
<file path=[Content_Types].xml><?xml version="1.0" encoding="utf-8"?>
<Types xmlns="http://schemas.openxmlformats.org/package/2006/content-types">
  <Default ContentType="image/jpeg" Extension="jpg"/>
  <Default ContentType="application/vnd.openxmlformats-package.relationships+xml" Extension="rels"/>
  <Default ContentType="image/png" Extension="png"/>
  <Default ContentType="application/xml" Extension="xml"/>
  <Default ContentType="image/gif" Extension="gif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36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5.xml"/>
  <Override ContentType="application/vnd.openxmlformats-officedocument.theme+xml" PartName="/ppt/theme/theme2.xml"/>
  <Override ContentType="application/vnd.openxmlformats-officedocument.theme+xml" PartName="/ppt/theme/theme7.xml"/>
  <Override ContentType="application/vnd.openxmlformats-officedocument.theme+xml" PartName="/ppt/theme/theme4.xml"/>
  <Override ContentType="application/vnd.openxmlformats-officedocument.theme+xml" PartName="/ppt/theme/theme1.xml"/>
  <Override ContentType="application/vnd.openxmlformats-officedocument.theme+xml" PartName="/ppt/theme/theme8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70.xml"/>
  <Override ContentType="application/vnd.openxmlformats-officedocument.presentationml.slide+xml" PartName="/ppt/slides/slide37.xml"/>
  <Override ContentType="application/vnd.openxmlformats-officedocument.presentationml.slide+xml" PartName="/ppt/slides/slide47.xml"/>
  <Override ContentType="application/vnd.openxmlformats-officedocument.presentationml.slide+xml" PartName="/ppt/slides/slide77.xml"/>
  <Override ContentType="application/vnd.openxmlformats-officedocument.presentationml.slide+xml" PartName="/ppt/slides/slide45.xml"/>
  <Override ContentType="application/vnd.openxmlformats-officedocument.presentationml.slide+xml" PartName="/ppt/slides/slide6.xml"/>
  <Override ContentType="application/vnd.openxmlformats-officedocument.presentationml.slide+xml" PartName="/ppt/slides/slide33.xml"/>
  <Override ContentType="application/vnd.openxmlformats-officedocument.presentationml.slide+xml" PartName="/ppt/slides/slide36.xml"/>
  <Override ContentType="application/vnd.openxmlformats-officedocument.presentationml.slide+xml" PartName="/ppt/slides/slide35.xml"/>
  <Override ContentType="application/vnd.openxmlformats-officedocument.presentationml.slide+xml" PartName="/ppt/slides/slide56.xml"/>
  <Override ContentType="application/vnd.openxmlformats-officedocument.presentationml.slide+xml" PartName="/ppt/slides/slide24.xml"/>
  <Override ContentType="application/vnd.openxmlformats-officedocument.presentationml.slide+xml" PartName="/ppt/slides/slide61.xml"/>
  <Override ContentType="application/vnd.openxmlformats-officedocument.presentationml.slide+xml" PartName="/ppt/slides/slide50.xml"/>
  <Override ContentType="application/vnd.openxmlformats-officedocument.presentationml.slide+xml" PartName="/ppt/slides/slide11.xml"/>
  <Override ContentType="application/vnd.openxmlformats-officedocument.presentationml.slide+xml" PartName="/ppt/slides/slide42.xml"/>
  <Override ContentType="application/vnd.openxmlformats-officedocument.presentationml.slide+xml" PartName="/ppt/slides/slide68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1.xml"/>
  <Override ContentType="application/vnd.openxmlformats-officedocument.presentationml.slide+xml" PartName="/ppt/slides/slide78.xml"/>
  <Override ContentType="application/vnd.openxmlformats-officedocument.presentationml.slide+xml" PartName="/ppt/slides/slide44.xml"/>
  <Override ContentType="application/vnd.openxmlformats-officedocument.presentationml.slide+xml" PartName="/ppt/slides/slide72.xml"/>
  <Override ContentType="application/vnd.openxmlformats-officedocument.presentationml.slide+xml" PartName="/ppt/slides/slide46.xml"/>
  <Override ContentType="application/vnd.openxmlformats-officedocument.presentationml.slide+xml" PartName="/ppt/slides/slide71.xml"/>
  <Override ContentType="application/vnd.openxmlformats-officedocument.presentationml.slide+xml" PartName="/ppt/slides/slide39.xml"/>
  <Override ContentType="application/vnd.openxmlformats-officedocument.presentationml.slide+xml" PartName="/ppt/slides/slide80.xml"/>
  <Override ContentType="application/vnd.openxmlformats-officedocument.presentationml.slide+xml" PartName="/ppt/slides/slide9.xml"/>
  <Override ContentType="application/vnd.openxmlformats-officedocument.presentationml.slide+xml" PartName="/ppt/slides/slide18.xml"/>
  <Override ContentType="application/vnd.openxmlformats-officedocument.presentationml.slide+xml" PartName="/ppt/slides/slide74.xml"/>
  <Override ContentType="application/vnd.openxmlformats-officedocument.presentationml.slide+xml" PartName="/ppt/slides/slide79.xml"/>
  <Override ContentType="application/vnd.openxmlformats-officedocument.presentationml.slide+xml" PartName="/ppt/slides/slide58.xml"/>
  <Override ContentType="application/vnd.openxmlformats-officedocument.presentationml.slide+xml" PartName="/ppt/slides/slide30.xml"/>
  <Override ContentType="application/vnd.openxmlformats-officedocument.presentationml.slide+xml" PartName="/ppt/slides/slide8.xml"/>
  <Override ContentType="application/vnd.openxmlformats-officedocument.presentationml.slide+xml" PartName="/ppt/slides/slide73.xml"/>
  <Override ContentType="application/vnd.openxmlformats-officedocument.presentationml.slide+xml" PartName="/ppt/slides/slide49.xml"/>
  <Override ContentType="application/vnd.openxmlformats-officedocument.presentationml.slide+xml" PartName="/ppt/slides/slide4.xml"/>
  <Override ContentType="application/vnd.openxmlformats-officedocument.presentationml.slide+xml" PartName="/ppt/slides/slide28.xml"/>
  <Override ContentType="application/vnd.openxmlformats-officedocument.presentationml.slide+xml" PartName="/ppt/slides/slide14.xml"/>
  <Override ContentType="application/vnd.openxmlformats-officedocument.presentationml.slide+xml" PartName="/ppt/slides/slide52.xml"/>
  <Override ContentType="application/vnd.openxmlformats-officedocument.presentationml.slide+xml" PartName="/ppt/slides/slide22.xml"/>
  <Override ContentType="application/vnd.openxmlformats-officedocument.presentationml.slide+xml" PartName="/ppt/slides/slide75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62.xml"/>
  <Override ContentType="application/vnd.openxmlformats-officedocument.presentationml.slide+xml" PartName="/ppt/slides/slide69.xml"/>
  <Override ContentType="application/vnd.openxmlformats-officedocument.presentationml.slide+xml" PartName="/ppt/slides/slide65.xml"/>
  <Override ContentType="application/vnd.openxmlformats-officedocument.presentationml.slide+xml" PartName="/ppt/slides/slide48.xml"/>
  <Override ContentType="application/vnd.openxmlformats-officedocument.presentationml.slide+xml" PartName="/ppt/slides/slide2.xml"/>
  <Override ContentType="application/vnd.openxmlformats-officedocument.presentationml.slide+xml" PartName="/ppt/slides/slide67.xml"/>
  <Override ContentType="application/vnd.openxmlformats-officedocument.presentationml.slide+xml" PartName="/ppt/slides/slide26.xml"/>
  <Override ContentType="application/vnd.openxmlformats-officedocument.presentationml.slide+xml" PartName="/ppt/slides/slide3.xml"/>
  <Override ContentType="application/vnd.openxmlformats-officedocument.presentationml.slide+xml" PartName="/ppt/slides/slide25.xml"/>
  <Override ContentType="application/vnd.openxmlformats-officedocument.presentationml.slide+xml" PartName="/ppt/slides/slide54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34.xml"/>
  <Override ContentType="application/vnd.openxmlformats-officedocument.presentationml.slide+xml" PartName="/ppt/slides/slide60.xml"/>
  <Override ContentType="application/vnd.openxmlformats-officedocument.presentationml.slide+xml" PartName="/ppt/slides/slide10.xml"/>
  <Override ContentType="application/vnd.openxmlformats-officedocument.presentationml.slide+xml" PartName="/ppt/slides/slide51.xml"/>
  <Override ContentType="application/vnd.openxmlformats-officedocument.presentationml.slide+xml" PartName="/ppt/slides/slide81.xml"/>
  <Override ContentType="application/vnd.openxmlformats-officedocument.presentationml.slide+xml" PartName="/ppt/slides/slide57.xml"/>
  <Override ContentType="application/vnd.openxmlformats-officedocument.presentationml.slide+xml" PartName="/ppt/slides/slide31.xml"/>
  <Override ContentType="application/vnd.openxmlformats-officedocument.presentationml.slide+xml" PartName="/ppt/slides/slide43.xml"/>
  <Override ContentType="application/vnd.openxmlformats-officedocument.presentationml.slide+xml" PartName="/ppt/slides/slide3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12.xml"/>
  <Override ContentType="application/vnd.openxmlformats-officedocument.presentationml.slide+xml" PartName="/ppt/slides/slide64.xml"/>
  <Override ContentType="application/vnd.openxmlformats-officedocument.presentationml.slide+xml" PartName="/ppt/slides/slide13.xml"/>
  <Override ContentType="application/vnd.openxmlformats-officedocument.presentationml.slide+xml" PartName="/ppt/slides/slide29.xml"/>
  <Override ContentType="application/vnd.openxmlformats-officedocument.presentationml.slide+xml" PartName="/ppt/slides/slide66.xml"/>
  <Override ContentType="application/vnd.openxmlformats-officedocument.presentationml.slide+xml" PartName="/ppt/slides/slide15.xml"/>
  <Override ContentType="application/vnd.openxmlformats-officedocument.presentationml.slide+xml" PartName="/ppt/slides/slide7.xml"/>
  <Override ContentType="application/vnd.openxmlformats-officedocument.presentationml.slide+xml" PartName="/ppt/slides/slide76.xml"/>
  <Override ContentType="application/vnd.openxmlformats-officedocument.presentationml.slide+xml" PartName="/ppt/slides/slide59.xml"/>
  <Override ContentType="application/vnd.openxmlformats-officedocument.presentationml.slide+xml" PartName="/ppt/slides/slide27.xml"/>
  <Override ContentType="application/vnd.openxmlformats-officedocument.presentationml.slide+xml" PartName="/ppt/slides/slide19.xml"/>
  <Override ContentType="application/vnd.openxmlformats-officedocument.presentationml.slide+xml" PartName="/ppt/slides/slide82.xml"/>
  <Override ContentType="application/vnd.openxmlformats-officedocument.presentationml.slide+xml" PartName="/ppt/slides/slide41.xml"/>
  <Override ContentType="application/vnd.openxmlformats-officedocument.presentationml.slide+xml" PartName="/ppt/slides/slide55.xml"/>
  <Override ContentType="application/vnd.openxmlformats-officedocument.presentationml.slide+xml" PartName="/ppt/slides/slide5.xml"/>
  <Override ContentType="application/vnd.openxmlformats-officedocument.presentationml.slide+xml" PartName="/ppt/slides/slide63.xml"/>
  <Override ContentType="application/vnd.openxmlformats-officedocument.presentationml.tableStyles+xml" PartName="/ppt/tableStyle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701" r:id="rId4"/>
    <p:sldMasterId id="2147483702" r:id="rId5"/>
    <p:sldMasterId id="2147483703" r:id="rId6"/>
    <p:sldMasterId id="2147483704" r:id="rId7"/>
    <p:sldMasterId id="2147483705" r:id="rId8"/>
    <p:sldMasterId id="2147483706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  <p:sldId id="310" r:id="rId65"/>
    <p:sldId id="311" r:id="rId66"/>
    <p:sldId id="312" r:id="rId67"/>
    <p:sldId id="313" r:id="rId68"/>
    <p:sldId id="314" r:id="rId69"/>
    <p:sldId id="315" r:id="rId70"/>
    <p:sldId id="316" r:id="rId71"/>
    <p:sldId id="317" r:id="rId72"/>
    <p:sldId id="318" r:id="rId73"/>
    <p:sldId id="319" r:id="rId74"/>
    <p:sldId id="320" r:id="rId75"/>
    <p:sldId id="321" r:id="rId76"/>
    <p:sldId id="322" r:id="rId77"/>
    <p:sldId id="323" r:id="rId78"/>
    <p:sldId id="324" r:id="rId79"/>
    <p:sldId id="325" r:id="rId80"/>
    <p:sldId id="326" r:id="rId81"/>
    <p:sldId id="327" r:id="rId82"/>
    <p:sldId id="328" r:id="rId83"/>
    <p:sldId id="329" r:id="rId84"/>
    <p:sldId id="330" r:id="rId85"/>
    <p:sldId id="331" r:id="rId86"/>
    <p:sldId id="332" r:id="rId87"/>
    <p:sldId id="333" r:id="rId88"/>
    <p:sldId id="334" r:id="rId89"/>
    <p:sldId id="335" r:id="rId90"/>
    <p:sldId id="336" r:id="rId91"/>
    <p:sldId id="337" r:id="rId92"/>
  </p:sldIdLst>
  <p:sldSz cy="68580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71" Type="http://schemas.openxmlformats.org/officeDocument/2006/relationships/slide" Target="slides/slide61.xml"/><Relationship Id="rId34" Type="http://schemas.openxmlformats.org/officeDocument/2006/relationships/slide" Target="slides/slide24.xml"/><Relationship Id="rId70" Type="http://schemas.openxmlformats.org/officeDocument/2006/relationships/slide" Target="slides/slide60.xml"/><Relationship Id="rId35" Type="http://schemas.openxmlformats.org/officeDocument/2006/relationships/slide" Target="slides/slide25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75" Type="http://schemas.openxmlformats.org/officeDocument/2006/relationships/slide" Target="slides/slide65.xml"/><Relationship Id="rId74" Type="http://schemas.openxmlformats.org/officeDocument/2006/relationships/slide" Target="slides/slide64.xml"/><Relationship Id="rId73" Type="http://schemas.openxmlformats.org/officeDocument/2006/relationships/slide" Target="slides/slide63.xml"/><Relationship Id="rId72" Type="http://schemas.openxmlformats.org/officeDocument/2006/relationships/slide" Target="slides/slide62.xml"/><Relationship Id="rId79" Type="http://schemas.openxmlformats.org/officeDocument/2006/relationships/slide" Target="slides/slide69.xml"/><Relationship Id="rId78" Type="http://schemas.openxmlformats.org/officeDocument/2006/relationships/slide" Target="slides/slide68.xml"/><Relationship Id="rId77" Type="http://schemas.openxmlformats.org/officeDocument/2006/relationships/slide" Target="slides/slide67.xml"/><Relationship Id="rId76" Type="http://schemas.openxmlformats.org/officeDocument/2006/relationships/slide" Target="slides/slide66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9" Type="http://schemas.openxmlformats.org/officeDocument/2006/relationships/slide" Target="slides/slide39.xml"/><Relationship Id="rId2" Type="http://schemas.openxmlformats.org/officeDocument/2006/relationships/presProps" Target="presProps.xml"/><Relationship Id="rId1" Type="http://schemas.openxmlformats.org/officeDocument/2006/relationships/theme" Target="theme/theme3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1.xml"/><Relationship Id="rId41" Type="http://schemas.openxmlformats.org/officeDocument/2006/relationships/slide" Target="slides/slide31.xml"/><Relationship Id="rId3" Type="http://schemas.openxmlformats.org/officeDocument/2006/relationships/tableStyles" Target="tableStyles.xml"/><Relationship Id="rId42" Type="http://schemas.openxmlformats.org/officeDocument/2006/relationships/slide" Target="slides/slide32.xml"/><Relationship Id="rId80" Type="http://schemas.openxmlformats.org/officeDocument/2006/relationships/slide" Target="slides/slide70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82" Type="http://schemas.openxmlformats.org/officeDocument/2006/relationships/slide" Target="slides/slide72.xml"/><Relationship Id="rId45" Type="http://schemas.openxmlformats.org/officeDocument/2006/relationships/slide" Target="slides/slide35.xml"/><Relationship Id="rId81" Type="http://schemas.openxmlformats.org/officeDocument/2006/relationships/slide" Target="slides/slide71.xml"/><Relationship Id="rId46" Type="http://schemas.openxmlformats.org/officeDocument/2006/relationships/slide" Target="slides/slide36.xml"/><Relationship Id="rId84" Type="http://schemas.openxmlformats.org/officeDocument/2006/relationships/slide" Target="slides/slide74.xml"/><Relationship Id="rId83" Type="http://schemas.openxmlformats.org/officeDocument/2006/relationships/slide" Target="slides/slide73.xml"/><Relationship Id="rId9" Type="http://schemas.openxmlformats.org/officeDocument/2006/relationships/slideMaster" Target="slideMasters/slideMaster6.xml"/><Relationship Id="rId86" Type="http://schemas.openxmlformats.org/officeDocument/2006/relationships/slide" Target="slides/slide76.xml"/><Relationship Id="rId85" Type="http://schemas.openxmlformats.org/officeDocument/2006/relationships/slide" Target="slides/slide75.xml"/><Relationship Id="rId88" Type="http://schemas.openxmlformats.org/officeDocument/2006/relationships/slide" Target="slides/slide78.xml"/><Relationship Id="rId6" Type="http://schemas.openxmlformats.org/officeDocument/2006/relationships/slideMaster" Target="slideMasters/slideMaster3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2.xml"/><Relationship Id="rId8" Type="http://schemas.openxmlformats.org/officeDocument/2006/relationships/slideMaster" Target="slideMasters/slideMaster5.xml"/><Relationship Id="rId89" Type="http://schemas.openxmlformats.org/officeDocument/2006/relationships/slide" Target="slides/slide79.xml"/><Relationship Id="rId7" Type="http://schemas.openxmlformats.org/officeDocument/2006/relationships/slideMaster" Target="slideMasters/slideMaster4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slide" Target="slides/slide82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69" Type="http://schemas.openxmlformats.org/officeDocument/2006/relationships/slide" Target="slides/slide59.xml"/><Relationship Id="rId29" Type="http://schemas.openxmlformats.org/officeDocument/2006/relationships/slide" Target="slides/slide19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60" Type="http://schemas.openxmlformats.org/officeDocument/2006/relationships/slide" Target="slides/slide50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0" Type="http://schemas.openxmlformats.org/officeDocument/2006/relationships/slide" Target="slides/slide10.xml"/><Relationship Id="rId66" Type="http://schemas.openxmlformats.org/officeDocument/2006/relationships/slide" Target="slides/slide56.xml"/><Relationship Id="rId65" Type="http://schemas.openxmlformats.org/officeDocument/2006/relationships/slide" Target="slides/slide55.xml"/><Relationship Id="rId68" Type="http://schemas.openxmlformats.org/officeDocument/2006/relationships/slide" Target="slides/slide58.xml"/><Relationship Id="rId67" Type="http://schemas.openxmlformats.org/officeDocument/2006/relationships/slide" Target="slides/slide57.xml"/><Relationship Id="rId62" Type="http://schemas.openxmlformats.org/officeDocument/2006/relationships/slide" Target="slides/slide52.xml"/><Relationship Id="rId61" Type="http://schemas.openxmlformats.org/officeDocument/2006/relationships/slide" Target="slides/slide51.xml"/><Relationship Id="rId64" Type="http://schemas.openxmlformats.org/officeDocument/2006/relationships/slide" Target="slides/slide54.xml"/><Relationship Id="rId63" Type="http://schemas.openxmlformats.org/officeDocument/2006/relationships/slide" Target="slides/slide5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9" name="Shape 4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9" name="Shape 4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3" name="Shape 5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9" name="Shape 5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2" name="Shape 5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9" name="Shape 5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3" name="Shape 5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80" name="Shape 5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6" name="Shape 6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35" name="Shape 6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1" name="Shape 6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47" name="Shape 6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0" name="Shape 7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65" name="Shape 7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85" name="Shape 7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93" name="Shape 7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06" name="Shape 8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0" name="Shape 8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6" name="Shape 8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54" name="Shape 8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Shape 88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2" name="Shape 88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Shape 90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7" name="Shape 9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15" name="Shape 9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Shape 92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21" name="Shape 9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5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baseline="0" i="0" lang="en" sz="4200" u="none" cap="none" strike="noStrik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‹#›</a:t>
            </a:fld>
          </a:p>
        </p:txBody>
      </p:sp>
      <p:sp>
        <p:nvSpPr>
          <p:cNvPr id="937" name="Shape 937"/>
          <p:cNvSpPr/>
          <p:nvPr>
            <p:ph idx="2" type="sldImg"/>
          </p:nvPr>
        </p:nvSpPr>
        <p:spPr>
          <a:xfrm>
            <a:off x="1143000" y="693737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38" name="Shape 938"/>
          <p:cNvSpPr txBox="1"/>
          <p:nvPr>
            <p:ph idx="1" type="body"/>
          </p:nvPr>
        </p:nvSpPr>
        <p:spPr>
          <a:xfrm>
            <a:off x="685800" y="4341812"/>
            <a:ext cx="54879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15825">
            <a:noAutofit/>
          </a:bodyPr>
          <a:lstStyle/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Spring layout for dimensionality reduction.</a:t>
            </a: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3000"/>
              </a:lnSpc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Then snap to nearest empty hex.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4" name="Shape 9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0" name="Shape 9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Shape 9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3" name="Shape 97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4" name="Shape 9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Shape 10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03" name="Shape 10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4" name="Shape 102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2" name="Shape 10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1" name="Shape 104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Shape 10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2" name="Shape 105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5" name="Shape 3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Shape 10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63" name="Shape 106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Shape 10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76" name="Shape 10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6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8" name="Shape 10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05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7" name="Shape 110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14" name="Shape 111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Shape 11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9" name="Shape 11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Shape 1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36" name="Shape 113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Shape 118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85" name="Shape 1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6" name="Shape 1186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baseline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3" name="Shape 11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00" name="Shape 120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 txBox="1"/>
          <p:nvPr>
            <p:ph idx="1" type="body"/>
          </p:nvPr>
        </p:nvSpPr>
        <p:spPr>
          <a:xfrm>
            <a:off x="685800" y="4343401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850" lIns="89850" rIns="89850" tIns="8985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Shape 1207"/>
          <p:cNvSpPr/>
          <p:nvPr>
            <p:ph idx="2" type="sldImg"/>
          </p:nvPr>
        </p:nvSpPr>
        <p:spPr>
          <a:xfrm>
            <a:off x="1144587" y="684212"/>
            <a:ext cx="45704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Shape 12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14" name="Shape 121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Shape 1220"/>
          <p:cNvSpPr txBox="1"/>
          <p:nvPr>
            <p:ph idx="1" type="body"/>
          </p:nvPr>
        </p:nvSpPr>
        <p:spPr>
          <a:xfrm>
            <a:off x="685800" y="4343401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850" lIns="89850" rIns="89850" tIns="8985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1" name="Shape 1221"/>
          <p:cNvSpPr/>
          <p:nvPr>
            <p:ph idx="2" type="sldImg"/>
          </p:nvPr>
        </p:nvSpPr>
        <p:spPr>
          <a:xfrm>
            <a:off x="1144587" y="684212"/>
            <a:ext cx="45704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1" name="Shape 12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Shape 12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8" name="Shape 123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Shape 1245"/>
          <p:cNvSpPr txBox="1"/>
          <p:nvPr>
            <p:ph idx="1" type="body"/>
          </p:nvPr>
        </p:nvSpPr>
        <p:spPr>
          <a:xfrm>
            <a:off x="685800" y="4343401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9850" lIns="89850" rIns="89850" tIns="8985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r>
              <a:t/>
            </a:r>
            <a:endParaRPr b="0" baseline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Shape 1246"/>
          <p:cNvSpPr/>
          <p:nvPr>
            <p:ph idx="2" type="sldImg"/>
          </p:nvPr>
        </p:nvSpPr>
        <p:spPr>
          <a:xfrm>
            <a:off x="1144587" y="684212"/>
            <a:ext cx="45704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Shape 12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3" name="Shape 125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Shape 12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9" name="Shape 12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Shape 1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66" name="Shape 126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Shape 12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3" name="Shape 127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8" name="Shape 3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Shape 12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0" name="Shape 128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Shape 12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87" name="Shape 128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Shape 12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94" name="Shape 12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1" name="Shape 130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Shape 13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08" name="Shape 130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Shape 13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5" name="Shape 131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Shape 13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2" name="Shape 132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7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Shape 13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9" name="Shape 132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Shape 13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9" name="Shape 13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Shape 13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9" name="Shape 134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7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Shape 13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9" name="Shape 13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Shape 13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9" name="Shape 13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Shape 13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76" name="Shape 137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2" name="Shape 4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2" Type="http://schemas.openxmlformats.org/officeDocument/2006/relationships/image" Target="../media/image00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457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648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457200" y="1535112"/>
            <a:ext cx="4040099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57200" y="2174875"/>
            <a:ext cx="4040099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3" type="body"/>
          </p:nvPr>
        </p:nvSpPr>
        <p:spPr>
          <a:xfrm>
            <a:off x="4645025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457200" y="273050"/>
            <a:ext cx="3008399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575050" y="273050"/>
            <a:ext cx="5111699" cy="5852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2" type="body"/>
          </p:nvPr>
        </p:nvSpPr>
        <p:spPr>
          <a:xfrm>
            <a:off x="457200" y="1435100"/>
            <a:ext cx="3008399" cy="469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1792288" y="4800600"/>
            <a:ext cx="5486399" cy="566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" name="Shape 62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3200" marL="34290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1pPr>
            <a:lvl2pPr indent="-158750" marL="74295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 rot="5400000">
            <a:off x="4594950" y="2034449"/>
            <a:ext cx="6126299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 rot="5400000">
            <a:off x="403950" y="53250"/>
            <a:ext cx="6126299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3200" marL="34290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1pPr>
            <a:lvl2pPr indent="-158750" marL="74295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457200" y="160021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0" name="Shape 80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ctrTitle"/>
          </p:nvPr>
        </p:nvSpPr>
        <p:spPr>
          <a:xfrm>
            <a:off x="685800" y="213043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indent="0" marL="45720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indent="0" marL="9144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indent="0" marL="1371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indent="0" marL="18288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indent="0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indent="0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indent="0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indent="0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  <p:sp>
        <p:nvSpPr>
          <p:cNvPr id="85" name="Shape 85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6" name="Shape 86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722312" y="4406900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722312" y="290672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91" name="Shape 91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2" name="Shape 92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3" name="Shape 93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457200" y="1600212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7" name="Shape 97"/>
          <p:cNvSpPr txBox="1"/>
          <p:nvPr>
            <p:ph idx="2" type="body"/>
          </p:nvPr>
        </p:nvSpPr>
        <p:spPr>
          <a:xfrm>
            <a:off x="4648200" y="1600212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9" name="Shape 99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457202" y="1535112"/>
            <a:ext cx="4040099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04" name="Shape 104"/>
          <p:cNvSpPr txBox="1"/>
          <p:nvPr>
            <p:ph idx="2" type="body"/>
          </p:nvPr>
        </p:nvSpPr>
        <p:spPr>
          <a:xfrm>
            <a:off x="457202" y="2174875"/>
            <a:ext cx="4040099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5" name="Shape 105"/>
          <p:cNvSpPr txBox="1"/>
          <p:nvPr>
            <p:ph idx="3" type="body"/>
          </p:nvPr>
        </p:nvSpPr>
        <p:spPr>
          <a:xfrm>
            <a:off x="4645041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06" name="Shape 106"/>
          <p:cNvSpPr txBox="1"/>
          <p:nvPr>
            <p:ph idx="4" type="body"/>
          </p:nvPr>
        </p:nvSpPr>
        <p:spPr>
          <a:xfrm>
            <a:off x="4645041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7" name="Shape 107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8" name="Shape 108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4" name="Shape 114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x="457216" y="273050"/>
            <a:ext cx="3008399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3575064" y="273062"/>
            <a:ext cx="5111699" cy="5852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2" name="Shape 122"/>
          <p:cNvSpPr txBox="1"/>
          <p:nvPr>
            <p:ph idx="2" type="body"/>
          </p:nvPr>
        </p:nvSpPr>
        <p:spPr>
          <a:xfrm>
            <a:off x="457216" y="1435112"/>
            <a:ext cx="3008399" cy="469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23" name="Shape 123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24" name="Shape 124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25" name="Shape 125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x="1792288" y="4800601"/>
            <a:ext cx="5486399" cy="566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8" name="Shape 128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1792288" y="5367339"/>
            <a:ext cx="5486399" cy="80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/>
            </a:lvl1pPr>
            <a:lvl2pPr indent="0" marL="457200" rtl="0">
              <a:spcBef>
                <a:spcPts val="0"/>
              </a:spcBef>
              <a:buFont typeface="Calibri"/>
              <a:buNone/>
              <a:defRPr/>
            </a:lvl2pPr>
            <a:lvl3pPr indent="0" marL="914400" rtl="0">
              <a:spcBef>
                <a:spcPts val="0"/>
              </a:spcBef>
              <a:buFont typeface="Calibri"/>
              <a:buNone/>
              <a:defRPr/>
            </a:lvl3pPr>
            <a:lvl4pPr indent="0" marL="1371600" rtl="0">
              <a:spcBef>
                <a:spcPts val="0"/>
              </a:spcBef>
              <a:buFont typeface="Calibri"/>
              <a:buNone/>
              <a:defRPr/>
            </a:lvl4pPr>
            <a:lvl5pPr indent="0" marL="1828800" rtl="0">
              <a:spcBef>
                <a:spcPts val="0"/>
              </a:spcBef>
              <a:buFont typeface="Calibri"/>
              <a:buNone/>
              <a:defRPr/>
            </a:lvl5pPr>
            <a:lvl6pPr indent="0" marL="2286000" rtl="0">
              <a:spcBef>
                <a:spcPts val="0"/>
              </a:spcBef>
              <a:buFont typeface="Calibri"/>
              <a:buNone/>
              <a:defRPr/>
            </a:lvl6pPr>
            <a:lvl7pPr indent="0" marL="2743200" rtl="0">
              <a:spcBef>
                <a:spcPts val="0"/>
              </a:spcBef>
              <a:buFont typeface="Calibri"/>
              <a:buNone/>
              <a:defRPr/>
            </a:lvl7pPr>
            <a:lvl8pPr indent="0" marL="3200400" rtl="0">
              <a:spcBef>
                <a:spcPts val="0"/>
              </a:spcBef>
              <a:buFont typeface="Calibri"/>
              <a:buNone/>
              <a:defRPr/>
            </a:lvl8pPr>
            <a:lvl9pPr indent="0" marL="3657600" rtl="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130" name="Shape 130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1" name="Shape 131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2" name="Shape 132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 rot="5400000">
            <a:off x="2308949" y="-251538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36" name="Shape 136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7" name="Shape 137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8" name="Shape 138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 rot="5400000">
            <a:off x="4732349" y="217169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 rot="5400000">
            <a:off x="541350" y="190500"/>
            <a:ext cx="5851500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42" name="Shape 142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4" name="Shape 144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333373" y="152400"/>
            <a:ext cx="88106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108500"/>
              </a:lnSpc>
              <a:spcBef>
                <a:spcPts val="0"/>
              </a:spcBef>
              <a:buClr>
                <a:srgbClr val="4A6499"/>
              </a:buClr>
              <a:buFont typeface="Souce Sans Pro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333375" y="1600200"/>
            <a:ext cx="83534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5" name="Shape 155"/>
          <p:cNvSpPr txBox="1"/>
          <p:nvPr>
            <p:ph idx="11" type="ftr"/>
          </p:nvPr>
        </p:nvSpPr>
        <p:spPr>
          <a:xfrm>
            <a:off x="6084889" y="6381751"/>
            <a:ext cx="2895600" cy="4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2" type="body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itle Slid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76200">
            <a:solidFill>
              <a:srgbClr val="BC300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type="title"/>
          </p:nvPr>
        </p:nvSpPr>
        <p:spPr>
          <a:xfrm>
            <a:off x="333373" y="152400"/>
            <a:ext cx="88106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lnSpc>
                <a:spcPct val="108500"/>
              </a:lnSpc>
              <a:spcBef>
                <a:spcPts val="0"/>
              </a:spcBef>
              <a:buClr>
                <a:srgbClr val="4A6499"/>
              </a:buClr>
              <a:buFont typeface="Souce Sans Pro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2" name="Shape 162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457200" y="273050"/>
            <a:ext cx="3008399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3575050" y="273050"/>
            <a:ext cx="5111699" cy="5852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0" name="Shape 170"/>
          <p:cNvSpPr txBox="1"/>
          <p:nvPr>
            <p:ph idx="2" type="body"/>
          </p:nvPr>
        </p:nvSpPr>
        <p:spPr>
          <a:xfrm>
            <a:off x="457200" y="1435100"/>
            <a:ext cx="3008399" cy="4691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3200" marL="34290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1pPr>
            <a:lvl2pPr indent="-158750" marL="74295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itle Slide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76200">
            <a:solidFill>
              <a:srgbClr val="BC300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Font typeface="PT Sans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78" name="Shape 178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79" name="Shape 179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80" name="Shape 180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>
            <a:lvl1pPr indent="0" marL="0" marR="0" rtl="0" algn="l">
              <a:spcBef>
                <a:spcPts val="0"/>
              </a:spcBef>
              <a:buNone/>
              <a:defRPr b="0" baseline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>
            <p:ph type="ctrTitle"/>
          </p:nvPr>
        </p:nvSpPr>
        <p:spPr>
          <a:xfrm>
            <a:off x="4724400" y="1600200"/>
            <a:ext cx="3886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84" name="Shape 184"/>
          <p:cNvSpPr txBox="1"/>
          <p:nvPr>
            <p:ph idx="1" type="subTitle"/>
          </p:nvPr>
        </p:nvSpPr>
        <p:spPr>
          <a:xfrm>
            <a:off x="4724400" y="3886200"/>
            <a:ext cx="39623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260"/>
              </a:spcBef>
              <a:spcAft>
                <a:spcPts val="0"/>
              </a:spcAft>
              <a:buClr>
                <a:srgbClr val="FC4B04"/>
              </a:buClr>
              <a:buFont typeface="PT Sans"/>
              <a:buNone/>
              <a:defRPr/>
            </a:lvl1pPr>
            <a:lvl2pPr indent="-158750" marL="74295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/>
          <p:nvPr>
            <p:ph type="title"/>
          </p:nvPr>
        </p:nvSpPr>
        <p:spPr>
          <a:xfrm>
            <a:off x="722312" y="4406900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7" name="Shape 187"/>
          <p:cNvSpPr txBox="1"/>
          <p:nvPr>
            <p:ph idx="1" type="body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457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1" name="Shape 191"/>
          <p:cNvSpPr txBox="1"/>
          <p:nvPr>
            <p:ph idx="2" type="body"/>
          </p:nvPr>
        </p:nvSpPr>
        <p:spPr>
          <a:xfrm>
            <a:off x="4648200" y="1600200"/>
            <a:ext cx="40385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457200" y="1535112"/>
            <a:ext cx="4040099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  <p:sp>
        <p:nvSpPr>
          <p:cNvPr id="195" name="Shape 195"/>
          <p:cNvSpPr txBox="1"/>
          <p:nvPr>
            <p:ph idx="2" type="body"/>
          </p:nvPr>
        </p:nvSpPr>
        <p:spPr>
          <a:xfrm>
            <a:off x="457200" y="2174875"/>
            <a:ext cx="4040099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6" name="Shape 196"/>
          <p:cNvSpPr txBox="1"/>
          <p:nvPr>
            <p:ph idx="3" type="body"/>
          </p:nvPr>
        </p:nvSpPr>
        <p:spPr>
          <a:xfrm>
            <a:off x="4645025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  <p:sp>
        <p:nvSpPr>
          <p:cNvPr id="197" name="Shape 197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type="title"/>
          </p:nvPr>
        </p:nvSpPr>
        <p:spPr>
          <a:xfrm>
            <a:off x="1792288" y="4800600"/>
            <a:ext cx="5486399" cy="566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3" name="Shape 203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1792288" y="5367337"/>
            <a:ext cx="5486399" cy="804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3200" marL="34290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1pPr>
            <a:lvl2pPr indent="-158750" marL="74295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/>
          <p:nvPr>
            <p:ph type="title"/>
          </p:nvPr>
        </p:nvSpPr>
        <p:spPr>
          <a:xfrm rot="5400000">
            <a:off x="4594950" y="2034449"/>
            <a:ext cx="6126299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10" name="Shape 210"/>
          <p:cNvSpPr txBox="1"/>
          <p:nvPr>
            <p:ph idx="1" type="body"/>
          </p:nvPr>
        </p:nvSpPr>
        <p:spPr>
          <a:xfrm rot="5400000">
            <a:off x="403950" y="53250"/>
            <a:ext cx="6126299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3200" marL="34290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1pPr>
            <a:lvl2pPr indent="-158750" marL="74295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1pPr>
            <a:lvl2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2pPr>
            <a:lvl3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3pPr>
            <a:lvl4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4pPr>
            <a:lvl5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5pPr>
            <a:lvl6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6pPr>
            <a:lvl7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7pPr>
            <a:lvl8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8pPr>
            <a:lvl9pPr rtl="0"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b="1" baseline="0" i="0" sz="48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8" name="Shape 218"/>
          <p:cNvSpPr txBox="1"/>
          <p:nvPr>
            <p:ph idx="1" type="subTitle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1pPr>
            <a:lvl2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2pPr>
            <a:lvl3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3pPr>
            <a:lvl4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4pPr>
            <a:lvl5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5pPr>
            <a:lvl6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6pPr>
            <a:lvl7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7pPr>
            <a:lvl8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8pPr>
            <a:lvl9pPr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b="0" baseline="0" i="0" sz="3000" u="none" cap="none" strike="noStrike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Font typeface="Bitter"/>
              <a:buNone/>
              <a:defRPr b="1" sz="36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457200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Font typeface="Bitter"/>
              <a:defRPr>
                <a:latin typeface="Bitter"/>
                <a:ea typeface="Bitter"/>
                <a:cs typeface="Bitter"/>
                <a:sym typeface="Bitter"/>
              </a:defRPr>
            </a:lvl1pPr>
            <a:lvl2pPr rtl="0">
              <a:spcBef>
                <a:spcPts val="0"/>
              </a:spcBef>
              <a:buFont typeface="Bitter"/>
              <a:defRPr>
                <a:latin typeface="Bitter"/>
                <a:ea typeface="Bitter"/>
                <a:cs typeface="Bitter"/>
                <a:sym typeface="Bitter"/>
              </a:defRPr>
            </a:lvl2pPr>
            <a:lvl3pPr rtl="0">
              <a:spcBef>
                <a:spcPts val="0"/>
              </a:spcBef>
              <a:buFont typeface="Bitter"/>
              <a:defRPr>
                <a:latin typeface="Bitter"/>
                <a:ea typeface="Bitter"/>
                <a:cs typeface="Bitter"/>
                <a:sym typeface="Bitter"/>
              </a:defRPr>
            </a:lvl3pPr>
            <a:lvl4pPr rtl="0">
              <a:spcBef>
                <a:spcPts val="0"/>
              </a:spcBef>
              <a:buFont typeface="Bitter"/>
              <a:defRPr>
                <a:latin typeface="Bitter"/>
                <a:ea typeface="Bitter"/>
                <a:cs typeface="Bitter"/>
                <a:sym typeface="Bitter"/>
              </a:defRPr>
            </a:lvl4pPr>
            <a:lvl5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5pPr>
            <a:lvl6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6pPr>
            <a:lvl7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7pPr>
            <a:lvl8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8pPr>
            <a:lvl9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9pPr>
          </a:lstStyle>
          <a:p/>
        </p:txBody>
      </p:sp>
      <p:sp>
        <p:nvSpPr>
          <p:cNvPr id="225" name="Shape 225"/>
          <p:cNvSpPr txBox="1"/>
          <p:nvPr>
            <p:ph idx="2" type="body"/>
          </p:nvPr>
        </p:nvSpPr>
        <p:spPr>
          <a:xfrm>
            <a:off x="4692273" y="1600200"/>
            <a:ext cx="39945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buFont typeface="Bitter"/>
              <a:defRPr>
                <a:latin typeface="Bitter"/>
                <a:ea typeface="Bitter"/>
                <a:cs typeface="Bitter"/>
                <a:sym typeface="Bitter"/>
              </a:defRPr>
            </a:lvl1pPr>
            <a:lvl2pPr rtl="0">
              <a:spcBef>
                <a:spcPts val="0"/>
              </a:spcBef>
              <a:buFont typeface="Bitter"/>
              <a:defRPr>
                <a:latin typeface="Bitter"/>
                <a:ea typeface="Bitter"/>
                <a:cs typeface="Bitter"/>
                <a:sym typeface="Bitter"/>
              </a:defRPr>
            </a:lvl2pPr>
            <a:lvl3pPr rtl="0">
              <a:spcBef>
                <a:spcPts val="0"/>
              </a:spcBef>
              <a:buFont typeface="Bitter"/>
              <a:defRPr>
                <a:latin typeface="Bitter"/>
                <a:ea typeface="Bitter"/>
                <a:cs typeface="Bitter"/>
                <a:sym typeface="Bitter"/>
              </a:defRPr>
            </a:lvl3pPr>
            <a:lvl4pPr rtl="0">
              <a:spcBef>
                <a:spcPts val="0"/>
              </a:spcBef>
              <a:buFont typeface="Bitter"/>
              <a:defRPr>
                <a:latin typeface="Bitter"/>
                <a:ea typeface="Bitter"/>
                <a:cs typeface="Bitter"/>
                <a:sym typeface="Bitter"/>
              </a:defRPr>
            </a:lvl4pPr>
            <a:lvl5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5pPr>
            <a:lvl6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6pPr>
            <a:lvl7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7pPr>
            <a:lvl8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8pPr>
            <a:lvl9pPr rtl="0">
              <a:spcBef>
                <a:spcPts val="0"/>
              </a:spcBef>
              <a:buFont typeface="Bitter"/>
              <a:defRPr sz="1800">
                <a:latin typeface="Bitter"/>
                <a:ea typeface="Bitter"/>
                <a:cs typeface="Bitter"/>
                <a:sym typeface="Bitter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 algn="l">
              <a:spcBef>
                <a:spcPts val="0"/>
              </a:spcBef>
              <a:buSzPct val="100000"/>
              <a:buFont typeface="Arial"/>
              <a:buNone/>
              <a:defRPr b="1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idx="1" type="body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1pPr>
            <a:lvl2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4pPr>
            <a:lvl5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1800">
                <a:solidFill>
                  <a:schemeClr val="dk1"/>
                </a:solidFill>
              </a:defRPr>
            </a:lvl7pPr>
            <a:lvl8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3" name="Shape 23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buClr>
                <a:schemeClr val="dk1"/>
              </a:buClr>
              <a:buFont typeface="Calibri"/>
              <a:buChar char="•"/>
              <a:defRPr/>
            </a:lvl1pPr>
            <a:lvl2pPr indent="-107950" marL="742950" rtl="0" algn="l">
              <a:spcBef>
                <a:spcPts val="560"/>
              </a:spcBef>
              <a:buClr>
                <a:schemeClr val="dk1"/>
              </a:buClr>
              <a:buFont typeface="Calibri"/>
              <a:buChar char="–"/>
              <a:defRPr/>
            </a:lvl2pPr>
            <a:lvl3pPr indent="-76200" marL="1143000" rtl="0" algn="l">
              <a:spcBef>
                <a:spcPts val="480"/>
              </a:spcBef>
              <a:buClr>
                <a:schemeClr val="dk1"/>
              </a:buClr>
              <a:buFont typeface="Calibri"/>
              <a:buChar char="•"/>
              <a:defRPr/>
            </a:lvl3pPr>
            <a:lvl4pPr indent="-101600" marL="1600200" rtl="0" algn="l">
              <a:spcBef>
                <a:spcPts val="400"/>
              </a:spcBef>
              <a:buClr>
                <a:schemeClr val="dk1"/>
              </a:buClr>
              <a:buFont typeface="Calibri"/>
              <a:buChar char="–"/>
              <a:defRPr/>
            </a:lvl4pPr>
            <a:lvl5pPr indent="-101600" marL="2057400" rtl="0" algn="l">
              <a:spcBef>
                <a:spcPts val="400"/>
              </a:spcBef>
              <a:buClr>
                <a:schemeClr val="dk1"/>
              </a:buClr>
              <a:buFont typeface="Calibri"/>
              <a:buChar char="»"/>
              <a:defRPr/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/>
        </p:txBody>
      </p:sp>
      <p:sp>
        <p:nvSpPr>
          <p:cNvPr id="234" name="Shape 234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35" name="Shape 235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36" name="Shape 236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-88900" lvl="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1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2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3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4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5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indent="-88900" lvl="6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indent="-88900" lvl="7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indent="-88900" lvl="8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 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/>
            </a:lvl1pPr>
            <a:lvl2pPr rtl="0" algn="ctr">
              <a:spcBef>
                <a:spcPts val="0"/>
              </a:spcBef>
              <a:spcAft>
                <a:spcPts val="0"/>
              </a:spcAft>
              <a:defRPr/>
            </a:lvl2pPr>
            <a:lvl3pPr rtl="0" algn="ctr">
              <a:spcBef>
                <a:spcPts val="0"/>
              </a:spcBef>
              <a:spcAft>
                <a:spcPts val="0"/>
              </a:spcAft>
              <a:defRPr/>
            </a:lvl3pPr>
            <a:lvl4pPr rtl="0" algn="ctr">
              <a:spcBef>
                <a:spcPts val="0"/>
              </a:spcBef>
              <a:spcAft>
                <a:spcPts val="0"/>
              </a:spcAft>
              <a:defRPr/>
            </a:lvl4pPr>
            <a:lvl5pPr rtl="0" algn="ctr">
              <a:spcBef>
                <a:spcPts val="0"/>
              </a:spcBef>
              <a:spcAft>
                <a:spcPts val="0"/>
              </a:spcAft>
              <a:defRPr/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/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239" name="Shape 239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40" name="Shape 240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41" name="Shape 241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spcAft>
                <a:spcPts val="0"/>
              </a:spcAft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itle Slide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76200">
            <a:solidFill>
              <a:srgbClr val="BC300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spcAft>
                <a:spcPts val="0"/>
              </a:spcAft>
              <a:defRPr/>
            </a:lvl1pPr>
            <a:lvl2pPr rtl="0" algn="l">
              <a:spcBef>
                <a:spcPts val="0"/>
              </a:spcBef>
              <a:spcAft>
                <a:spcPts val="0"/>
              </a:spcAft>
              <a:defRPr/>
            </a:lvl2pPr>
            <a:lvl3pPr rtl="0" algn="l">
              <a:spcBef>
                <a:spcPts val="0"/>
              </a:spcBef>
              <a:spcAft>
                <a:spcPts val="0"/>
              </a:spcAft>
              <a:defRPr/>
            </a:lvl3pPr>
            <a:lvl4pPr rtl="0" algn="l">
              <a:spcBef>
                <a:spcPts val="0"/>
              </a:spcBef>
              <a:spcAft>
                <a:spcPts val="0"/>
              </a:spcAft>
              <a:defRPr/>
            </a:lvl4pPr>
            <a:lvl5pPr rtl="0" algn="l">
              <a:spcBef>
                <a:spcPts val="0"/>
              </a:spcBef>
              <a:spcAft>
                <a:spcPts val="0"/>
              </a:spcAft>
              <a:defRPr/>
            </a:lvl5pPr>
            <a:lvl6pPr marL="457200" rtl="0" algn="l">
              <a:spcBef>
                <a:spcPts val="0"/>
              </a:spcBef>
              <a:spcAft>
                <a:spcPts val="0"/>
              </a:spcAft>
              <a:defRPr/>
            </a:lvl6pPr>
            <a:lvl7pPr marL="914400" rtl="0" algn="l">
              <a:spcBef>
                <a:spcPts val="0"/>
              </a:spcBef>
              <a:spcAft>
                <a:spcPts val="0"/>
              </a:spcAft>
              <a:defRPr/>
            </a:lvl7pPr>
            <a:lvl8pPr marL="1371600" rtl="0" algn="l">
              <a:spcBef>
                <a:spcPts val="0"/>
              </a:spcBef>
              <a:spcAft>
                <a:spcPts val="0"/>
              </a:spcAft>
              <a:defRPr/>
            </a:lvl8pPr>
            <a:lvl9pPr marL="182880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3200" marL="34290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1pPr>
            <a:lvl2pPr indent="-158750" marL="74295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Shape 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hape 38"/>
          <p:cNvSpPr txBox="1"/>
          <p:nvPr>
            <p:ph type="ctrTitle"/>
          </p:nvPr>
        </p:nvSpPr>
        <p:spPr>
          <a:xfrm>
            <a:off x="4724400" y="1600200"/>
            <a:ext cx="3886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" type="subTitle"/>
          </p:nvPr>
        </p:nvSpPr>
        <p:spPr>
          <a:xfrm>
            <a:off x="4724400" y="3886200"/>
            <a:ext cx="39623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260"/>
              </a:spcBef>
              <a:spcAft>
                <a:spcPts val="0"/>
              </a:spcAft>
              <a:buClr>
                <a:srgbClr val="FC4B04"/>
              </a:buClr>
              <a:buFont typeface="PT Sans"/>
              <a:buNone/>
              <a:defRPr/>
            </a:lvl1pPr>
            <a:lvl2pPr indent="-158750" marL="74295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722312" y="4406900"/>
            <a:ext cx="7772400" cy="1361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PT Sans"/>
              <a:buNone/>
              <a:defRPr/>
            </a:lvl1pPr>
            <a:lvl2pPr indent="0" marL="457200" rtl="0">
              <a:spcBef>
                <a:spcPts val="0"/>
              </a:spcBef>
              <a:buFont typeface="PT Sans"/>
              <a:buNone/>
              <a:defRPr/>
            </a:lvl2pPr>
            <a:lvl3pPr indent="0" marL="914400" rtl="0">
              <a:spcBef>
                <a:spcPts val="0"/>
              </a:spcBef>
              <a:buFont typeface="PT Sans"/>
              <a:buNone/>
              <a:defRPr/>
            </a:lvl3pPr>
            <a:lvl4pPr indent="0" marL="1371600" rtl="0">
              <a:spcBef>
                <a:spcPts val="0"/>
              </a:spcBef>
              <a:buFont typeface="PT Sans"/>
              <a:buNone/>
              <a:defRPr/>
            </a:lvl4pPr>
            <a:lvl5pPr indent="0" marL="1828800" rtl="0">
              <a:spcBef>
                <a:spcPts val="0"/>
              </a:spcBef>
              <a:buFont typeface="PT Sans"/>
              <a:buNone/>
              <a:defRPr/>
            </a:lvl5pPr>
            <a:lvl6pPr indent="0" marL="2286000" rtl="0">
              <a:spcBef>
                <a:spcPts val="0"/>
              </a:spcBef>
              <a:buFont typeface="PT Sans"/>
              <a:buNone/>
              <a:defRPr/>
            </a:lvl6pPr>
            <a:lvl7pPr indent="0" marL="2743200" rtl="0">
              <a:spcBef>
                <a:spcPts val="0"/>
              </a:spcBef>
              <a:buFont typeface="PT Sans"/>
              <a:buNone/>
              <a:defRPr/>
            </a:lvl7pPr>
            <a:lvl8pPr indent="0" marL="3200400" rtl="0">
              <a:spcBef>
                <a:spcPts val="0"/>
              </a:spcBef>
              <a:buFont typeface="PT Sans"/>
              <a:buNone/>
              <a:defRPr/>
            </a:lvl8pPr>
            <a:lvl9pPr indent="0" marL="3657600" rtl="0">
              <a:spcBef>
                <a:spcPts val="0"/>
              </a:spcBef>
              <a:buFont typeface="PT Sans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7" Type="http://schemas.openxmlformats.org/officeDocument/2006/relationships/theme" Target="../theme/theme7.xml"/></Relationships>
</file>

<file path=ppt/slideMasters/_rels/slideMaster2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7.xml"/><Relationship Id="rId13" Type="http://schemas.openxmlformats.org/officeDocument/2006/relationships/theme" Target="../theme/theme4.xml"/><Relationship Id="rId1" Type="http://schemas.openxmlformats.org/officeDocument/2006/relationships/image" Target="../media/image01.jpg"/><Relationship Id="rId4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5.xml"/><Relationship Id="rId3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/Relationships>
</file>

<file path=ppt/slideMasters/_rels/slideMaster3.xml.rels><?xml version="1.0" encoding="UTF-8" standalone="yes"?><Relationships xmlns="http://schemas.openxmlformats.org/package/2006/relationships"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/Relationships>
</file>

<file path=ppt/slideMasters/_rels/slideMaster4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1.xml"/></Relationships>
</file>

<file path=ppt/slideMasters/_rels/slideMaster5.xml.rels><?xml version="1.0" encoding="UTF-8" standalone="yes"?><Relationships xmlns="http://schemas.openxmlformats.org/package/2006/relationships"><Relationship Id="rId15" Type="http://schemas.openxmlformats.org/officeDocument/2006/relationships/theme" Target="../theme/theme8.xml"/><Relationship Id="rId14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43.xml"/><Relationship Id="rId1" Type="http://schemas.openxmlformats.org/officeDocument/2006/relationships/image" Target="../media/image09.jp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/Relationships>
</file>

<file path=ppt/slideMasters/_rels/slideMaster6.xml.rels><?xml version="1.0" encoding="UTF-8" standalone="yes"?><Relationships xmlns="http://schemas.openxmlformats.org/package/2006/relationships"><Relationship Id="rId2" Type="http://schemas.openxmlformats.org/officeDocument/2006/relationships/slideLayout" Target="../slideLayouts/slideLayout45.xml"/><Relationship Id="rId1" Type="http://schemas.openxmlformats.org/officeDocument/2006/relationships/image" Target="../media/image02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11" Type="http://schemas.openxmlformats.org/officeDocument/2006/relationships/theme" Target="../theme/theme6.xml"/><Relationship Id="rId3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2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Shape 3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3200" marL="342900" marR="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1pPr>
            <a:lvl2pPr indent="-158750" marL="74295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457200" y="1600212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indent="-107950" marL="742950" marR="0" rtl="0" algn="l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indent="-76200" marL="1143000" marR="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indent="-101600" marL="25146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3" name="Shape 73"/>
          <p:cNvSpPr txBox="1"/>
          <p:nvPr>
            <p:ph idx="10" type="dt"/>
          </p:nvPr>
        </p:nvSpPr>
        <p:spPr>
          <a:xfrm>
            <a:off x="457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4" name="Shape 74"/>
          <p:cNvSpPr txBox="1"/>
          <p:nvPr>
            <p:ph idx="11" type="ftr"/>
          </p:nvPr>
        </p:nvSpPr>
        <p:spPr>
          <a:xfrm>
            <a:off x="3124200" y="6356362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6553200" y="6356362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333373" y="152400"/>
            <a:ext cx="88106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lnSpc>
                <a:spcPct val="108500"/>
              </a:lnSpc>
              <a:spcBef>
                <a:spcPts val="0"/>
              </a:spcBef>
              <a:buClr>
                <a:srgbClr val="4A6499"/>
              </a:buClr>
              <a:buFont typeface="Souce Sans Pro"/>
              <a:buNone/>
              <a:defRPr/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333375" y="1600200"/>
            <a:ext cx="8353499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buClr>
                <a:schemeClr val="accent1"/>
              </a:buClr>
              <a:buFont typeface="Arial"/>
              <a:buChar char="•"/>
              <a:defRPr/>
            </a:lvl1pPr>
            <a:lvl2pPr indent="-107950" marL="742950" marR="0" rtl="0" algn="l">
              <a:spcBef>
                <a:spcPts val="560"/>
              </a:spcBef>
              <a:buClr>
                <a:schemeClr val="accent1"/>
              </a:buClr>
              <a:buFont typeface="Arial"/>
              <a:buChar char="–"/>
              <a:defRPr/>
            </a:lvl2pPr>
            <a:lvl3pPr indent="-76200" marL="1143000" marR="0" rtl="0" algn="l">
              <a:spcBef>
                <a:spcPts val="480"/>
              </a:spcBef>
              <a:buClr>
                <a:schemeClr val="accent1"/>
              </a:buClr>
              <a:buFont typeface="Arial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buClr>
                <a:schemeClr val="accent1"/>
              </a:buClr>
              <a:buFont typeface="Arial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buClr>
                <a:schemeClr val="accent1"/>
              </a:buClr>
              <a:buFont typeface="Arial"/>
              <a:buChar char="»"/>
              <a:defRPr/>
            </a:lvl5pPr>
            <a:lvl6pPr indent="-101600" marL="25146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indent="-101600" marL="29718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indent="-101600" marL="34290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indent="-101600" marL="3886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48" name="Shape 148"/>
          <p:cNvSpPr txBox="1"/>
          <p:nvPr>
            <p:ph idx="10" type="dt"/>
          </p:nvPr>
        </p:nvSpPr>
        <p:spPr>
          <a:xfrm>
            <a:off x="457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9" name="Shape 149"/>
          <p:cNvSpPr txBox="1"/>
          <p:nvPr>
            <p:ph idx="11" type="ftr"/>
          </p:nvPr>
        </p:nvSpPr>
        <p:spPr>
          <a:xfrm>
            <a:off x="3124200" y="6356350"/>
            <a:ext cx="2895600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/>
            </a:lvl1pPr>
            <a:lvl2pPr indent="0" marL="457200" marR="0" rtl="0" algn="l">
              <a:spcBef>
                <a:spcPts val="0"/>
              </a:spcBef>
              <a:defRPr/>
            </a:lvl2pPr>
            <a:lvl3pPr indent="0" marL="914400" marR="0" rtl="0" algn="l">
              <a:spcBef>
                <a:spcPts val="0"/>
              </a:spcBef>
              <a:defRPr/>
            </a:lvl3pPr>
            <a:lvl4pPr indent="0" marL="1371600" marR="0" rtl="0" algn="l">
              <a:spcBef>
                <a:spcPts val="0"/>
              </a:spcBef>
              <a:defRPr/>
            </a:lvl4pPr>
            <a:lvl5pPr indent="0" marL="1828800" marR="0" rtl="0" algn="l">
              <a:spcBef>
                <a:spcPts val="0"/>
              </a:spcBef>
              <a:defRPr/>
            </a:lvl5pPr>
            <a:lvl6pPr indent="0" marL="2286000" marR="0" rtl="0" algn="l">
              <a:spcBef>
                <a:spcPts val="0"/>
              </a:spcBef>
              <a:defRPr/>
            </a:lvl6pPr>
            <a:lvl7pPr indent="0" marL="2743200" marR="0" rtl="0" algn="l">
              <a:spcBef>
                <a:spcPts val="0"/>
              </a:spcBef>
              <a:defRPr/>
            </a:lvl7pPr>
            <a:lvl8pPr indent="0" marL="3200400" marR="0" rtl="0" algn="l">
              <a:spcBef>
                <a:spcPts val="0"/>
              </a:spcBef>
              <a:defRPr/>
            </a:lvl8pPr>
            <a:lvl9pPr indent="0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6553200" y="6356350"/>
            <a:ext cx="2133599" cy="3650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>
            <a:lvl1pPr indent="0" marL="0" marR="0" rtl="0" algn="r">
              <a:spcBef>
                <a:spcPts val="0"/>
              </a:spcBef>
              <a:buNone/>
              <a:defRPr b="0" baseline="0" i="0" sz="1200" u="none" cap="none" strike="noStrike">
                <a:solidFill>
                  <a:srgbClr val="88888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pPr indent="0" lvl="0" mar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51" name="Shape 15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76200">
            <a:solidFill>
              <a:srgbClr val="BC300A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/>
            </a:lvl1pPr>
            <a:lvl2pPr indent="0" marL="0" marR="0" rtl="0" algn="l">
              <a:spcBef>
                <a:spcPts val="0"/>
              </a:spcBef>
              <a:spcAft>
                <a:spcPts val="0"/>
              </a:spcAft>
              <a:defRPr/>
            </a:lvl2pPr>
            <a:lvl3pPr indent="0" marL="0" marR="0" rtl="0" algn="l">
              <a:spcBef>
                <a:spcPts val="0"/>
              </a:spcBef>
              <a:spcAft>
                <a:spcPts val="0"/>
              </a:spcAft>
              <a:defRPr/>
            </a:lvl3pPr>
            <a:lvl4pPr indent="0" marL="0" marR="0" rtl="0" algn="l">
              <a:spcBef>
                <a:spcPts val="0"/>
              </a:spcBef>
              <a:spcAft>
                <a:spcPts val="0"/>
              </a:spcAft>
              <a:defRPr/>
            </a:lvl4pPr>
            <a:lvl5pPr indent="0" marL="0" marR="0" rtl="0" algn="l">
              <a:spcBef>
                <a:spcPts val="0"/>
              </a:spcBef>
              <a:spcAft>
                <a:spcPts val="0"/>
              </a:spcAft>
              <a:defRPr/>
            </a:lvl5pPr>
            <a:lvl6pPr indent="0" marL="457200" marR="0" rtl="0" algn="l">
              <a:spcBef>
                <a:spcPts val="0"/>
              </a:spcBef>
              <a:spcAft>
                <a:spcPts val="0"/>
              </a:spcAft>
              <a:defRPr/>
            </a:lvl6pPr>
            <a:lvl7pPr indent="0" marL="914400" marR="0" rtl="0" algn="l">
              <a:spcBef>
                <a:spcPts val="0"/>
              </a:spcBef>
              <a:spcAft>
                <a:spcPts val="0"/>
              </a:spcAft>
              <a:defRPr/>
            </a:lvl7pPr>
            <a:lvl8pPr indent="0" marL="1371600" marR="0" rtl="0" algn="l">
              <a:spcBef>
                <a:spcPts val="0"/>
              </a:spcBef>
              <a:spcAft>
                <a:spcPts val="0"/>
              </a:spcAft>
              <a:defRPr/>
            </a:lvl8pPr>
            <a:lvl9pPr indent="0" marL="1828800" marR="0" rtl="0" algn="l">
              <a:spcBef>
                <a:spcPts val="0"/>
              </a:spcBef>
              <a:spcAft>
                <a:spcPts val="0"/>
              </a:spcAft>
              <a:defRPr/>
            </a:lvl9pPr>
          </a:lstStyle>
          <a:p/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3200" marL="342900" marR="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1pPr>
            <a:lvl2pPr indent="-158750" marL="74295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2pPr>
            <a:lvl3pPr indent="-101600" marL="11430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•"/>
              <a:defRPr/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–"/>
              <a:defRPr/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5pPr>
            <a:lvl6pPr indent="-101600" marL="25146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6pPr>
            <a:lvl7pPr indent="-101600" marL="29718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7pPr>
            <a:lvl8pPr indent="-101600" marL="34290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8pPr>
            <a:lvl9pPr indent="-101600" marL="3886200" marR="0" rtl="0" algn="l">
              <a:spcBef>
                <a:spcPts val="400"/>
              </a:spcBef>
              <a:spcAft>
                <a:spcPts val="0"/>
              </a:spcAft>
              <a:buClr>
                <a:srgbClr val="FC4B04"/>
              </a:buClr>
              <a:buFont typeface="PT Sans"/>
              <a:buChar char="»"/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buClr>
                <a:schemeClr val="dk1"/>
              </a:buClr>
              <a:buSzPct val="100000"/>
              <a:buFont typeface="Bitter"/>
              <a:buNone/>
              <a:defRPr b="1" baseline="0" i="0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rtl="0" algn="l">
              <a:spcBef>
                <a:spcPts val="0"/>
              </a:spcBef>
              <a:buClr>
                <a:schemeClr val="dk1"/>
              </a:buClr>
              <a:buSzPct val="100000"/>
              <a:buFont typeface="Bitter"/>
              <a:buNone/>
              <a:defRPr b="1" baseline="0" i="0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rtl="0" algn="l">
              <a:spcBef>
                <a:spcPts val="0"/>
              </a:spcBef>
              <a:buClr>
                <a:schemeClr val="dk1"/>
              </a:buClr>
              <a:buSzPct val="100000"/>
              <a:buFont typeface="Bitter"/>
              <a:buNone/>
              <a:defRPr b="1" baseline="0" i="0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rtl="0" algn="l">
              <a:spcBef>
                <a:spcPts val="0"/>
              </a:spcBef>
              <a:buClr>
                <a:schemeClr val="dk1"/>
              </a:buClr>
              <a:buSzPct val="100000"/>
              <a:buFont typeface="Bitter"/>
              <a:buNone/>
              <a:defRPr b="1" baseline="0" i="0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rtl="0" algn="l">
              <a:spcBef>
                <a:spcPts val="0"/>
              </a:spcBef>
              <a:buClr>
                <a:schemeClr val="dk1"/>
              </a:buClr>
              <a:buSzPct val="100000"/>
              <a:buFont typeface="Bitter"/>
              <a:buNone/>
              <a:defRPr b="1" baseline="0" i="0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rtl="0" algn="l">
              <a:spcBef>
                <a:spcPts val="0"/>
              </a:spcBef>
              <a:buClr>
                <a:schemeClr val="dk1"/>
              </a:buClr>
              <a:buSzPct val="100000"/>
              <a:buFont typeface="Bitter"/>
              <a:buNone/>
              <a:defRPr b="1" baseline="0" i="0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6pPr>
            <a:lvl7pPr rtl="0" algn="l">
              <a:spcBef>
                <a:spcPts val="0"/>
              </a:spcBef>
              <a:buClr>
                <a:schemeClr val="dk1"/>
              </a:buClr>
              <a:buSzPct val="100000"/>
              <a:buFont typeface="Bitter"/>
              <a:buNone/>
              <a:defRPr b="1" baseline="0" i="0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7pPr>
            <a:lvl8pPr rtl="0" algn="l">
              <a:spcBef>
                <a:spcPts val="0"/>
              </a:spcBef>
              <a:buClr>
                <a:schemeClr val="dk1"/>
              </a:buClr>
              <a:buSzPct val="100000"/>
              <a:buFont typeface="Bitter"/>
              <a:buNone/>
              <a:defRPr b="1" baseline="0" i="0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8pPr>
            <a:lvl9pPr rtl="0" algn="l">
              <a:spcBef>
                <a:spcPts val="0"/>
              </a:spcBef>
              <a:buClr>
                <a:schemeClr val="dk1"/>
              </a:buClr>
              <a:buSzPct val="100000"/>
              <a:buFont typeface="Bitter"/>
              <a:buNone/>
              <a:defRPr b="1" baseline="0" i="0" sz="36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9pPr>
          </a:lstStyle>
          <a:p/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30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rtl="0" algn="l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24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rtl="0" algn="l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24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6pPr>
            <a:lvl7pPr rtl="0" algn="l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b="0" baseline="0" i="0" sz="1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7pPr>
            <a:lvl8pPr rtl="0" algn="l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b="0" baseline="0" i="0" sz="1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8pPr>
            <a:lvl9pPr rtl="0" algn="l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b="0" baseline="0" i="0" sz="1800" u="none" cap="none" strike="noStrik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defRPr>
            </a:lvl9pPr>
          </a:lstStyle>
          <a:p/>
        </p:txBody>
      </p:sp>
      <p:sp>
        <p:nvSpPr>
          <p:cNvPr id="214" name="Shape 214"/>
          <p:cNvSpPr/>
          <p:nvPr/>
        </p:nvSpPr>
        <p:spPr>
          <a:xfrm>
            <a:off x="63229" y="6197898"/>
            <a:ext cx="9024300" cy="583499"/>
          </a:xfrm>
          <a:prstGeom prst="rect">
            <a:avLst/>
          </a:prstGeom>
          <a:solidFill>
            <a:srgbClr val="D6D1C4">
              <a:alpha val="63460"/>
            </a:srgb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12840"/>
                </a:solidFill>
              </a:rPr>
              <a:t>      </a:t>
            </a:r>
          </a:p>
        </p:txBody>
      </p:sp>
      <p:pic>
        <p:nvPicPr>
          <p:cNvPr id="215" name="Shape 215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289575" y="6255058"/>
            <a:ext cx="1235156" cy="3407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6.png"/><Relationship Id="rId3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3" Type="http://schemas.openxmlformats.org/officeDocument/2006/relationships/image" Target="../media/image92.png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3" Type="http://schemas.openxmlformats.org/officeDocument/2006/relationships/image" Target="../media/image137.png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3" Type="http://schemas.openxmlformats.org/officeDocument/2006/relationships/image" Target="../media/image120.png"/></Relationships>
</file>

<file path=ppt/slides/_rels/slide16.xml.rels><?xml version="1.0" encoding="UTF-8" standalone="yes"?><Relationships xmlns="http://schemas.openxmlformats.org/package/2006/relationships"><Relationship Id="rId18" Type="http://schemas.openxmlformats.org/officeDocument/2006/relationships/image" Target="../media/image34.png"/><Relationship Id="rId17" Type="http://schemas.openxmlformats.org/officeDocument/2006/relationships/image" Target="../media/image32.png"/><Relationship Id="rId16" Type="http://schemas.openxmlformats.org/officeDocument/2006/relationships/image" Target="../media/image38.png"/><Relationship Id="rId15" Type="http://schemas.openxmlformats.org/officeDocument/2006/relationships/image" Target="../media/image29.png"/><Relationship Id="rId14" Type="http://schemas.openxmlformats.org/officeDocument/2006/relationships/image" Target="../media/image3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3" Type="http://schemas.openxmlformats.org/officeDocument/2006/relationships/image" Target="../media/image33.png"/><Relationship Id="rId1" Type="http://schemas.openxmlformats.org/officeDocument/2006/relationships/slideLayout" Target="../slideLayouts/slideLayout48.xml"/><Relationship Id="rId10" Type="http://schemas.openxmlformats.org/officeDocument/2006/relationships/image" Target="../media/image35.png"/><Relationship Id="rId4" Type="http://schemas.openxmlformats.org/officeDocument/2006/relationships/image" Target="../media/image24.jpg"/><Relationship Id="rId11" Type="http://schemas.openxmlformats.org/officeDocument/2006/relationships/image" Target="../media/image30.png"/><Relationship Id="rId3" Type="http://schemas.openxmlformats.org/officeDocument/2006/relationships/image" Target="../media/image21.png"/><Relationship Id="rId9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9.png"/><Relationship Id="rId3" Type="http://schemas.openxmlformats.org/officeDocument/2006/relationships/image" Target="../media/image37.png"/><Relationship Id="rId6" Type="http://schemas.openxmlformats.org/officeDocument/2006/relationships/image" Target="../media/image41.png"/><Relationship Id="rId5" Type="http://schemas.openxmlformats.org/officeDocument/2006/relationships/image" Target="../media/image56.png"/></Relationships>
</file>

<file path=ppt/slides/_rels/slide1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3" Type="http://schemas.openxmlformats.org/officeDocument/2006/relationships/image" Target="../media/image43.gif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3" Type="http://schemas.openxmlformats.org/officeDocument/2006/relationships/image" Target="../media/image40.png"/></Relationships>
</file>

<file path=ppt/slides/_rels/slide2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2.png"/><Relationship Id="rId3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4.png"/><Relationship Id="rId3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5.jpg"/><Relationship Id="rId3" Type="http://schemas.openxmlformats.org/officeDocument/2006/relationships/image" Target="../media/image49.jpg"/><Relationship Id="rId5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5.jpg"/><Relationship Id="rId3" Type="http://schemas.openxmlformats.org/officeDocument/2006/relationships/image" Target="../media/image47.png"/><Relationship Id="rId6" Type="http://schemas.openxmlformats.org/officeDocument/2006/relationships/image" Target="../media/image51.png"/><Relationship Id="rId5" Type="http://schemas.openxmlformats.org/officeDocument/2006/relationships/image" Target="../media/image53.jpg"/><Relationship Id="rId8" Type="http://schemas.openxmlformats.org/officeDocument/2006/relationships/image" Target="../media/image54.jpg"/><Relationship Id="rId7" Type="http://schemas.openxmlformats.org/officeDocument/2006/relationships/image" Target="../media/image52.jpg"/></Relationships>
</file>

<file path=ppt/slides/_rels/slide2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Relationship Id="rId3" Type="http://schemas.openxmlformats.org/officeDocument/2006/relationships/image" Target="../media/image55.png"/></Relationships>
</file>

<file path=ppt/slides/_rels/slide2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11" Type="http://schemas.openxmlformats.org/officeDocument/2006/relationships/image" Target="../media/image65.png"/><Relationship Id="rId3" Type="http://schemas.openxmlformats.org/officeDocument/2006/relationships/image" Target="../media/image77.png"/><Relationship Id="rId9" Type="http://schemas.openxmlformats.org/officeDocument/2006/relationships/image" Target="../media/image62.png"/><Relationship Id="rId6" Type="http://schemas.openxmlformats.org/officeDocument/2006/relationships/image" Target="../media/image58.jpg"/><Relationship Id="rId5" Type="http://schemas.openxmlformats.org/officeDocument/2006/relationships/image" Target="../media/image59.jpg"/><Relationship Id="rId8" Type="http://schemas.openxmlformats.org/officeDocument/2006/relationships/image" Target="../media/image61.jpg"/><Relationship Id="rId7" Type="http://schemas.openxmlformats.org/officeDocument/2006/relationships/image" Target="../media/image66.png"/></Relationships>
</file>

<file path=ppt/slides/_rels/slide29.xml.rels><?xml version="1.0" encoding="UTF-8" standalone="yes"?><Relationships xmlns="http://schemas.openxmlformats.org/package/2006/relationships"><Relationship Id="rId16" Type="http://schemas.openxmlformats.org/officeDocument/2006/relationships/image" Target="../media/image34.png"/><Relationship Id="rId15" Type="http://schemas.openxmlformats.org/officeDocument/2006/relationships/image" Target="../media/image24.jpg"/><Relationship Id="rId14" Type="http://schemas.openxmlformats.org/officeDocument/2006/relationships/image" Target="../media/image71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3" Type="http://schemas.openxmlformats.org/officeDocument/2006/relationships/image" Target="../media/image69.png"/><Relationship Id="rId1" Type="http://schemas.openxmlformats.org/officeDocument/2006/relationships/slideLayout" Target="../slideLayouts/slideLayout48.xml"/><Relationship Id="rId10" Type="http://schemas.openxmlformats.org/officeDocument/2006/relationships/image" Target="../media/image70.jpg"/><Relationship Id="rId4" Type="http://schemas.openxmlformats.org/officeDocument/2006/relationships/image" Target="../media/image63.png"/><Relationship Id="rId11" Type="http://schemas.openxmlformats.org/officeDocument/2006/relationships/image" Target="../media/image06.png"/><Relationship Id="rId3" Type="http://schemas.openxmlformats.org/officeDocument/2006/relationships/image" Target="../media/image97.jpg"/><Relationship Id="rId9" Type="http://schemas.openxmlformats.org/officeDocument/2006/relationships/image" Target="../media/image68.jpg"/><Relationship Id="rId6" Type="http://schemas.openxmlformats.org/officeDocument/2006/relationships/image" Target="../media/image11.png"/><Relationship Id="rId5" Type="http://schemas.openxmlformats.org/officeDocument/2006/relationships/image" Target="../media/image64.png"/><Relationship Id="rId8" Type="http://schemas.openxmlformats.org/officeDocument/2006/relationships/image" Target="../media/image18.png"/><Relationship Id="rId7" Type="http://schemas.openxmlformats.org/officeDocument/2006/relationships/image" Target="../media/image67.jpg"/></Relationships>
</file>

<file path=ppt/slides/_rels/slide3.xml.rels><?xml version="1.0" encoding="UTF-8" standalone="yes"?><Relationships xmlns="http://schemas.openxmlformats.org/package/2006/relationships"><Relationship Id="rId14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3" Type="http://schemas.openxmlformats.org/officeDocument/2006/relationships/image" Target="../media/image14.png"/><Relationship Id="rId1" Type="http://schemas.openxmlformats.org/officeDocument/2006/relationships/slideLayout" Target="../slideLayouts/slideLayout48.xml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11" Type="http://schemas.openxmlformats.org/officeDocument/2006/relationships/image" Target="../media/image08.png"/><Relationship Id="rId3" Type="http://schemas.openxmlformats.org/officeDocument/2006/relationships/image" Target="../media/image03.png"/><Relationship Id="rId9" Type="http://schemas.openxmlformats.org/officeDocument/2006/relationships/image" Target="../media/image06.png"/><Relationship Id="rId6" Type="http://schemas.openxmlformats.org/officeDocument/2006/relationships/image" Target="../media/image04.jpg"/><Relationship Id="rId5" Type="http://schemas.openxmlformats.org/officeDocument/2006/relationships/image" Target="../media/image07.jpg"/><Relationship Id="rId8" Type="http://schemas.openxmlformats.org/officeDocument/2006/relationships/image" Target="../media/image15.png"/><Relationship Id="rId7" Type="http://schemas.openxmlformats.org/officeDocument/2006/relationships/image" Target="../media/image05.png"/></Relationships>
</file>

<file path=ppt/slides/_rels/slide3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Relationship Id="rId10" Type="http://schemas.openxmlformats.org/officeDocument/2006/relationships/image" Target="../media/image83.png"/><Relationship Id="rId4" Type="http://schemas.openxmlformats.org/officeDocument/2006/relationships/image" Target="../media/image73.png"/><Relationship Id="rId3" Type="http://schemas.openxmlformats.org/officeDocument/2006/relationships/image" Target="../media/image87.png"/><Relationship Id="rId9" Type="http://schemas.openxmlformats.org/officeDocument/2006/relationships/image" Target="../media/image81.png"/><Relationship Id="rId6" Type="http://schemas.openxmlformats.org/officeDocument/2006/relationships/image" Target="../media/image74.jpg"/><Relationship Id="rId5" Type="http://schemas.openxmlformats.org/officeDocument/2006/relationships/image" Target="../media/image75.jpg"/><Relationship Id="rId8" Type="http://schemas.openxmlformats.org/officeDocument/2006/relationships/image" Target="../media/image76.png"/><Relationship Id="rId7" Type="http://schemas.openxmlformats.org/officeDocument/2006/relationships/image" Target="../media/image79.png"/></Relationships>
</file>

<file path=ppt/slides/_rels/slide3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8.png"/><Relationship Id="rId3" Type="http://schemas.openxmlformats.org/officeDocument/2006/relationships/image" Target="../media/image80.png"/></Relationships>
</file>

<file path=ppt/slides/_rels/slide3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Relationship Id="rId3" Type="http://schemas.openxmlformats.org/officeDocument/2006/relationships/image" Target="../media/image84.png"/><Relationship Id="rId5" Type="http://schemas.openxmlformats.org/officeDocument/2006/relationships/image" Target="../media/image89.png"/></Relationships>
</file>

<file path=ppt/slides/_rels/slide4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3" Type="http://schemas.openxmlformats.org/officeDocument/2006/relationships/image" Target="../media/image85.png"/></Relationships>
</file>

<file path=ppt/slides/_rels/slide4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edbook.ucsc.edu/galaxyfresh/datasets/9e3fdf5111855fe6/display/?preview=True#" TargetMode="External"/><Relationship Id="rId3" Type="http://schemas.openxmlformats.org/officeDocument/2006/relationships/hyperlink" Target="http://medbook.ucsc.edu:10020/galaxyfresh/datasets/d2a69b9a6e002659/display/?preview=True#" TargetMode="External"/></Relationships>
</file>

<file path=ppt/slides/_rels/slide4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Relationship Id="rId3" Type="http://schemas.openxmlformats.org/officeDocument/2006/relationships/image" Target="../media/image88.png"/></Relationships>
</file>

<file path=ppt/slides/_rels/slide4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Relationship Id="rId3" Type="http://schemas.openxmlformats.org/officeDocument/2006/relationships/image" Target="../media/image91.png"/><Relationship Id="rId6" Type="http://schemas.openxmlformats.org/officeDocument/2006/relationships/image" Target="../media/image98.png"/><Relationship Id="rId5" Type="http://schemas.openxmlformats.org/officeDocument/2006/relationships/image" Target="../media/image94.png"/><Relationship Id="rId8" Type="http://schemas.openxmlformats.org/officeDocument/2006/relationships/image" Target="../media/image93.png"/><Relationship Id="rId7" Type="http://schemas.openxmlformats.org/officeDocument/2006/relationships/image" Target="../media/image95.png"/></Relationships>
</file>

<file path=ppt/slides/_rels/slide4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Relationship Id="rId3" Type="http://schemas.openxmlformats.org/officeDocument/2006/relationships/image" Target="../media/image96.png"/></Relationships>
</file>

<file path=ppt/slides/_rels/slide4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Relationship Id="rId3" Type="http://schemas.openxmlformats.org/officeDocument/2006/relationships/image" Target="../media/image100.png"/></Relationships>
</file>

<file path=ppt/slides/_rels/slide4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3" Type="http://schemas.openxmlformats.org/officeDocument/2006/relationships/image" Target="../media/image101.png"/></Relationships>
</file>

<file path=ppt/slides/_rels/slide4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115.png"/></Relationships>
</file>

<file path=ppt/slides/_rels/slide4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115.png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3" Type="http://schemas.openxmlformats.org/officeDocument/2006/relationships/image" Target="../media/image102.png"/></Relationships>
</file>

<file path=ppt/slides/_rels/slide5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3" Type="http://schemas.openxmlformats.org/officeDocument/2006/relationships/image" Target="../media/image115.png"/></Relationships>
</file>

<file path=ppt/slides/_rels/slide5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7.png"/><Relationship Id="rId3" Type="http://schemas.openxmlformats.org/officeDocument/2006/relationships/image" Target="../media/image105.png"/><Relationship Id="rId6" Type="http://schemas.openxmlformats.org/officeDocument/2006/relationships/image" Target="../media/image106.png"/><Relationship Id="rId5" Type="http://schemas.openxmlformats.org/officeDocument/2006/relationships/image" Target="../media/image103.png"/></Relationships>
</file>

<file path=ppt/slides/_rels/slide5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08.png"/></Relationships>
</file>

<file path=ppt/slides/_rels/slide5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09.png"/></Relationships>
</file>

<file path=ppt/slides/_rels/slide5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2.png"/><Relationship Id="rId3" Type="http://schemas.openxmlformats.org/officeDocument/2006/relationships/image" Target="../media/image110.png"/></Relationships>
</file>

<file path=ppt/slides/_rels/slide5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11.png"/></Relationships>
</file>

<file path=ppt/slides/_rels/slide5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6.png"/><Relationship Id="rId3" Type="http://schemas.openxmlformats.org/officeDocument/2006/relationships/image" Target="../media/image113.png"/></Relationships>
</file>

<file path=ppt/slides/_rels/slide5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14.png"/></Relationships>
</file>

<file path=ppt/slides/_rels/slide5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17.png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28.png"/></Relationships>
</file>

<file path=ppt/slides/_rels/slide6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3.xml"/></Relationships>
</file>

<file path=ppt/slides/_rels/slide6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28.png"/></Relationships>
</file>

<file path=ppt/slides/_rels/slide6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5.xml"/><Relationship Id="rId3" Type="http://schemas.openxmlformats.org/officeDocument/2006/relationships/image" Target="../media/image124.png"/></Relationships>
</file>

<file path=ppt/slides/_rels/slide6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3.xml"/></Relationships>
</file>

<file path=ppt/slides/_rels/slide6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28.png"/></Relationships>
</file>

<file path=ppt/slides/_rels/slide6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5.xml"/><Relationship Id="rId3" Type="http://schemas.openxmlformats.org/officeDocument/2006/relationships/image" Target="../media/image119.png"/></Relationships>
</file>

<file path=ppt/slides/_rels/slide6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3.xml"/></Relationships>
</file>

<file path=ppt/slides/_rels/slide6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18.png"/></Relationships>
</file>

<file path=ppt/slides/_rels/slide6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26.png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7.png"/></Relationships>
</file>

<file path=ppt/slides/_rels/slide7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27.png"/></Relationships>
</file>

<file path=ppt/slides/_rels/slide7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22.png"/></Relationships>
</file>

<file path=ppt/slides/_rels/slide7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21.png"/></Relationships>
</file>

<file path=ppt/slides/_rels/slide7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25.png"/></Relationships>
</file>

<file path=ppt/slides/_rels/slide7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23.png"/></Relationships>
</file>

<file path=ppt/slides/_rels/slide7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32.png"/></Relationships>
</file>

<file path=ppt/slides/_rels/slide7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36.png"/></Relationships>
</file>

<file path=ppt/slides/_rels/slide7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31.png"/></Relationships>
</file>

<file path=ppt/slides/_rels/slide7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9.png"/><Relationship Id="rId3" Type="http://schemas.openxmlformats.org/officeDocument/2006/relationships/image" Target="../media/image131.png"/></Relationships>
</file>

<file path=ppt/slides/_rels/slide7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30.png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13.png"/></Relationships>
</file>

<file path=ppt/slides/_rels/slide8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33.png"/></Relationships>
</file>

<file path=ppt/slides/_rels/slide8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35.png"/></Relationships>
</file>

<file path=ppt/slides/_rels/slide8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3.xml"/><Relationship Id="rId3" Type="http://schemas.openxmlformats.org/officeDocument/2006/relationships/image" Target="../media/image134.png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3" Type="http://schemas.openxmlformats.org/officeDocument/2006/relationships/hyperlink" Target="https://www.synapse.org/#!Synapse:syn312572/wiki/61509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/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BMEG - BioMedical Evidence Graph</a:t>
            </a:r>
          </a:p>
        </p:txBody>
      </p:sp>
      <p:sp>
        <p:nvSpPr>
          <p:cNvPr id="246" name="Shape 246"/>
          <p:cNvSpPr txBox="1"/>
          <p:nvPr>
            <p:ph idx="1" type="subTitle"/>
          </p:nvPr>
        </p:nvSpPr>
        <p:spPr>
          <a:xfrm>
            <a:off x="685800" y="3786758"/>
            <a:ext cx="7772400" cy="17969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Demonstration of BMEG Resource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Kyle Ellrott, UCSC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Josh Stuart, UCSC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type="title"/>
          </p:nvPr>
        </p:nvSpPr>
        <p:spPr>
          <a:xfrm>
            <a:off x="457200" y="46045"/>
            <a:ext cx="8229600" cy="724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Demonstration Overview</a:t>
            </a:r>
          </a:p>
        </p:txBody>
      </p:sp>
      <p:sp>
        <p:nvSpPr>
          <p:cNvPr id="405" name="Shape 405"/>
          <p:cNvSpPr txBox="1"/>
          <p:nvPr>
            <p:ph idx="1" type="body"/>
          </p:nvPr>
        </p:nvSpPr>
        <p:spPr>
          <a:xfrm>
            <a:off x="457200" y="649575"/>
            <a:ext cx="8229600" cy="609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Organize crowd-source challenges to develop best-of-breed methods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Overview of current DREAM projects, living benchmarks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Enable cloud ready methods for mass compute</a:t>
            </a:r>
          </a:p>
          <a:p>
            <a:pPr indent="-381000" lvl="1" marL="914400" rtl="0">
              <a:spcBef>
                <a:spcPts val="0"/>
              </a:spcBef>
              <a:buClr>
                <a:srgbClr val="0000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0000FF"/>
                </a:solidFill>
              </a:rPr>
              <a:t>Alignments and somatic variant detectors</a:t>
            </a:r>
          </a:p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Establish methods to link genetic variants to cellular-, tissue-, and patient-level outcomes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GA4GH Genotype-to-Phenotype API</a:t>
            </a:r>
          </a:p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Create a queryable graph of evidence from abstracted evidence and inferences.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TumorMap visualization to view tumor samples across cancer types.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Shape 4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1898" y="979972"/>
            <a:ext cx="4940199" cy="336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737" y="4048833"/>
            <a:ext cx="8772525" cy="15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3105150" y="5669275"/>
            <a:ext cx="4267199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0000"/>
                </a:solidFill>
              </a:rPr>
              <a:t>http://pancancer.info</a:t>
            </a:r>
          </a:p>
        </p:txBody>
      </p:sp>
      <p:sp>
        <p:nvSpPr>
          <p:cNvPr id="413" name="Shape 413"/>
          <p:cNvSpPr txBox="1"/>
          <p:nvPr>
            <p:ph type="title"/>
          </p:nvPr>
        </p:nvSpPr>
        <p:spPr>
          <a:xfrm>
            <a:off x="82600" y="0"/>
            <a:ext cx="8772600" cy="11432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Applying Common Alignment Protocol Across the World</a:t>
            </a:r>
          </a:p>
        </p:txBody>
      </p:sp>
      <p:sp>
        <p:nvSpPr>
          <p:cNvPr id="414" name="Shape 414"/>
          <p:cNvSpPr/>
          <p:nvPr/>
        </p:nvSpPr>
        <p:spPr>
          <a:xfrm>
            <a:off x="7277100" y="3897625"/>
            <a:ext cx="552600" cy="1943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Moving DREAM challenges to the cloud</a:t>
            </a:r>
          </a:p>
        </p:txBody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457200" y="3276600"/>
            <a:ext cx="82296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000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2700"/>
              <a:t>First Container based Dream Challenge</a:t>
            </a:r>
          </a:p>
          <a:p>
            <a:pPr indent="-4000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2700"/>
              <a:t>Contestants are invited to work on the cloud, with Google sponsoring with Cloud Credit Coupons</a:t>
            </a:r>
          </a:p>
          <a:p>
            <a:pPr indent="-40005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 sz="2700"/>
              <a:t>All entries must provide docker container and Galaxy tool descriptions</a:t>
            </a:r>
          </a:p>
        </p:txBody>
      </p:sp>
      <p:pic>
        <p:nvPicPr>
          <p:cNvPr id="421" name="Shape 4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46389"/>
            <a:ext cx="9144000" cy="1947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Shape 4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6375" y="29012"/>
            <a:ext cx="5211251" cy="6799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hape 4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1663" y="-48050"/>
            <a:ext cx="506068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Shape 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750" y="0"/>
            <a:ext cx="511449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Shape 4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710" y="1369838"/>
            <a:ext cx="1011889" cy="1107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600" y="3849800"/>
            <a:ext cx="2061099" cy="57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675" y="2511935"/>
            <a:ext cx="2061100" cy="1303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Shape 444"/>
          <p:cNvGrpSpPr/>
          <p:nvPr/>
        </p:nvGrpSpPr>
        <p:grpSpPr>
          <a:xfrm>
            <a:off x="215075" y="5191011"/>
            <a:ext cx="924394" cy="894126"/>
            <a:chOff x="2704575" y="2049875"/>
            <a:chExt cx="1642199" cy="1588428"/>
          </a:xfrm>
        </p:grpSpPr>
        <p:sp>
          <p:nvSpPr>
            <p:cNvPr id="445" name="Shape 445"/>
            <p:cNvSpPr/>
            <p:nvPr/>
          </p:nvSpPr>
          <p:spPr>
            <a:xfrm>
              <a:off x="2704575" y="2049875"/>
              <a:ext cx="1642199" cy="1534800"/>
            </a:xfrm>
            <a:prstGeom prst="verticalScroll">
              <a:avLst>
                <a:gd fmla="val 12500" name="adj"/>
              </a:avLst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446" name="Shape 44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23991" y="2231378"/>
              <a:ext cx="1203367" cy="995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7" name="Shape 44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24887" y="3115046"/>
              <a:ext cx="1401574" cy="5232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8" name="Shape 4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183" y="4344374"/>
            <a:ext cx="1756231" cy="670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Shape 449"/>
          <p:cNvCxnSpPr/>
          <p:nvPr/>
        </p:nvCxnSpPr>
        <p:spPr>
          <a:xfrm flipH="1">
            <a:off x="1134165" y="4737846"/>
            <a:ext cx="302099" cy="4470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grpSp>
        <p:nvGrpSpPr>
          <p:cNvPr id="450" name="Shape 450"/>
          <p:cNvGrpSpPr/>
          <p:nvPr/>
        </p:nvGrpSpPr>
        <p:grpSpPr>
          <a:xfrm>
            <a:off x="1428814" y="5191011"/>
            <a:ext cx="924394" cy="894126"/>
            <a:chOff x="2704575" y="2049875"/>
            <a:chExt cx="1642199" cy="1588428"/>
          </a:xfrm>
        </p:grpSpPr>
        <p:sp>
          <p:nvSpPr>
            <p:cNvPr id="451" name="Shape 451"/>
            <p:cNvSpPr/>
            <p:nvPr/>
          </p:nvSpPr>
          <p:spPr>
            <a:xfrm>
              <a:off x="2704575" y="2049875"/>
              <a:ext cx="1642199" cy="1534800"/>
            </a:xfrm>
            <a:prstGeom prst="verticalScroll">
              <a:avLst>
                <a:gd fmla="val 12500" name="adj"/>
              </a:avLst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452" name="Shape 45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23991" y="2231378"/>
              <a:ext cx="1203367" cy="995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Shape 45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24887" y="3115046"/>
              <a:ext cx="1401574" cy="52325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54" name="Shape 454"/>
          <p:cNvCxnSpPr>
            <a:stCxn id="448" idx="2"/>
          </p:cNvCxnSpPr>
          <p:nvPr/>
        </p:nvCxnSpPr>
        <p:spPr>
          <a:xfrm>
            <a:off x="1235299" y="5014899"/>
            <a:ext cx="285300" cy="278400"/>
          </a:xfrm>
          <a:prstGeom prst="straightConnector1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455" name="Shape 4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77725" y="362663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77725" y="316123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77725" y="2706081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77725" y="221482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6650" y="362663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6650" y="316123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6650" y="2706081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6650" y="221482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77725" y="408737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26650" y="4087375"/>
            <a:ext cx="1464950" cy="82037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Shape 465"/>
          <p:cNvSpPr txBox="1"/>
          <p:nvPr/>
        </p:nvSpPr>
        <p:spPr>
          <a:xfrm>
            <a:off x="1771500" y="1299700"/>
            <a:ext cx="1830599" cy="43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Contestant</a:t>
            </a:r>
          </a:p>
        </p:txBody>
      </p:sp>
      <p:sp>
        <p:nvSpPr>
          <p:cNvPr id="466" name="Shape 466"/>
          <p:cNvSpPr txBox="1"/>
          <p:nvPr/>
        </p:nvSpPr>
        <p:spPr>
          <a:xfrm>
            <a:off x="4702525" y="1359500"/>
            <a:ext cx="1830599" cy="432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Evaluation System</a:t>
            </a:r>
          </a:p>
        </p:txBody>
      </p:sp>
      <p:pic>
        <p:nvPicPr>
          <p:cNvPr id="467" name="Shape 46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32917" y="4296004"/>
            <a:ext cx="729232" cy="27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8" name="Shape 468"/>
          <p:cNvGrpSpPr/>
          <p:nvPr/>
        </p:nvGrpSpPr>
        <p:grpSpPr>
          <a:xfrm>
            <a:off x="8313078" y="4230809"/>
            <a:ext cx="503099" cy="486694"/>
            <a:chOff x="6446403" y="5421859"/>
            <a:chExt cx="503099" cy="486694"/>
          </a:xfrm>
        </p:grpSpPr>
        <p:sp>
          <p:nvSpPr>
            <p:cNvPr id="469" name="Shape 469"/>
            <p:cNvSpPr/>
            <p:nvPr/>
          </p:nvSpPr>
          <p:spPr>
            <a:xfrm>
              <a:off x="6446403" y="5421859"/>
              <a:ext cx="503099" cy="470400"/>
            </a:xfrm>
            <a:prstGeom prst="verticalScroll">
              <a:avLst>
                <a:gd fmla="val 12500" name="adj"/>
              </a:avLst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470" name="Shape 470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13632" y="5477472"/>
              <a:ext cx="368712" cy="305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1" name="Shape 47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83266" y="5748228"/>
              <a:ext cx="429442" cy="160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2" name="Shape 47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8542" y="4296004"/>
            <a:ext cx="729232" cy="27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3" name="Shape 473"/>
          <p:cNvGrpSpPr/>
          <p:nvPr/>
        </p:nvGrpSpPr>
        <p:grpSpPr>
          <a:xfrm>
            <a:off x="6784853" y="4230809"/>
            <a:ext cx="503170" cy="486694"/>
            <a:chOff x="2704575" y="2049875"/>
            <a:chExt cx="1642199" cy="1588428"/>
          </a:xfrm>
        </p:grpSpPr>
        <p:sp>
          <p:nvSpPr>
            <p:cNvPr id="474" name="Shape 474"/>
            <p:cNvSpPr/>
            <p:nvPr/>
          </p:nvSpPr>
          <p:spPr>
            <a:xfrm>
              <a:off x="2704575" y="2049875"/>
              <a:ext cx="1642199" cy="1534800"/>
            </a:xfrm>
            <a:prstGeom prst="verticalScroll">
              <a:avLst>
                <a:gd fmla="val 12500" name="adj"/>
              </a:avLst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475" name="Shape 4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923991" y="2231378"/>
              <a:ext cx="1203367" cy="995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Shape 47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24887" y="3115046"/>
              <a:ext cx="1401574" cy="5232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7" name="Shape 477"/>
          <p:cNvGrpSpPr/>
          <p:nvPr/>
        </p:nvGrpSpPr>
        <p:grpSpPr>
          <a:xfrm>
            <a:off x="7746046" y="1717630"/>
            <a:ext cx="1026142" cy="609595"/>
            <a:chOff x="6069069" y="5092175"/>
            <a:chExt cx="1449968" cy="861375"/>
          </a:xfrm>
        </p:grpSpPr>
        <p:pic>
          <p:nvPicPr>
            <p:cNvPr id="478" name="Shape 478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069069" y="5092175"/>
              <a:ext cx="1320594" cy="82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Shape 47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706225" y="5343950"/>
              <a:ext cx="812813" cy="609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0" name="Shape 4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7125" y="1655496"/>
            <a:ext cx="1026150" cy="64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732917" y="3838804"/>
            <a:ext cx="729232" cy="27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Shape 482"/>
          <p:cNvGrpSpPr/>
          <p:nvPr/>
        </p:nvGrpSpPr>
        <p:grpSpPr>
          <a:xfrm>
            <a:off x="8299778" y="3728409"/>
            <a:ext cx="503099" cy="486694"/>
            <a:chOff x="7602853" y="5724884"/>
            <a:chExt cx="503099" cy="486694"/>
          </a:xfrm>
        </p:grpSpPr>
        <p:sp>
          <p:nvSpPr>
            <p:cNvPr id="483" name="Shape 483"/>
            <p:cNvSpPr/>
            <p:nvPr/>
          </p:nvSpPr>
          <p:spPr>
            <a:xfrm>
              <a:off x="7602853" y="5724884"/>
              <a:ext cx="503099" cy="470400"/>
            </a:xfrm>
            <a:prstGeom prst="verticalScroll">
              <a:avLst>
                <a:gd fmla="val 12500" name="adj"/>
              </a:avLst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484" name="Shape 484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7670082" y="5780497"/>
              <a:ext cx="368712" cy="305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Shape 48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639717" y="6051253"/>
              <a:ext cx="429442" cy="160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6" name="Shape 48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88542" y="3838804"/>
            <a:ext cx="729232" cy="27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Shape 487"/>
          <p:cNvGrpSpPr/>
          <p:nvPr/>
        </p:nvGrpSpPr>
        <p:grpSpPr>
          <a:xfrm>
            <a:off x="6784853" y="3773609"/>
            <a:ext cx="503099" cy="486694"/>
            <a:chOff x="6861053" y="3773609"/>
            <a:chExt cx="503099" cy="486694"/>
          </a:xfrm>
        </p:grpSpPr>
        <p:sp>
          <p:nvSpPr>
            <p:cNvPr id="488" name="Shape 488"/>
            <p:cNvSpPr/>
            <p:nvPr/>
          </p:nvSpPr>
          <p:spPr>
            <a:xfrm>
              <a:off x="6861053" y="3773609"/>
              <a:ext cx="503099" cy="470400"/>
            </a:xfrm>
            <a:prstGeom prst="verticalScroll">
              <a:avLst>
                <a:gd fmla="val 12500" name="adj"/>
              </a:avLst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489" name="Shape 489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6928282" y="3829222"/>
              <a:ext cx="368712" cy="305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Shape 49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97917" y="4099978"/>
              <a:ext cx="429442" cy="1603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1" name="Shape 491"/>
          <p:cNvGrpSpPr/>
          <p:nvPr/>
        </p:nvGrpSpPr>
        <p:grpSpPr>
          <a:xfrm>
            <a:off x="6863378" y="2355147"/>
            <a:ext cx="503099" cy="486694"/>
            <a:chOff x="6446403" y="5421859"/>
            <a:chExt cx="503099" cy="486694"/>
          </a:xfrm>
        </p:grpSpPr>
        <p:sp>
          <p:nvSpPr>
            <p:cNvPr id="492" name="Shape 492"/>
            <p:cNvSpPr/>
            <p:nvPr/>
          </p:nvSpPr>
          <p:spPr>
            <a:xfrm>
              <a:off x="6446403" y="5421859"/>
              <a:ext cx="503099" cy="470400"/>
            </a:xfrm>
            <a:prstGeom prst="verticalScroll">
              <a:avLst>
                <a:gd fmla="val 12500" name="adj"/>
              </a:avLst>
            </a:prstGeom>
            <a:solidFill>
              <a:srgbClr val="CCCCCC"/>
            </a:solidFill>
            <a:ln cap="flat" cmpd="sng" w="19050">
              <a:solidFill>
                <a:srgbClr val="666666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493" name="Shape 49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6513632" y="5477472"/>
              <a:ext cx="368712" cy="3051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Shape 49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483266" y="5748228"/>
              <a:ext cx="429442" cy="1603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5" name="Shape 4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83217" y="2420341"/>
            <a:ext cx="729232" cy="27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6" name="Shape 496"/>
          <p:cNvCxnSpPr/>
          <p:nvPr/>
        </p:nvCxnSpPr>
        <p:spPr>
          <a:xfrm flipH="1">
            <a:off x="5038524" y="1903785"/>
            <a:ext cx="1158600" cy="1076399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lg" w="lg" type="stealth"/>
            <a:tailEnd len="lg" w="lg" type="triangle"/>
          </a:ln>
        </p:spPr>
      </p:cxnSp>
      <p:cxnSp>
        <p:nvCxnSpPr>
          <p:cNvPr id="497" name="Shape 497"/>
          <p:cNvCxnSpPr/>
          <p:nvPr/>
        </p:nvCxnSpPr>
        <p:spPr>
          <a:xfrm>
            <a:off x="2119350" y="1819975"/>
            <a:ext cx="1134900" cy="1201499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lg" w="lg" type="stealth"/>
            <a:tailEnd len="lg" w="lg" type="triangle"/>
          </a:ln>
        </p:spPr>
      </p:cxnSp>
      <p:pic>
        <p:nvPicPr>
          <p:cNvPr id="498" name="Shape 49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426775" y="3259250"/>
            <a:ext cx="3381375" cy="81915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 txBox="1"/>
          <p:nvPr>
            <p:ph type="title"/>
          </p:nvPr>
        </p:nvSpPr>
        <p:spPr>
          <a:xfrm>
            <a:off x="457200" y="-106362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Running the SMC Het</a:t>
            </a:r>
          </a:p>
        </p:txBody>
      </p:sp>
      <p:sp>
        <p:nvSpPr>
          <p:cNvPr id="500" name="Shape 500"/>
          <p:cNvSpPr txBox="1"/>
          <p:nvPr/>
        </p:nvSpPr>
        <p:spPr>
          <a:xfrm>
            <a:off x="3397025" y="5468675"/>
            <a:ext cx="5289899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/>
              <a:t>Launching This Summer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 txBox="1"/>
          <p:nvPr>
            <p:ph type="title"/>
          </p:nvPr>
        </p:nvSpPr>
        <p:spPr>
          <a:xfrm>
            <a:off x="304800" y="122250"/>
            <a:ext cx="8486999" cy="1143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SMC-Het: Obtaining Portable, Reproducible Analysis from Diverse Groups</a:t>
            </a:r>
          </a:p>
        </p:txBody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162400" y="1600200"/>
            <a:ext cx="8869199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/>
              <a:t>User develops algorithm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/>
              <a:t>Submits code to Synapse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/>
              <a:t>Stored as packaged code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"/>
              <a:t>Third party can download, run on new system.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type="title"/>
          </p:nvPr>
        </p:nvSpPr>
        <p:spPr>
          <a:xfrm>
            <a:off x="457200" y="-411162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Developing Galaxy Tools</a:t>
            </a:r>
          </a:p>
        </p:txBody>
      </p:sp>
      <p:pic>
        <p:nvPicPr>
          <p:cNvPr id="512" name="Shape 5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08350"/>
            <a:ext cx="4831050" cy="25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0475" y="676000"/>
            <a:ext cx="2411369" cy="2516374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/>
          <p:nvPr/>
        </p:nvSpPr>
        <p:spPr>
          <a:xfrm>
            <a:off x="4957000" y="2049375"/>
            <a:ext cx="601499" cy="3008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15" name="Shape 5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1012" y="4184775"/>
            <a:ext cx="4235097" cy="152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125" y="3548925"/>
            <a:ext cx="4126823" cy="2971819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/>
          <p:nvPr/>
        </p:nvSpPr>
        <p:spPr>
          <a:xfrm>
            <a:off x="6858025" y="3561325"/>
            <a:ext cx="421200" cy="5415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8" name="Shape 518"/>
          <p:cNvSpPr/>
          <p:nvPr/>
        </p:nvSpPr>
        <p:spPr>
          <a:xfrm>
            <a:off x="4170950" y="4752375"/>
            <a:ext cx="649800" cy="300899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9" name="Shape 519"/>
          <p:cNvSpPr txBox="1"/>
          <p:nvPr/>
        </p:nvSpPr>
        <p:spPr>
          <a:xfrm>
            <a:off x="4628150" y="5759125"/>
            <a:ext cx="2411399" cy="42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/>
              <a:t>http://&lt;IP address&gt;/ide/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/>
          <p:nvPr>
            <p:ph type="title"/>
          </p:nvPr>
        </p:nvSpPr>
        <p:spPr>
          <a:xfrm>
            <a:off x="457200" y="-258762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Submitting The Challenge Entry</a:t>
            </a:r>
          </a:p>
        </p:txBody>
      </p:sp>
      <p:pic>
        <p:nvPicPr>
          <p:cNvPr id="525" name="Shape 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2325" y="808350"/>
            <a:ext cx="6294875" cy="3934274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Shape 526"/>
          <p:cNvSpPr txBox="1"/>
          <p:nvPr/>
        </p:nvSpPr>
        <p:spPr>
          <a:xfrm>
            <a:off x="2899600" y="4835125"/>
            <a:ext cx="3765900" cy="140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00FF00"/>
                </a:solidFill>
              </a:rPr>
              <a:t>./dream_galaxy_submit --workflow http://192.168.59.103:8080/u/admin/w/test --apikey admin --project-id syn2751753 --name Submission1 --team-name KylesTeam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Shape 251"/>
          <p:cNvGrpSpPr/>
          <p:nvPr/>
        </p:nvGrpSpPr>
        <p:grpSpPr>
          <a:xfrm>
            <a:off x="2075497" y="487996"/>
            <a:ext cx="5291955" cy="5369086"/>
            <a:chOff x="858600" y="91275"/>
            <a:chExt cx="4850999" cy="4850999"/>
          </a:xfrm>
        </p:grpSpPr>
        <p:sp>
          <p:nvSpPr>
            <p:cNvPr id="252" name="Shape 252"/>
            <p:cNvSpPr/>
            <p:nvPr/>
          </p:nvSpPr>
          <p:spPr>
            <a:xfrm>
              <a:off x="858600" y="91275"/>
              <a:ext cx="4850999" cy="4850999"/>
            </a:xfrm>
            <a:prstGeom prst="pie">
              <a:avLst>
                <a:gd fmla="val 8354417" name="adj1"/>
                <a:gd fmla="val 16200000" name="adj2"/>
              </a:avLst>
            </a:prstGeom>
            <a:solidFill>
              <a:srgbClr val="FFD966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858600" y="91275"/>
              <a:ext cx="4850999" cy="4850999"/>
            </a:xfrm>
            <a:prstGeom prst="pie">
              <a:avLst>
                <a:gd fmla="val 16200042" name="adj1"/>
                <a:gd fmla="val 2531729" name="adj2"/>
              </a:avLst>
            </a:prstGeom>
            <a:solidFill>
              <a:srgbClr val="C9DAF8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4" name="Shape 254"/>
            <p:cNvSpPr txBox="1"/>
            <p:nvPr/>
          </p:nvSpPr>
          <p:spPr>
            <a:xfrm rot="2675556">
              <a:off x="4218033" y="886142"/>
              <a:ext cx="1491750" cy="32202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/>
                <a:t>Pathway Activities</a:t>
              </a:r>
            </a:p>
          </p:txBody>
        </p:sp>
        <p:sp>
          <p:nvSpPr>
            <p:cNvPr id="255" name="Shape 255"/>
            <p:cNvSpPr txBox="1"/>
            <p:nvPr/>
          </p:nvSpPr>
          <p:spPr>
            <a:xfrm rot="-2838374">
              <a:off x="925137" y="817283"/>
              <a:ext cx="1491860" cy="3220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/>
                <a:t>Predicted Drivers</a:t>
              </a:r>
            </a:p>
          </p:txBody>
        </p:sp>
        <p:sp>
          <p:nvSpPr>
            <p:cNvPr id="256" name="Shape 256"/>
            <p:cNvSpPr/>
            <p:nvPr/>
          </p:nvSpPr>
          <p:spPr>
            <a:xfrm>
              <a:off x="858600" y="91275"/>
              <a:ext cx="4850999" cy="4850999"/>
            </a:xfrm>
            <a:prstGeom prst="pie">
              <a:avLst>
                <a:gd fmla="val 2545984" name="adj1"/>
                <a:gd fmla="val 8339204" name="adj2"/>
              </a:avLst>
            </a:prstGeom>
            <a:solidFill>
              <a:srgbClr val="EAD1DC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7" name="Shape 257"/>
            <p:cNvSpPr txBox="1"/>
            <p:nvPr/>
          </p:nvSpPr>
          <p:spPr>
            <a:xfrm rot="-1864">
              <a:off x="2620863" y="4289915"/>
              <a:ext cx="1659600" cy="321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/>
                <a:t>Clinical Correlation</a:t>
              </a:r>
            </a:p>
          </p:txBody>
        </p:sp>
      </p:grpSp>
      <p:grpSp>
        <p:nvGrpSpPr>
          <p:cNvPr id="258" name="Shape 258"/>
          <p:cNvGrpSpPr/>
          <p:nvPr/>
        </p:nvGrpSpPr>
        <p:grpSpPr>
          <a:xfrm>
            <a:off x="2813478" y="1121534"/>
            <a:ext cx="3938080" cy="3987307"/>
            <a:chOff x="8059974" y="548245"/>
            <a:chExt cx="3609937" cy="3602554"/>
          </a:xfrm>
        </p:grpSpPr>
        <p:sp>
          <p:nvSpPr>
            <p:cNvPr id="259" name="Shape 259"/>
            <p:cNvSpPr/>
            <p:nvPr/>
          </p:nvSpPr>
          <p:spPr>
            <a:xfrm>
              <a:off x="8059975" y="651900"/>
              <a:ext cx="3498900" cy="3498900"/>
            </a:xfrm>
            <a:prstGeom prst="pie">
              <a:avLst>
                <a:gd fmla="val 5385845" name="adj1"/>
                <a:gd fmla="val 16200000" name="adj2"/>
              </a:avLst>
            </a:prstGeom>
            <a:solidFill>
              <a:srgbClr val="93C47D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 flipH="1">
              <a:off x="8059974" y="651900"/>
              <a:ext cx="3498900" cy="3498900"/>
            </a:xfrm>
            <a:prstGeom prst="pie">
              <a:avLst>
                <a:gd fmla="val 5385845" name="adj1"/>
                <a:gd fmla="val 16200000" name="adj2"/>
              </a:avLst>
            </a:prstGeom>
            <a:solidFill>
              <a:srgbClr val="A4C2F4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1" name="Shape 261"/>
            <p:cNvSpPr txBox="1"/>
            <p:nvPr/>
          </p:nvSpPr>
          <p:spPr>
            <a:xfrm rot="-1860140">
              <a:off x="8404079" y="850080"/>
              <a:ext cx="1298844" cy="4571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Variant Calls</a:t>
              </a:r>
            </a:p>
          </p:txBody>
        </p:sp>
        <p:sp>
          <p:nvSpPr>
            <p:cNvPr id="262" name="Shape 262"/>
            <p:cNvSpPr txBox="1"/>
            <p:nvPr/>
          </p:nvSpPr>
          <p:spPr>
            <a:xfrm rot="1998565">
              <a:off x="9670572" y="1147422"/>
              <a:ext cx="2041480" cy="45730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Expression Levels</a:t>
              </a:r>
            </a:p>
          </p:txBody>
        </p:sp>
      </p:grpSp>
      <p:cxnSp>
        <p:nvCxnSpPr>
          <p:cNvPr id="263" name="Shape 263"/>
          <p:cNvCxnSpPr>
            <a:stCxn id="264" idx="0"/>
            <a:endCxn id="265" idx="4"/>
          </p:cNvCxnSpPr>
          <p:nvPr/>
        </p:nvCxnSpPr>
        <p:spPr>
          <a:xfrm>
            <a:off x="4721557" y="1864577"/>
            <a:ext cx="0" cy="2758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grpSp>
        <p:nvGrpSpPr>
          <p:cNvPr id="266" name="Shape 266"/>
          <p:cNvGrpSpPr/>
          <p:nvPr/>
        </p:nvGrpSpPr>
        <p:grpSpPr>
          <a:xfrm>
            <a:off x="3067199" y="1878980"/>
            <a:ext cx="3276210" cy="2792122"/>
            <a:chOff x="7657485" y="651900"/>
            <a:chExt cx="4261460" cy="3498900"/>
          </a:xfrm>
        </p:grpSpPr>
        <p:sp>
          <p:nvSpPr>
            <p:cNvPr id="267" name="Shape 267"/>
            <p:cNvSpPr/>
            <p:nvPr/>
          </p:nvSpPr>
          <p:spPr>
            <a:xfrm>
              <a:off x="8059975" y="651900"/>
              <a:ext cx="3498900" cy="3498900"/>
            </a:xfrm>
            <a:prstGeom prst="pie">
              <a:avLst>
                <a:gd fmla="val 5385845" name="adj1"/>
                <a:gd fmla="val 16200000" name="adj2"/>
              </a:avLst>
            </a:prstGeom>
            <a:solidFill>
              <a:srgbClr val="93C47D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 flipH="1">
              <a:off x="8059974" y="651900"/>
              <a:ext cx="3498900" cy="3498900"/>
            </a:xfrm>
            <a:prstGeom prst="pie">
              <a:avLst>
                <a:gd fmla="val 5385845" name="adj1"/>
                <a:gd fmla="val 16200000" name="adj2"/>
              </a:avLst>
            </a:prstGeom>
            <a:solidFill>
              <a:srgbClr val="00FFFF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9" name="Shape 269"/>
            <p:cNvSpPr txBox="1"/>
            <p:nvPr/>
          </p:nvSpPr>
          <p:spPr>
            <a:xfrm rot="-84789">
              <a:off x="7657154" y="1346035"/>
              <a:ext cx="2177462" cy="1064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DNA</a:t>
              </a:r>
            </a:p>
          </p:txBody>
        </p:sp>
        <p:sp>
          <p:nvSpPr>
            <p:cNvPr id="270" name="Shape 270"/>
            <p:cNvSpPr txBox="1"/>
            <p:nvPr/>
          </p:nvSpPr>
          <p:spPr>
            <a:xfrm rot="89642">
              <a:off x="9859695" y="1327021"/>
              <a:ext cx="2059600" cy="165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RNA</a:t>
              </a:r>
            </a:p>
          </p:txBody>
        </p:sp>
      </p:grpSp>
      <p:sp>
        <p:nvSpPr>
          <p:cNvPr id="271" name="Shape 271"/>
          <p:cNvSpPr txBox="1"/>
          <p:nvPr/>
        </p:nvSpPr>
        <p:spPr>
          <a:xfrm>
            <a:off x="3981450" y="1973575"/>
            <a:ext cx="1447800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Aligned Reads</a:t>
            </a:r>
          </a:p>
        </p:txBody>
      </p:sp>
      <p:grpSp>
        <p:nvGrpSpPr>
          <p:cNvPr id="272" name="Shape 272"/>
          <p:cNvGrpSpPr/>
          <p:nvPr/>
        </p:nvGrpSpPr>
        <p:grpSpPr>
          <a:xfrm>
            <a:off x="3720170" y="2528027"/>
            <a:ext cx="1926559" cy="1801933"/>
            <a:chOff x="7756600" y="651900"/>
            <a:chExt cx="3964113" cy="3498900"/>
          </a:xfrm>
        </p:grpSpPr>
        <p:sp>
          <p:nvSpPr>
            <p:cNvPr id="273" name="Shape 273"/>
            <p:cNvSpPr/>
            <p:nvPr/>
          </p:nvSpPr>
          <p:spPr>
            <a:xfrm>
              <a:off x="8059975" y="651900"/>
              <a:ext cx="3498900" cy="3498900"/>
            </a:xfrm>
            <a:prstGeom prst="pie">
              <a:avLst>
                <a:gd fmla="val 5385845" name="adj1"/>
                <a:gd fmla="val 16200000" name="adj2"/>
              </a:avLst>
            </a:prstGeom>
            <a:solidFill>
              <a:srgbClr val="93C47D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 flipH="1">
              <a:off x="8059974" y="651900"/>
              <a:ext cx="3498900" cy="3498900"/>
            </a:xfrm>
            <a:prstGeom prst="pie">
              <a:avLst>
                <a:gd fmla="val 5385845" name="adj1"/>
                <a:gd fmla="val 16200000" name="adj2"/>
              </a:avLst>
            </a:prstGeom>
            <a:solidFill>
              <a:srgbClr val="00FFFF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5" name="Shape 275"/>
            <p:cNvSpPr txBox="1"/>
            <p:nvPr/>
          </p:nvSpPr>
          <p:spPr>
            <a:xfrm rot="-84789">
              <a:off x="7756269" y="2281463"/>
              <a:ext cx="2177462" cy="10649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DNA</a:t>
              </a:r>
            </a:p>
          </p:txBody>
        </p:sp>
        <p:sp>
          <p:nvSpPr>
            <p:cNvPr id="276" name="Shape 276"/>
            <p:cNvSpPr txBox="1"/>
            <p:nvPr/>
          </p:nvSpPr>
          <p:spPr>
            <a:xfrm rot="89642">
              <a:off x="9661463" y="2262450"/>
              <a:ext cx="2059600" cy="165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RNA</a:t>
              </a:r>
            </a:p>
          </p:txBody>
        </p:sp>
      </p:grpSp>
      <p:sp>
        <p:nvSpPr>
          <p:cNvPr id="277" name="Shape 277"/>
          <p:cNvSpPr txBox="1"/>
          <p:nvPr/>
        </p:nvSpPr>
        <p:spPr>
          <a:xfrm>
            <a:off x="4275025" y="2849875"/>
            <a:ext cx="1447800" cy="53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Raw Reads</a:t>
            </a:r>
          </a:p>
        </p:txBody>
      </p:sp>
      <p:sp>
        <p:nvSpPr>
          <p:cNvPr id="278" name="Shape 278"/>
          <p:cNvSpPr/>
          <p:nvPr/>
        </p:nvSpPr>
        <p:spPr>
          <a:xfrm>
            <a:off x="6988000" y="164875"/>
            <a:ext cx="2079900" cy="1318799"/>
          </a:xfrm>
          <a:prstGeom prst="rect">
            <a:avLst/>
          </a:prstGeom>
          <a:solidFill>
            <a:srgbClr val="666666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DREAM Challenges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SMC-DNA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SMC-RNA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SMC-HET</a:t>
            </a:r>
          </a:p>
        </p:txBody>
      </p:sp>
      <p:sp>
        <p:nvSpPr>
          <p:cNvPr id="279" name="Shape 279"/>
          <p:cNvSpPr/>
          <p:nvPr/>
        </p:nvSpPr>
        <p:spPr>
          <a:xfrm>
            <a:off x="4743200" y="266425"/>
            <a:ext cx="2260725" cy="253650"/>
          </a:xfrm>
          <a:custGeom>
            <a:pathLst>
              <a:path extrusionOk="0" h="10146" w="90429">
                <a:moveTo>
                  <a:pt x="0" y="10146"/>
                </a:moveTo>
                <a:cubicBezTo>
                  <a:pt x="2790" y="8455"/>
                  <a:pt x="6987" y="1392"/>
                  <a:pt x="16741" y="0"/>
                </a:cubicBezTo>
                <a:cubicBezTo>
                  <a:pt x="26494" y="-1392"/>
                  <a:pt x="46240" y="1235"/>
                  <a:pt x="58522" y="1794"/>
                </a:cubicBezTo>
                <a:cubicBezTo>
                  <a:pt x="70803" y="2352"/>
                  <a:pt x="85111" y="3091"/>
                  <a:pt x="90429" y="3351"/>
                </a:cubicBezTo>
              </a:path>
            </a:pathLst>
          </a:custGeom>
          <a:noFill/>
          <a:ln cap="flat" cmpd="sng" w="114300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280" name="Shape 280"/>
          <p:cNvSpPr/>
          <p:nvPr/>
        </p:nvSpPr>
        <p:spPr>
          <a:xfrm>
            <a:off x="3238500" y="1559925"/>
            <a:ext cx="4827075" cy="2226300"/>
          </a:xfrm>
          <a:custGeom>
            <a:pathLst>
              <a:path extrusionOk="0" h="89052" w="193083">
                <a:moveTo>
                  <a:pt x="189069" y="0"/>
                </a:moveTo>
                <a:cubicBezTo>
                  <a:pt x="189196" y="12646"/>
                  <a:pt x="197509" y="61150"/>
                  <a:pt x="189831" y="75878"/>
                </a:cubicBezTo>
                <a:cubicBezTo>
                  <a:pt x="182152" y="90605"/>
                  <a:pt x="174634" y="86444"/>
                  <a:pt x="142996" y="88367"/>
                </a:cubicBezTo>
                <a:cubicBezTo>
                  <a:pt x="111357" y="90289"/>
                  <a:pt x="23832" y="87572"/>
                  <a:pt x="0" y="87414"/>
                </a:cubicBezTo>
              </a:path>
            </a:pathLst>
          </a:custGeom>
          <a:noFill/>
          <a:ln cap="flat" cmpd="sng" w="114300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281" name="Shape 281"/>
          <p:cNvSpPr txBox="1"/>
          <p:nvPr>
            <p:ph type="title"/>
          </p:nvPr>
        </p:nvSpPr>
        <p:spPr>
          <a:xfrm>
            <a:off x="152400" y="122250"/>
            <a:ext cx="35678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BMEG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Storing Workflow Components on Synapse</a:t>
            </a:r>
          </a:p>
        </p:txBody>
      </p:sp>
      <p:pic>
        <p:nvPicPr>
          <p:cNvPr id="532" name="Shape 5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417950"/>
            <a:ext cx="8109148" cy="47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Documentation for the Challenge</a:t>
            </a:r>
          </a:p>
        </p:txBody>
      </p:sp>
      <p:pic>
        <p:nvPicPr>
          <p:cNvPr id="538" name="Shape 5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1200"/>
            <a:ext cx="5691448" cy="28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5900" y="2116373"/>
            <a:ext cx="4024049" cy="262525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Shape 540"/>
          <p:cNvSpPr txBox="1"/>
          <p:nvPr/>
        </p:nvSpPr>
        <p:spPr>
          <a:xfrm>
            <a:off x="1022700" y="5354075"/>
            <a:ext cx="6930300" cy="577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To be released with Challenge Launch ( but the source is already open on Github)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Shape 545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800"/>
              <a:t>Running multiple Variant Callers in Galaxy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(w/ Nebula)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x="381000" y="1923650"/>
            <a:ext cx="9231599" cy="466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warpdrive.py up -t tools -l data -a -p 8080 --sudo -c run_config.yaml -td tool_data -f -d</a:t>
            </a:r>
          </a:p>
        </p:txBody>
      </p:sp>
      <p:sp>
        <p:nvSpPr>
          <p:cNvPr id="547" name="Shape 547"/>
          <p:cNvSpPr txBox="1"/>
          <p:nvPr/>
        </p:nvSpPr>
        <p:spPr>
          <a:xfrm>
            <a:off x="68475" y="1680700"/>
            <a:ext cx="65727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Deploy New Galaxy Server:</a:t>
            </a:r>
          </a:p>
        </p:txBody>
      </p:sp>
      <p:pic>
        <p:nvPicPr>
          <p:cNvPr id="548" name="Shape 5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75" y="3289350"/>
            <a:ext cx="5728751" cy="356864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Shape 549"/>
          <p:cNvSpPr txBox="1"/>
          <p:nvPr/>
        </p:nvSpPr>
        <p:spPr>
          <a:xfrm>
            <a:off x="68475" y="2567100"/>
            <a:ext cx="8056200" cy="3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&lt; One Minute Later: New instance loaded, with tools and data library populated</a:t>
            </a:r>
          </a:p>
        </p:txBody>
      </p:sp>
      <p:pic>
        <p:nvPicPr>
          <p:cNvPr id="550" name="Shape 5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9575" y="3788149"/>
            <a:ext cx="3244425" cy="2571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Shape 5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1950" y="1405369"/>
            <a:ext cx="1341799" cy="138172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Shape 556"/>
          <p:cNvSpPr/>
          <p:nvPr/>
        </p:nvSpPr>
        <p:spPr>
          <a:xfrm>
            <a:off x="775550" y="3623366"/>
            <a:ext cx="7548299" cy="25284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7" name="Shape 557"/>
          <p:cNvSpPr txBox="1"/>
          <p:nvPr>
            <p:ph type="title"/>
          </p:nvPr>
        </p:nvSpPr>
        <p:spPr>
          <a:xfrm>
            <a:off x="457200" y="1222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Traditional Galaxy Setup: Monolithic, static install.</a:t>
            </a:r>
          </a:p>
        </p:txBody>
      </p:sp>
      <p:pic>
        <p:nvPicPr>
          <p:cNvPr id="558" name="Shape 5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5212" y="1812616"/>
            <a:ext cx="2095275" cy="57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8650" y="50026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8650" y="45372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8650" y="4082056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8650" y="359080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9975" y="50026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Shape 5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9975" y="45372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9975" y="4082056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9975" y="359080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Shape 5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9175" y="50026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Shape 5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9175" y="45372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9175" y="4082056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9175" y="359080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0500" y="50026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0500" y="45372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0500" y="4082056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0500" y="3590800"/>
            <a:ext cx="1464950" cy="82037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Shape 575"/>
          <p:cNvSpPr txBox="1"/>
          <p:nvPr/>
        </p:nvSpPr>
        <p:spPr>
          <a:xfrm>
            <a:off x="3201400" y="5661700"/>
            <a:ext cx="3657600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Shared Filesystem and Queue</a:t>
            </a:r>
          </a:p>
        </p:txBody>
      </p:sp>
      <p:cxnSp>
        <p:nvCxnSpPr>
          <p:cNvPr id="576" name="Shape 576"/>
          <p:cNvCxnSpPr/>
          <p:nvPr/>
        </p:nvCxnSpPr>
        <p:spPr>
          <a:xfrm>
            <a:off x="4372850" y="2837550"/>
            <a:ext cx="900" cy="709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77" name="Shape 577"/>
          <p:cNvSpPr txBox="1"/>
          <p:nvPr/>
        </p:nvSpPr>
        <p:spPr>
          <a:xfrm>
            <a:off x="4609175" y="3201633"/>
            <a:ext cx="661200" cy="435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Jobs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 txBox="1"/>
          <p:nvPr>
            <p:ph type="title"/>
          </p:nvPr>
        </p:nvSpPr>
        <p:spPr>
          <a:xfrm>
            <a:off x="304800" y="274650"/>
            <a:ext cx="8586899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New Galaxy Setup: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Modularity for Cloud Compatibility</a:t>
            </a:r>
          </a:p>
        </p:txBody>
      </p:sp>
      <p:pic>
        <p:nvPicPr>
          <p:cNvPr id="583" name="Shape 5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650" y="53074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Shape 5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650" y="48420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Shape 5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650" y="4386856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Shape 5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8650" y="389560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Shape 5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975" y="53074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Shape 5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975" y="48420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Shape 5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975" y="4386856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Shape 5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975" y="389560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175" y="53074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Shape 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175" y="48420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Shape 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175" y="4386856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Shape 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175" y="3895600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Shape 5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500" y="53074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500" y="4842005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500" y="4386856"/>
            <a:ext cx="1464950" cy="82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Shape 5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0500" y="3895600"/>
            <a:ext cx="1464950" cy="8203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9" name="Shape 599"/>
          <p:cNvCxnSpPr/>
          <p:nvPr/>
        </p:nvCxnSpPr>
        <p:spPr>
          <a:xfrm>
            <a:off x="4185625" y="2260370"/>
            <a:ext cx="18299" cy="1586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600" name="Shape 6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148" y="4180098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Shape 6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148" y="4645615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Shape 6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148" y="5111131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4148" y="5561731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Shape 6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5473" y="4180098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Shape 6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5473" y="4645615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5473" y="5111131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Shape 6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5473" y="5561731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Shape 6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673" y="4180098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Shape 6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673" y="4645615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Shape 6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673" y="5111131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Shape 6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4673" y="5561731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Shape 6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5998" y="4225265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5998" y="4690781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5998" y="5156298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5998" y="5606898"/>
            <a:ext cx="893950" cy="2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Shape 6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3613" y="2491402"/>
            <a:ext cx="1362386" cy="755874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Shape 617"/>
          <p:cNvSpPr txBox="1"/>
          <p:nvPr/>
        </p:nvSpPr>
        <p:spPr>
          <a:xfrm>
            <a:off x="4529125" y="2234745"/>
            <a:ext cx="1164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Workflows</a:t>
            </a:r>
          </a:p>
        </p:txBody>
      </p:sp>
      <p:sp>
        <p:nvSpPr>
          <p:cNvPr id="618" name="Shape 618"/>
          <p:cNvSpPr txBox="1"/>
          <p:nvPr/>
        </p:nvSpPr>
        <p:spPr>
          <a:xfrm>
            <a:off x="2766125" y="1467332"/>
            <a:ext cx="27177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500">
                <a:latin typeface="Bitter"/>
                <a:ea typeface="Bitter"/>
                <a:cs typeface="Bitter"/>
                <a:sym typeface="Bitter"/>
              </a:rPr>
              <a:t>Nebula</a:t>
            </a:r>
          </a:p>
        </p:txBody>
      </p:sp>
      <p:pic>
        <p:nvPicPr>
          <p:cNvPr id="619" name="Shape 6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8748" y="2486387"/>
            <a:ext cx="1325516" cy="7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Shape 620"/>
          <p:cNvSpPr txBox="1"/>
          <p:nvPr/>
        </p:nvSpPr>
        <p:spPr>
          <a:xfrm>
            <a:off x="2681875" y="2198650"/>
            <a:ext cx="1199099" cy="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Containers</a:t>
            </a:r>
          </a:p>
        </p:txBody>
      </p:sp>
      <p:pic>
        <p:nvPicPr>
          <p:cNvPr id="621" name="Shape 621"/>
          <p:cNvPicPr preferRelativeResize="0"/>
          <p:nvPr/>
        </p:nvPicPr>
        <p:blipFill rotWithShape="1">
          <a:blip r:embed="rId7">
            <a:alphaModFix/>
          </a:blip>
          <a:srcRect b="21228" l="1210" r="-1209" t="22312"/>
          <a:stretch/>
        </p:blipFill>
        <p:spPr>
          <a:xfrm>
            <a:off x="1042106" y="2486387"/>
            <a:ext cx="1257117" cy="7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Shape 622"/>
          <p:cNvSpPr txBox="1"/>
          <p:nvPr/>
        </p:nvSpPr>
        <p:spPr>
          <a:xfrm>
            <a:off x="942450" y="2198650"/>
            <a:ext cx="1550100" cy="3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Input Requests</a:t>
            </a:r>
          </a:p>
        </p:txBody>
      </p:sp>
      <p:pic>
        <p:nvPicPr>
          <p:cNvPr id="623" name="Shape 6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2825" y="2490368"/>
            <a:ext cx="1325525" cy="746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Example of setting up a Variant Callers as Galaxy Modules</a:t>
            </a:r>
          </a:p>
        </p:txBody>
      </p:sp>
      <p:sp>
        <p:nvSpPr>
          <p:cNvPr id="629" name="Shape 629"/>
          <p:cNvSpPr txBox="1"/>
          <p:nvPr/>
        </p:nvSpPr>
        <p:spPr>
          <a:xfrm>
            <a:off x="-76200" y="2012000"/>
            <a:ext cx="6002099" cy="346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input_file_1 = Target(uuid="c39ded10-6073-11e4-9803-0800200c9a66")</a:t>
            </a:r>
            <a:br>
              <a:rPr lang="en"/>
            </a:br>
            <a:r>
              <a:rPr lang="en"/>
              <a:t>input_file_2 = Target(uuid="26fd12a2-9096-4af2-a989-9e2f1cb692fe")</a:t>
            </a:r>
            <a:br>
              <a:rPr lang="en"/>
            </a:br>
            <a:r>
              <a:rPr lang="en"/>
              <a:t>task = nebula.tasks.GalaxyWorkflowTask("workflow_test",</a:t>
            </a:r>
            <a:br>
              <a:rPr lang="en"/>
            </a:br>
            <a:r>
              <a:rPr lang="en"/>
              <a:t>  workflow,</a:t>
            </a:r>
            <a:br>
              <a:rPr lang="en"/>
            </a:br>
            <a:r>
              <a:rPr lang="en"/>
              <a:t>  inputs={</a:t>
            </a:r>
            <a:br>
              <a:rPr lang="en"/>
            </a:br>
            <a:r>
              <a:rPr lang="en"/>
              <a:t>    'input_file_1' : input_file_1,</a:t>
            </a:r>
            <a:br>
              <a:rPr lang="en"/>
            </a:br>
            <a:r>
              <a:rPr lang="en"/>
              <a:t>    'input_file_2' : input_file_2</a:t>
            </a:r>
            <a:br>
              <a:rPr lang="en"/>
            </a:br>
            <a:r>
              <a:rPr lang="en"/>
              <a:t>  },</a:t>
            </a:r>
            <a:br>
              <a:rPr lang="en"/>
            </a:br>
            <a:r>
              <a:rPr lang="en"/>
              <a:t>  "parameters" : {</a:t>
            </a:r>
            <a:br>
              <a:rPr lang="en"/>
            </a:br>
            <a:r>
              <a:rPr lang="en"/>
              <a:t>    "tail_select" : {</a:t>
            </a:r>
            <a:br>
              <a:rPr lang="en"/>
            </a:br>
            <a:r>
              <a:rPr lang="en"/>
              <a:t>      "lineNum" : 3</a:t>
            </a:r>
            <a:br>
              <a:rPr lang="en"/>
            </a:br>
            <a:r>
              <a:rPr lang="en"/>
              <a:t>    }</a:t>
            </a:r>
            <a:br>
              <a:rPr lang="en"/>
            </a:br>
            <a:r>
              <a:rPr lang="en"/>
              <a:t>  }</a:t>
            </a:r>
            <a:br>
              <a:rPr lang="en"/>
            </a:br>
            <a:r>
              <a:rPr lang="en"/>
              <a:t>)</a:t>
            </a:r>
          </a:p>
        </p:txBody>
      </p:sp>
      <p:sp>
        <p:nvSpPr>
          <p:cNvPr id="630" name="Shape 630"/>
          <p:cNvSpPr txBox="1"/>
          <p:nvPr/>
        </p:nvSpPr>
        <p:spPr>
          <a:xfrm>
            <a:off x="5819975" y="2201650"/>
            <a:ext cx="3720000" cy="34688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service = GalaxyService(</a:t>
            </a:r>
            <a:br>
              <a:rPr lang="en"/>
            </a:br>
            <a:r>
              <a:rPr lang="en"/>
              <a:t>  docstore=doc,</a:t>
            </a:r>
            <a:br>
              <a:rPr lang="en"/>
            </a:br>
            <a:r>
              <a:rPr lang="en"/>
              <a:t>  galaxy="bgruening/galaxy-stable:dev",</a:t>
            </a:r>
            <a:br>
              <a:rPr lang="en"/>
            </a:br>
            <a:r>
              <a:rPr lang="en"/>
              <a:t>  tool_data=os.path.abspath("tool_data"),</a:t>
            </a:r>
            <a:br>
              <a:rPr lang="en"/>
            </a:br>
            <a:r>
              <a:rPr lang="en"/>
              <a:t>  tool_dir=os.path.abspath("tools"),</a:t>
            </a:r>
            <a:br>
              <a:rPr lang="en"/>
            </a:br>
            <a:r>
              <a:rPr lang="en"/>
              <a:t>  smp=[</a:t>
            </a:r>
            <a:br>
              <a:rPr lang="en"/>
            </a:br>
            <a:r>
              <a:rPr lang="en"/>
              <a:t>    ["MuSE", 8],</a:t>
            </a:r>
            <a:br>
              <a:rPr lang="en"/>
            </a:br>
            <a:r>
              <a:rPr lang="en"/>
              <a:t>    ["pindel", 8],</a:t>
            </a:r>
            <a:br>
              <a:rPr lang="en"/>
            </a:br>
            <a:r>
              <a:rPr lang="en"/>
              <a:t>    ["muTect", 8],</a:t>
            </a:r>
            <a:br>
              <a:rPr lang="en"/>
            </a:br>
            <a:r>
              <a:rPr lang="en"/>
              <a:t>    ["delly", 4],</a:t>
            </a:r>
            <a:br>
              <a:rPr lang="en"/>
            </a:br>
            <a:r>
              <a:rPr lang="en"/>
              <a:t>    ["gatk_bqsr", 12],</a:t>
            </a:r>
            <a:br>
              <a:rPr lang="en"/>
            </a:br>
            <a:r>
              <a:rPr lang="en"/>
              <a:t>    ["gatk_indel", 12],</a:t>
            </a:r>
            <a:br>
              <a:rPr lang="en"/>
            </a:br>
            <a:r>
              <a:rPr lang="en"/>
              <a:t>    ["bwa_mem", 12],</a:t>
            </a:r>
            <a:br>
              <a:rPr lang="en"/>
            </a:br>
            <a:r>
              <a:rPr lang="en"/>
              <a:t>    ["broad_variant_pipline", 28]</a:t>
            </a:r>
            <a:br>
              <a:rPr lang="en"/>
            </a:br>
            <a:r>
              <a:rPr lang="en"/>
              <a:t>  ]</a:t>
            </a:r>
            <a:br>
              <a:rPr lang="en"/>
            </a:br>
            <a:r>
              <a:rPr lang="en"/>
              <a:t>)</a:t>
            </a:r>
          </a:p>
        </p:txBody>
      </p:sp>
      <p:sp>
        <p:nvSpPr>
          <p:cNvPr id="631" name="Shape 631"/>
          <p:cNvSpPr txBox="1"/>
          <p:nvPr/>
        </p:nvSpPr>
        <p:spPr>
          <a:xfrm>
            <a:off x="1917050" y="1670300"/>
            <a:ext cx="1757399" cy="341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Declare a workflow</a:t>
            </a:r>
          </a:p>
        </p:txBody>
      </p:sp>
      <p:sp>
        <p:nvSpPr>
          <p:cNvPr id="632" name="Shape 632"/>
          <p:cNvSpPr txBox="1"/>
          <p:nvPr/>
        </p:nvSpPr>
        <p:spPr>
          <a:xfrm>
            <a:off x="6139100" y="1670300"/>
            <a:ext cx="2547600" cy="55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Declare a Service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/>
          <p:nvPr>
            <p:ph type="title"/>
          </p:nvPr>
        </p:nvSpPr>
        <p:spPr>
          <a:xfrm>
            <a:off x="228600" y="122250"/>
            <a:ext cx="8686800" cy="11432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Example: Deploying Variant Callers as Modularized Galaxy Jobs</a:t>
            </a:r>
          </a:p>
        </p:txBody>
      </p:sp>
      <p:pic>
        <p:nvPicPr>
          <p:cNvPr id="638" name="Shape 6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912" y="1366575"/>
            <a:ext cx="6196176" cy="471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 txBox="1"/>
          <p:nvPr>
            <p:ph type="title"/>
          </p:nvPr>
        </p:nvSpPr>
        <p:spPr>
          <a:xfrm>
            <a:off x="457200" y="46045"/>
            <a:ext cx="8229600" cy="724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Demonstration Overview</a:t>
            </a:r>
          </a:p>
        </p:txBody>
      </p:sp>
      <p:sp>
        <p:nvSpPr>
          <p:cNvPr id="644" name="Shape 644"/>
          <p:cNvSpPr txBox="1"/>
          <p:nvPr>
            <p:ph idx="1" type="body"/>
          </p:nvPr>
        </p:nvSpPr>
        <p:spPr>
          <a:xfrm>
            <a:off x="457200" y="649575"/>
            <a:ext cx="8229600" cy="609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Organize crowd-source challenges to develop best-of-breed methods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Overview of current DREAM projects, living benchmarks</a:t>
            </a:r>
          </a:p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Enable cloud ready methods for mass compute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Alignments and somatic variant detectors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Establish methods to link genetic variants to cellular-, tissue-, and patient-level outcomes</a:t>
            </a:r>
          </a:p>
          <a:p>
            <a:pPr indent="-381000" lvl="1" marL="914400" rtl="0">
              <a:spcBef>
                <a:spcPts val="0"/>
              </a:spcBef>
              <a:buClr>
                <a:srgbClr val="0000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0000FF"/>
                </a:solidFill>
              </a:rPr>
              <a:t>GA4GH Genotype-to-Phenotype API</a:t>
            </a:r>
          </a:p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Create a queryable graph of evidence from abstracted evidence and inferences.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TumorMap visualization to view tumor samples across cancer types.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/>
          <p:nvPr/>
        </p:nvSpPr>
        <p:spPr>
          <a:xfrm>
            <a:off x="2116809" y="4709551"/>
            <a:ext cx="993600" cy="993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0" name="Shape 650"/>
          <p:cNvSpPr/>
          <p:nvPr/>
        </p:nvSpPr>
        <p:spPr>
          <a:xfrm>
            <a:off x="271057" y="3172119"/>
            <a:ext cx="993600" cy="993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1" name="Shape 651"/>
          <p:cNvSpPr/>
          <p:nvPr/>
        </p:nvSpPr>
        <p:spPr>
          <a:xfrm>
            <a:off x="2858887" y="1536257"/>
            <a:ext cx="993600" cy="993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2" name="Shape 652"/>
          <p:cNvSpPr/>
          <p:nvPr/>
        </p:nvSpPr>
        <p:spPr>
          <a:xfrm>
            <a:off x="869707" y="1536250"/>
            <a:ext cx="993600" cy="993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53" name="Shape 653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Evidence Graph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20308">
            <a:off x="1282469" y="1678422"/>
            <a:ext cx="182412" cy="70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9446" y="1736438"/>
            <a:ext cx="612461" cy="593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248" y="3445309"/>
            <a:ext cx="447215" cy="447215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/>
          <p:nvPr/>
        </p:nvSpPr>
        <p:spPr>
          <a:xfrm>
            <a:off x="2956224" y="3022795"/>
            <a:ext cx="993600" cy="9936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58" name="Shape 6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9744" y="3166315"/>
            <a:ext cx="706559" cy="706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Shape 6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7382" y="5025253"/>
            <a:ext cx="612461" cy="362208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Shape 660"/>
          <p:cNvSpPr txBox="1"/>
          <p:nvPr/>
        </p:nvSpPr>
        <p:spPr>
          <a:xfrm>
            <a:off x="2692237" y="2395425"/>
            <a:ext cx="1326899" cy="40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Feature Data</a:t>
            </a:r>
          </a:p>
        </p:txBody>
      </p:sp>
      <p:sp>
        <p:nvSpPr>
          <p:cNvPr id="661" name="Shape 661"/>
          <p:cNvSpPr txBox="1"/>
          <p:nvPr/>
        </p:nvSpPr>
        <p:spPr>
          <a:xfrm>
            <a:off x="703050" y="2423200"/>
            <a:ext cx="1326899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Variant Data</a:t>
            </a:r>
          </a:p>
        </p:txBody>
      </p:sp>
      <p:sp>
        <p:nvSpPr>
          <p:cNvPr id="662" name="Shape 662"/>
          <p:cNvSpPr txBox="1"/>
          <p:nvPr/>
        </p:nvSpPr>
        <p:spPr>
          <a:xfrm>
            <a:off x="2633650" y="3942187"/>
            <a:ext cx="16728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Individual Data</a:t>
            </a:r>
          </a:p>
        </p:txBody>
      </p:sp>
      <p:sp>
        <p:nvSpPr>
          <p:cNvPr id="663" name="Shape 663"/>
          <p:cNvSpPr txBox="1"/>
          <p:nvPr/>
        </p:nvSpPr>
        <p:spPr>
          <a:xfrm>
            <a:off x="120450" y="4094087"/>
            <a:ext cx="1326899" cy="409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Sample Data</a:t>
            </a:r>
          </a:p>
        </p:txBody>
      </p:sp>
      <p:grpSp>
        <p:nvGrpSpPr>
          <p:cNvPr id="664" name="Shape 664"/>
          <p:cNvGrpSpPr/>
          <p:nvPr/>
        </p:nvGrpSpPr>
        <p:grpSpPr>
          <a:xfrm>
            <a:off x="5291700" y="3447041"/>
            <a:ext cx="1672800" cy="1352408"/>
            <a:chOff x="5523225" y="4803891"/>
            <a:chExt cx="1672800" cy="1352408"/>
          </a:xfrm>
        </p:grpSpPr>
        <p:sp>
          <p:nvSpPr>
            <p:cNvPr id="665" name="Shape 665"/>
            <p:cNvSpPr/>
            <p:nvPr/>
          </p:nvSpPr>
          <p:spPr>
            <a:xfrm>
              <a:off x="5862831" y="4803891"/>
              <a:ext cx="993600" cy="9936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666" name="Shape 66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053400" y="5096130"/>
              <a:ext cx="612461" cy="4091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7" name="Shape 667"/>
            <p:cNvSpPr txBox="1"/>
            <p:nvPr/>
          </p:nvSpPr>
          <p:spPr>
            <a:xfrm>
              <a:off x="5523225" y="5709000"/>
              <a:ext cx="1672800" cy="4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Gene Information</a:t>
              </a:r>
            </a:p>
          </p:txBody>
        </p:sp>
      </p:grpSp>
      <p:grpSp>
        <p:nvGrpSpPr>
          <p:cNvPr id="668" name="Shape 668"/>
          <p:cNvGrpSpPr/>
          <p:nvPr/>
        </p:nvGrpSpPr>
        <p:grpSpPr>
          <a:xfrm>
            <a:off x="6129225" y="4614655"/>
            <a:ext cx="2274599" cy="1295794"/>
            <a:chOff x="6962350" y="4291230"/>
            <a:chExt cx="2274599" cy="1295794"/>
          </a:xfrm>
        </p:grpSpPr>
        <p:sp>
          <p:nvSpPr>
            <p:cNvPr id="669" name="Shape 669"/>
            <p:cNvSpPr/>
            <p:nvPr/>
          </p:nvSpPr>
          <p:spPr>
            <a:xfrm>
              <a:off x="7602856" y="4291230"/>
              <a:ext cx="993600" cy="9936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grpSp>
          <p:nvGrpSpPr>
            <p:cNvPr id="670" name="Shape 670"/>
            <p:cNvGrpSpPr/>
            <p:nvPr/>
          </p:nvGrpSpPr>
          <p:grpSpPr>
            <a:xfrm>
              <a:off x="7798836" y="4388747"/>
              <a:ext cx="601692" cy="798234"/>
              <a:chOff x="2973959" y="2285079"/>
              <a:chExt cx="1012780" cy="755975"/>
            </a:xfrm>
          </p:grpSpPr>
          <p:cxnSp>
            <p:nvCxnSpPr>
              <p:cNvPr id="671" name="Shape 671"/>
              <p:cNvCxnSpPr/>
              <p:nvPr/>
            </p:nvCxnSpPr>
            <p:spPr>
              <a:xfrm flipH="1" rot="10800000">
                <a:off x="3197964" y="2582297"/>
                <a:ext cx="180300" cy="337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72" name="Shape 672"/>
              <p:cNvCxnSpPr/>
              <p:nvPr/>
            </p:nvCxnSpPr>
            <p:spPr>
              <a:xfrm flipH="1" rot="10800000">
                <a:off x="3383560" y="2561027"/>
                <a:ext cx="317999" cy="210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73" name="Shape 673"/>
              <p:cNvCxnSpPr/>
              <p:nvPr/>
            </p:nvCxnSpPr>
            <p:spPr>
              <a:xfrm>
                <a:off x="3399471" y="2608809"/>
                <a:ext cx="138000" cy="2250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74" name="Shape 674"/>
              <p:cNvCxnSpPr/>
              <p:nvPr/>
            </p:nvCxnSpPr>
            <p:spPr>
              <a:xfrm flipH="1" rot="10800000">
                <a:off x="3258947" y="2860434"/>
                <a:ext cx="243899" cy="53699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75" name="Shape 675"/>
              <p:cNvCxnSpPr>
                <a:endCxn id="676" idx="2"/>
              </p:cNvCxnSpPr>
              <p:nvPr/>
            </p:nvCxnSpPr>
            <p:spPr>
              <a:xfrm flipH="1" rot="10800000">
                <a:off x="3575405" y="2842030"/>
                <a:ext cx="176100" cy="7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77" name="Shape 677"/>
              <p:cNvCxnSpPr>
                <a:stCxn id="678" idx="0"/>
              </p:cNvCxnSpPr>
              <p:nvPr/>
            </p:nvCxnSpPr>
            <p:spPr>
              <a:xfrm rot="10800000">
                <a:off x="3696817" y="2330148"/>
                <a:ext cx="15000" cy="1923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79" name="Shape 679"/>
              <p:cNvCxnSpPr>
                <a:stCxn id="678" idx="4"/>
              </p:cNvCxnSpPr>
              <p:nvPr/>
            </p:nvCxnSpPr>
            <p:spPr>
              <a:xfrm>
                <a:off x="3711817" y="2591748"/>
                <a:ext cx="75300" cy="231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sp>
            <p:nvSpPr>
              <p:cNvPr id="680" name="Shape 680"/>
              <p:cNvSpPr/>
              <p:nvPr/>
            </p:nvSpPr>
            <p:spPr>
              <a:xfrm>
                <a:off x="3357046" y="2555245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Shape 681"/>
              <p:cNvSpPr/>
              <p:nvPr/>
            </p:nvSpPr>
            <p:spPr>
              <a:xfrm>
                <a:off x="3502825" y="2816053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8" name="Shape 678"/>
              <p:cNvSpPr/>
              <p:nvPr/>
            </p:nvSpPr>
            <p:spPr>
              <a:xfrm>
                <a:off x="3671917" y="2522448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76" name="Shape 676"/>
              <p:cNvSpPr/>
              <p:nvPr/>
            </p:nvSpPr>
            <p:spPr>
              <a:xfrm>
                <a:off x="3751505" y="2807380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2" name="Shape 682"/>
              <p:cNvSpPr/>
              <p:nvPr/>
            </p:nvSpPr>
            <p:spPr>
              <a:xfrm>
                <a:off x="3182083" y="2885627"/>
                <a:ext cx="79799" cy="69299"/>
              </a:xfrm>
              <a:prstGeom prst="flowChartConnector">
                <a:avLst/>
              </a:prstGeom>
              <a:solidFill>
                <a:srgbClr val="FF0000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3" name="Shape 683"/>
              <p:cNvSpPr/>
              <p:nvPr/>
            </p:nvSpPr>
            <p:spPr>
              <a:xfrm>
                <a:off x="3145921" y="2522448"/>
                <a:ext cx="79799" cy="69299"/>
              </a:xfrm>
              <a:prstGeom prst="flowChartConnector">
                <a:avLst/>
              </a:prstGeom>
              <a:solidFill>
                <a:srgbClr val="FF0000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4" name="Shape 684"/>
              <p:cNvSpPr/>
              <p:nvPr/>
            </p:nvSpPr>
            <p:spPr>
              <a:xfrm>
                <a:off x="3528746" y="2624819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5" name="Shape 685"/>
              <p:cNvSpPr/>
              <p:nvPr/>
            </p:nvSpPr>
            <p:spPr>
              <a:xfrm>
                <a:off x="3649081" y="2285079"/>
                <a:ext cx="79799" cy="69299"/>
              </a:xfrm>
              <a:prstGeom prst="flowChartConnector">
                <a:avLst/>
              </a:prstGeom>
              <a:solidFill>
                <a:srgbClr val="FF0000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6" name="Shape 686"/>
              <p:cNvSpPr/>
              <p:nvPr/>
            </p:nvSpPr>
            <p:spPr>
              <a:xfrm>
                <a:off x="3408780" y="2971755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3906940" y="2666103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3021016" y="2592021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3093602" y="2410906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2973959" y="2480480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3127378" y="2686644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3229478" y="2341332"/>
                <a:ext cx="79799" cy="69299"/>
              </a:xfrm>
              <a:prstGeom prst="flowChartConnector">
                <a:avLst/>
              </a:prstGeom>
              <a:solidFill>
                <a:srgbClr val="CFE2F3"/>
              </a:solidFill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cxnSp>
            <p:nvCxnSpPr>
              <p:cNvPr id="693" name="Shape 693"/>
              <p:cNvCxnSpPr>
                <a:endCxn id="692" idx="4"/>
              </p:cNvCxnSpPr>
              <p:nvPr/>
            </p:nvCxnSpPr>
            <p:spPr>
              <a:xfrm rot="10800000">
                <a:off x="3269378" y="2410632"/>
                <a:ext cx="96000" cy="1551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94" name="Shape 694"/>
              <p:cNvCxnSpPr>
                <a:endCxn id="683" idx="6"/>
              </p:cNvCxnSpPr>
              <p:nvPr/>
            </p:nvCxnSpPr>
            <p:spPr>
              <a:xfrm rot="10800000">
                <a:off x="3225721" y="2557098"/>
                <a:ext cx="130200" cy="357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95" name="Shape 695"/>
              <p:cNvCxnSpPr>
                <a:endCxn id="689" idx="5"/>
              </p:cNvCxnSpPr>
              <p:nvPr/>
            </p:nvCxnSpPr>
            <p:spPr>
              <a:xfrm rot="10800000">
                <a:off x="3161715" y="2470057"/>
                <a:ext cx="11100" cy="540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96" name="Shape 696"/>
              <p:cNvCxnSpPr>
                <a:stCxn id="683" idx="2"/>
              </p:cNvCxnSpPr>
              <p:nvPr/>
            </p:nvCxnSpPr>
            <p:spPr>
              <a:xfrm rot="10800000">
                <a:off x="3051121" y="2533398"/>
                <a:ext cx="94800" cy="237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97" name="Shape 697"/>
              <p:cNvCxnSpPr>
                <a:stCxn id="683" idx="3"/>
                <a:endCxn id="688" idx="7"/>
              </p:cNvCxnSpPr>
              <p:nvPr/>
            </p:nvCxnSpPr>
            <p:spPr>
              <a:xfrm flipH="1">
                <a:off x="3088908" y="2581599"/>
                <a:ext cx="68700" cy="20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98" name="Shape 698"/>
              <p:cNvCxnSpPr>
                <a:stCxn id="683" idx="4"/>
                <a:endCxn id="691" idx="0"/>
              </p:cNvCxnSpPr>
              <p:nvPr/>
            </p:nvCxnSpPr>
            <p:spPr>
              <a:xfrm flipH="1">
                <a:off x="3167221" y="2591748"/>
                <a:ext cx="18600" cy="948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699" name="Shape 699"/>
              <p:cNvCxnSpPr>
                <a:stCxn id="681" idx="3"/>
                <a:endCxn id="686" idx="7"/>
              </p:cNvCxnSpPr>
              <p:nvPr/>
            </p:nvCxnSpPr>
            <p:spPr>
              <a:xfrm flipH="1">
                <a:off x="3477011" y="2875205"/>
                <a:ext cx="37500" cy="1068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700" name="Shape 700"/>
              <p:cNvCxnSpPr>
                <a:stCxn id="676" idx="7"/>
                <a:endCxn id="687" idx="3"/>
              </p:cNvCxnSpPr>
              <p:nvPr/>
            </p:nvCxnSpPr>
            <p:spPr>
              <a:xfrm flipH="1" rot="10800000">
                <a:off x="3819618" y="2725129"/>
                <a:ext cx="99000" cy="92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  <p:cxnSp>
            <p:nvCxnSpPr>
              <p:cNvPr id="701" name="Shape 701"/>
              <p:cNvCxnSpPr>
                <a:stCxn id="678" idx="3"/>
                <a:endCxn id="684" idx="7"/>
              </p:cNvCxnSpPr>
              <p:nvPr/>
            </p:nvCxnSpPr>
            <p:spPr>
              <a:xfrm flipH="1">
                <a:off x="3596604" y="2581599"/>
                <a:ext cx="87000" cy="534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lg" w="lg" type="none"/>
                <a:tailEnd len="lg" w="lg" type="none"/>
              </a:ln>
            </p:spPr>
          </p:cxnSp>
        </p:grpSp>
        <p:sp>
          <p:nvSpPr>
            <p:cNvPr id="702" name="Shape 702"/>
            <p:cNvSpPr txBox="1"/>
            <p:nvPr/>
          </p:nvSpPr>
          <p:spPr>
            <a:xfrm>
              <a:off x="6962350" y="5224925"/>
              <a:ext cx="2274599" cy="3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Pathway Connections</a:t>
              </a:r>
            </a:p>
          </p:txBody>
        </p:sp>
      </p:grpSp>
      <p:sp>
        <p:nvSpPr>
          <p:cNvPr id="703" name="Shape 703"/>
          <p:cNvSpPr txBox="1"/>
          <p:nvPr/>
        </p:nvSpPr>
        <p:spPr>
          <a:xfrm>
            <a:off x="2044187" y="5592887"/>
            <a:ext cx="1138799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Phenotypes</a:t>
            </a:r>
          </a:p>
        </p:txBody>
      </p:sp>
      <p:grpSp>
        <p:nvGrpSpPr>
          <p:cNvPr id="704" name="Shape 704"/>
          <p:cNvGrpSpPr/>
          <p:nvPr/>
        </p:nvGrpSpPr>
        <p:grpSpPr>
          <a:xfrm>
            <a:off x="3647500" y="4121476"/>
            <a:ext cx="1672800" cy="1338898"/>
            <a:chOff x="6053400" y="1772238"/>
            <a:chExt cx="1672800" cy="1338898"/>
          </a:xfrm>
        </p:grpSpPr>
        <p:sp>
          <p:nvSpPr>
            <p:cNvPr id="705" name="Shape 705"/>
            <p:cNvSpPr/>
            <p:nvPr/>
          </p:nvSpPr>
          <p:spPr>
            <a:xfrm>
              <a:off x="6392990" y="1772238"/>
              <a:ext cx="993600" cy="9936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706" name="Shape 70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503329" y="2014326"/>
              <a:ext cx="772957" cy="5094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7" name="Shape 707"/>
            <p:cNvSpPr txBox="1"/>
            <p:nvPr/>
          </p:nvSpPr>
          <p:spPr>
            <a:xfrm>
              <a:off x="6053400" y="2701937"/>
              <a:ext cx="1672800" cy="409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Prediction Models</a:t>
              </a:r>
            </a:p>
          </p:txBody>
        </p:sp>
      </p:grpSp>
      <p:grpSp>
        <p:nvGrpSpPr>
          <p:cNvPr id="708" name="Shape 708"/>
          <p:cNvGrpSpPr/>
          <p:nvPr/>
        </p:nvGrpSpPr>
        <p:grpSpPr>
          <a:xfrm>
            <a:off x="5535031" y="1855941"/>
            <a:ext cx="993600" cy="1250208"/>
            <a:chOff x="6215506" y="3340903"/>
            <a:chExt cx="993600" cy="1250208"/>
          </a:xfrm>
        </p:grpSpPr>
        <p:sp>
          <p:nvSpPr>
            <p:cNvPr id="709" name="Shape 709"/>
            <p:cNvSpPr/>
            <p:nvPr/>
          </p:nvSpPr>
          <p:spPr>
            <a:xfrm>
              <a:off x="6215506" y="3340903"/>
              <a:ext cx="993600" cy="9936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710" name="Shape 71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251245" y="3582987"/>
              <a:ext cx="922104" cy="5094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1" name="Shape 711"/>
            <p:cNvSpPr txBox="1"/>
            <p:nvPr/>
          </p:nvSpPr>
          <p:spPr>
            <a:xfrm>
              <a:off x="6251200" y="4229012"/>
              <a:ext cx="922199" cy="3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Genes</a:t>
              </a:r>
            </a:p>
          </p:txBody>
        </p:sp>
      </p:grpSp>
      <p:sp>
        <p:nvSpPr>
          <p:cNvPr id="712" name="Shape 712"/>
          <p:cNvSpPr/>
          <p:nvPr/>
        </p:nvSpPr>
        <p:spPr>
          <a:xfrm>
            <a:off x="263211" y="2188475"/>
            <a:ext cx="624675" cy="983050"/>
          </a:xfrm>
          <a:custGeom>
            <a:pathLst>
              <a:path extrusionOk="0" h="39322" w="24987">
                <a:moveTo>
                  <a:pt x="24987" y="0"/>
                </a:moveTo>
                <a:cubicBezTo>
                  <a:pt x="20851" y="2808"/>
                  <a:pt x="1580" y="10298"/>
                  <a:pt x="176" y="16852"/>
                </a:cubicBezTo>
                <a:cubicBezTo>
                  <a:pt x="-1228" y="23405"/>
                  <a:pt x="13830" y="35577"/>
                  <a:pt x="16561" y="39322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13" name="Shape 713"/>
          <p:cNvSpPr/>
          <p:nvPr/>
        </p:nvSpPr>
        <p:spPr>
          <a:xfrm>
            <a:off x="1282875" y="3569425"/>
            <a:ext cx="1676450" cy="110725"/>
          </a:xfrm>
          <a:custGeom>
            <a:pathLst>
              <a:path extrusionOk="0" h="4429" w="67058">
                <a:moveTo>
                  <a:pt x="0" y="4429"/>
                </a:moveTo>
                <a:cubicBezTo>
                  <a:pt x="11176" y="3690"/>
                  <a:pt x="55881" y="738"/>
                  <a:pt x="67058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14" name="Shape 714"/>
          <p:cNvSpPr/>
          <p:nvPr/>
        </p:nvSpPr>
        <p:spPr>
          <a:xfrm>
            <a:off x="1164075" y="3938475"/>
            <a:ext cx="1174975" cy="848075"/>
          </a:xfrm>
          <a:custGeom>
            <a:pathLst>
              <a:path extrusionOk="0" h="33923" w="46999">
                <a:moveTo>
                  <a:pt x="0" y="0"/>
                </a:moveTo>
                <a:cubicBezTo>
                  <a:pt x="4712" y="1830"/>
                  <a:pt x="20440" y="5331"/>
                  <a:pt x="28274" y="10985"/>
                </a:cubicBezTo>
                <a:cubicBezTo>
                  <a:pt x="36107" y="16638"/>
                  <a:pt x="43878" y="30100"/>
                  <a:pt x="46999" y="3392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15" name="Shape 715"/>
          <p:cNvSpPr/>
          <p:nvPr/>
        </p:nvSpPr>
        <p:spPr>
          <a:xfrm>
            <a:off x="2611850" y="3744975"/>
            <a:ext cx="405975" cy="983075"/>
          </a:xfrm>
          <a:custGeom>
            <a:pathLst>
              <a:path extrusionOk="0" h="39323" w="16239">
                <a:moveTo>
                  <a:pt x="791" y="39323"/>
                </a:moveTo>
                <a:cubicBezTo>
                  <a:pt x="869" y="35265"/>
                  <a:pt x="-1315" y="21533"/>
                  <a:pt x="1259" y="14980"/>
                </a:cubicBezTo>
                <a:cubicBezTo>
                  <a:pt x="3833" y="8426"/>
                  <a:pt x="13742" y="2496"/>
                  <a:pt x="16239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16" name="Shape 716"/>
          <p:cNvSpPr/>
          <p:nvPr/>
        </p:nvSpPr>
        <p:spPr>
          <a:xfrm>
            <a:off x="3895550" y="2048050"/>
            <a:ext cx="1650150" cy="362775"/>
          </a:xfrm>
          <a:custGeom>
            <a:pathLst>
              <a:path extrusionOk="0" h="14511" w="66006">
                <a:moveTo>
                  <a:pt x="0" y="0"/>
                </a:moveTo>
                <a:cubicBezTo>
                  <a:pt x="5149" y="1326"/>
                  <a:pt x="19896" y="5539"/>
                  <a:pt x="30897" y="7958"/>
                </a:cubicBezTo>
                <a:cubicBezTo>
                  <a:pt x="41898" y="10376"/>
                  <a:pt x="60154" y="13418"/>
                  <a:pt x="66006" y="14511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17" name="Shape 717"/>
          <p:cNvSpPr/>
          <p:nvPr/>
        </p:nvSpPr>
        <p:spPr>
          <a:xfrm>
            <a:off x="1789000" y="2305500"/>
            <a:ext cx="2925775" cy="1872500"/>
          </a:xfrm>
          <a:custGeom>
            <a:pathLst>
              <a:path extrusionOk="0" h="74900" w="117031">
                <a:moveTo>
                  <a:pt x="0" y="0"/>
                </a:moveTo>
                <a:cubicBezTo>
                  <a:pt x="4993" y="3745"/>
                  <a:pt x="15994" y="18725"/>
                  <a:pt x="29960" y="22470"/>
                </a:cubicBezTo>
                <a:cubicBezTo>
                  <a:pt x="43925" y="26215"/>
                  <a:pt x="70805" y="20058"/>
                  <a:pt x="83794" y="22470"/>
                </a:cubicBezTo>
                <a:cubicBezTo>
                  <a:pt x="96782" y="24881"/>
                  <a:pt x="102351" y="28200"/>
                  <a:pt x="107891" y="36939"/>
                </a:cubicBezTo>
                <a:cubicBezTo>
                  <a:pt x="113430" y="45677"/>
                  <a:pt x="115507" y="68573"/>
                  <a:pt x="117031" y="7490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18" name="Shape 718"/>
          <p:cNvSpPr/>
          <p:nvPr/>
        </p:nvSpPr>
        <p:spPr>
          <a:xfrm>
            <a:off x="5393385" y="2738525"/>
            <a:ext cx="362975" cy="889425"/>
          </a:xfrm>
          <a:custGeom>
            <a:pathLst>
              <a:path extrusionOk="0" h="35577" w="14519">
                <a:moveTo>
                  <a:pt x="12647" y="0"/>
                </a:moveTo>
                <a:cubicBezTo>
                  <a:pt x="10540" y="2886"/>
                  <a:pt x="-305" y="11390"/>
                  <a:pt x="7" y="17320"/>
                </a:cubicBezTo>
                <a:cubicBezTo>
                  <a:pt x="319" y="23249"/>
                  <a:pt x="12100" y="32534"/>
                  <a:pt x="14519" y="35577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19" name="Shape 719"/>
          <p:cNvSpPr/>
          <p:nvPr/>
        </p:nvSpPr>
        <p:spPr>
          <a:xfrm>
            <a:off x="6539175" y="2450675"/>
            <a:ext cx="813450" cy="2172050"/>
          </a:xfrm>
          <a:custGeom>
            <a:pathLst>
              <a:path extrusionOk="0" h="86882" w="32538">
                <a:moveTo>
                  <a:pt x="0" y="0"/>
                </a:moveTo>
                <a:cubicBezTo>
                  <a:pt x="4845" y="6834"/>
                  <a:pt x="23683" y="26524"/>
                  <a:pt x="29075" y="41005"/>
                </a:cubicBezTo>
                <a:cubicBezTo>
                  <a:pt x="34467" y="55485"/>
                  <a:pt x="31805" y="79235"/>
                  <a:pt x="32352" y="86882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20" name="Shape 720"/>
          <p:cNvSpPr/>
          <p:nvPr/>
        </p:nvSpPr>
        <p:spPr>
          <a:xfrm>
            <a:off x="3118475" y="4800716"/>
            <a:ext cx="924550" cy="272950"/>
          </a:xfrm>
          <a:custGeom>
            <a:pathLst>
              <a:path extrusionOk="0" h="10918" w="36982">
                <a:moveTo>
                  <a:pt x="36982" y="151"/>
                </a:moveTo>
                <a:cubicBezTo>
                  <a:pt x="33471" y="307"/>
                  <a:pt x="22079" y="-707"/>
                  <a:pt x="15916" y="1087"/>
                </a:cubicBezTo>
                <a:cubicBezTo>
                  <a:pt x="9752" y="2881"/>
                  <a:pt x="2652" y="9279"/>
                  <a:pt x="0" y="10918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21" name="Shape 721"/>
          <p:cNvSpPr/>
          <p:nvPr/>
        </p:nvSpPr>
        <p:spPr>
          <a:xfrm>
            <a:off x="2461393" y="2229825"/>
            <a:ext cx="528350" cy="1088375"/>
          </a:xfrm>
          <a:custGeom>
            <a:pathLst>
              <a:path extrusionOk="0" h="43535" w="21134">
                <a:moveTo>
                  <a:pt x="17857" y="0"/>
                </a:moveTo>
                <a:cubicBezTo>
                  <a:pt x="14892" y="4057"/>
                  <a:pt x="-478" y="17086"/>
                  <a:pt x="68" y="24342"/>
                </a:cubicBezTo>
                <a:cubicBezTo>
                  <a:pt x="614" y="31597"/>
                  <a:pt x="17623" y="40336"/>
                  <a:pt x="21134" y="43535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22" name="Shape 722"/>
          <p:cNvSpPr/>
          <p:nvPr/>
        </p:nvSpPr>
        <p:spPr>
          <a:xfrm>
            <a:off x="4885650" y="2545800"/>
            <a:ext cx="702175" cy="1755475"/>
          </a:xfrm>
          <a:custGeom>
            <a:pathLst>
              <a:path extrusionOk="0" h="70219" w="28087">
                <a:moveTo>
                  <a:pt x="28087" y="0"/>
                </a:moveTo>
                <a:cubicBezTo>
                  <a:pt x="24732" y="4759"/>
                  <a:pt x="12639" y="16852"/>
                  <a:pt x="7958" y="28556"/>
                </a:cubicBezTo>
                <a:cubicBezTo>
                  <a:pt x="3276" y="40259"/>
                  <a:pt x="1326" y="63275"/>
                  <a:pt x="0" y="7021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23" name="Shape 723"/>
          <p:cNvSpPr/>
          <p:nvPr/>
        </p:nvSpPr>
        <p:spPr>
          <a:xfrm>
            <a:off x="3083375" y="4078900"/>
            <a:ext cx="2551275" cy="1582875"/>
          </a:xfrm>
          <a:custGeom>
            <a:pathLst>
              <a:path extrusionOk="0" h="63315" w="102051">
                <a:moveTo>
                  <a:pt x="0" y="53835"/>
                </a:moveTo>
                <a:cubicBezTo>
                  <a:pt x="8712" y="55400"/>
                  <a:pt x="36870" y="62865"/>
                  <a:pt x="52276" y="63228"/>
                </a:cubicBezTo>
                <a:cubicBezTo>
                  <a:pt x="67681" y="63590"/>
                  <a:pt x="86007" y="63114"/>
                  <a:pt x="92431" y="56009"/>
                </a:cubicBezTo>
                <a:cubicBezTo>
                  <a:pt x="98854" y="48904"/>
                  <a:pt x="89212" y="29932"/>
                  <a:pt x="90816" y="20598"/>
                </a:cubicBezTo>
                <a:cubicBezTo>
                  <a:pt x="92419" y="11263"/>
                  <a:pt x="100178" y="3433"/>
                  <a:pt x="102051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24" name="Shape 724"/>
          <p:cNvSpPr/>
          <p:nvPr/>
        </p:nvSpPr>
        <p:spPr>
          <a:xfrm>
            <a:off x="1260300" y="3792950"/>
            <a:ext cx="2735900" cy="730675"/>
          </a:xfrm>
          <a:custGeom>
            <a:pathLst>
              <a:path extrusionOk="0" h="29227" w="109436">
                <a:moveTo>
                  <a:pt x="0" y="0"/>
                </a:moveTo>
                <a:cubicBezTo>
                  <a:pt x="8252" y="3622"/>
                  <a:pt x="31277" y="16865"/>
                  <a:pt x="49517" y="21737"/>
                </a:cubicBezTo>
                <a:cubicBezTo>
                  <a:pt x="67756" y="26608"/>
                  <a:pt x="99449" y="27978"/>
                  <a:pt x="109436" y="29227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25" name="Shape 725"/>
          <p:cNvSpPr/>
          <p:nvPr/>
        </p:nvSpPr>
        <p:spPr>
          <a:xfrm>
            <a:off x="3809500" y="2281500"/>
            <a:ext cx="1091200" cy="1940075"/>
          </a:xfrm>
          <a:custGeom>
            <a:pathLst>
              <a:path extrusionOk="0" h="77603" w="43648">
                <a:moveTo>
                  <a:pt x="0" y="0"/>
                </a:moveTo>
                <a:cubicBezTo>
                  <a:pt x="6767" y="2932"/>
                  <a:pt x="33914" y="4662"/>
                  <a:pt x="40607" y="17596"/>
                </a:cubicBezTo>
                <a:cubicBezTo>
                  <a:pt x="47299" y="30529"/>
                  <a:pt x="40230" y="67601"/>
                  <a:pt x="40155" y="77603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grpSp>
        <p:nvGrpSpPr>
          <p:cNvPr id="726" name="Shape 726"/>
          <p:cNvGrpSpPr/>
          <p:nvPr/>
        </p:nvGrpSpPr>
        <p:grpSpPr>
          <a:xfrm>
            <a:off x="7407525" y="1855941"/>
            <a:ext cx="1149824" cy="1250208"/>
            <a:chOff x="8279525" y="1898716"/>
            <a:chExt cx="1149824" cy="1250208"/>
          </a:xfrm>
        </p:grpSpPr>
        <p:sp>
          <p:nvSpPr>
            <p:cNvPr id="727" name="Shape 727"/>
            <p:cNvSpPr/>
            <p:nvPr/>
          </p:nvSpPr>
          <p:spPr>
            <a:xfrm>
              <a:off x="8319056" y="1898716"/>
              <a:ext cx="993600" cy="993600"/>
            </a:xfrm>
            <a:prstGeom prst="ellipse">
              <a:avLst/>
            </a:prstGeom>
            <a:solidFill>
              <a:schemeClr val="lt2"/>
            </a:solidFill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8" name="Shape 728"/>
            <p:cNvSpPr txBox="1"/>
            <p:nvPr/>
          </p:nvSpPr>
          <p:spPr>
            <a:xfrm>
              <a:off x="8290550" y="2786825"/>
              <a:ext cx="1138799" cy="36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/>
                <a:t>Clustering</a:t>
              </a:r>
            </a:p>
          </p:txBody>
        </p:sp>
        <p:pic>
          <p:nvPicPr>
            <p:cNvPr id="729" name="Shape 72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8279525" y="2083062"/>
              <a:ext cx="1091199" cy="7291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30" name="Shape 730"/>
          <p:cNvSpPr/>
          <p:nvPr/>
        </p:nvSpPr>
        <p:spPr>
          <a:xfrm>
            <a:off x="1795975" y="1398739"/>
            <a:ext cx="6260175" cy="459625"/>
          </a:xfrm>
          <a:custGeom>
            <a:pathLst>
              <a:path extrusionOk="0" h="18385" w="250407">
                <a:moveTo>
                  <a:pt x="0" y="12069"/>
                </a:moveTo>
                <a:cubicBezTo>
                  <a:pt x="9324" y="10113"/>
                  <a:pt x="31206" y="1691"/>
                  <a:pt x="55946" y="338"/>
                </a:cubicBezTo>
                <a:cubicBezTo>
                  <a:pt x="80685" y="-1015"/>
                  <a:pt x="119488" y="3195"/>
                  <a:pt x="148439" y="3947"/>
                </a:cubicBezTo>
                <a:cubicBezTo>
                  <a:pt x="177390" y="4699"/>
                  <a:pt x="212657" y="2443"/>
                  <a:pt x="229652" y="4850"/>
                </a:cubicBezTo>
                <a:cubicBezTo>
                  <a:pt x="246646" y="7256"/>
                  <a:pt x="246947" y="16129"/>
                  <a:pt x="250407" y="18385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31" name="Shape 731"/>
          <p:cNvSpPr/>
          <p:nvPr/>
        </p:nvSpPr>
        <p:spPr>
          <a:xfrm>
            <a:off x="3747325" y="1628079"/>
            <a:ext cx="3993000" cy="252850"/>
          </a:xfrm>
          <a:custGeom>
            <a:pathLst>
              <a:path extrusionOk="0" h="10114" w="159720">
                <a:moveTo>
                  <a:pt x="0" y="1091"/>
                </a:moveTo>
                <a:cubicBezTo>
                  <a:pt x="6241" y="940"/>
                  <a:pt x="15641" y="188"/>
                  <a:pt x="37449" y="188"/>
                </a:cubicBezTo>
                <a:cubicBezTo>
                  <a:pt x="59256" y="188"/>
                  <a:pt x="110465" y="-563"/>
                  <a:pt x="130844" y="1091"/>
                </a:cubicBezTo>
                <a:cubicBezTo>
                  <a:pt x="151222" y="2745"/>
                  <a:pt x="154907" y="8610"/>
                  <a:pt x="159720" y="10114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32" name="Shape 732"/>
          <p:cNvSpPr/>
          <p:nvPr/>
        </p:nvSpPr>
        <p:spPr>
          <a:xfrm>
            <a:off x="6555950" y="2200529"/>
            <a:ext cx="913650" cy="63925"/>
          </a:xfrm>
          <a:custGeom>
            <a:pathLst>
              <a:path extrusionOk="0" h="2557" w="36546">
                <a:moveTo>
                  <a:pt x="0" y="752"/>
                </a:moveTo>
                <a:cubicBezTo>
                  <a:pt x="3609" y="676"/>
                  <a:pt x="15566" y="0"/>
                  <a:pt x="21657" y="301"/>
                </a:cubicBezTo>
                <a:cubicBezTo>
                  <a:pt x="27748" y="601"/>
                  <a:pt x="34064" y="2181"/>
                  <a:pt x="36546" y="2557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33" name="Shape 733"/>
          <p:cNvSpPr/>
          <p:nvPr/>
        </p:nvSpPr>
        <p:spPr>
          <a:xfrm>
            <a:off x="3011650" y="2614100"/>
            <a:ext cx="5918450" cy="3556875"/>
          </a:xfrm>
          <a:custGeom>
            <a:pathLst>
              <a:path extrusionOk="0" h="142275" w="236738">
                <a:moveTo>
                  <a:pt x="215666" y="0"/>
                </a:moveTo>
                <a:cubicBezTo>
                  <a:pt x="218749" y="7745"/>
                  <a:pt x="231909" y="24439"/>
                  <a:pt x="234165" y="46472"/>
                </a:cubicBezTo>
                <a:cubicBezTo>
                  <a:pt x="236421" y="68504"/>
                  <a:pt x="240406" y="116405"/>
                  <a:pt x="229202" y="132197"/>
                </a:cubicBezTo>
                <a:cubicBezTo>
                  <a:pt x="217997" y="147988"/>
                  <a:pt x="198596" y="140243"/>
                  <a:pt x="166938" y="141221"/>
                </a:cubicBezTo>
                <a:cubicBezTo>
                  <a:pt x="135279" y="142198"/>
                  <a:pt x="67076" y="142123"/>
                  <a:pt x="39253" y="138063"/>
                </a:cubicBezTo>
                <a:cubicBezTo>
                  <a:pt x="11430" y="134002"/>
                  <a:pt x="6542" y="120391"/>
                  <a:pt x="0" y="116857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34" name="Shape 734"/>
          <p:cNvSpPr/>
          <p:nvPr/>
        </p:nvSpPr>
        <p:spPr>
          <a:xfrm>
            <a:off x="660800" y="2346150"/>
            <a:ext cx="1854550" cy="2368725"/>
          </a:xfrm>
          <a:custGeom>
            <a:pathLst>
              <a:path extrusionOk="0" h="94749" w="74182">
                <a:moveTo>
                  <a:pt x="13272" y="0"/>
                </a:moveTo>
                <a:cubicBezTo>
                  <a:pt x="11091" y="1654"/>
                  <a:pt x="-1316" y="4587"/>
                  <a:pt x="188" y="9926"/>
                </a:cubicBezTo>
                <a:cubicBezTo>
                  <a:pt x="1692" y="15265"/>
                  <a:pt x="12670" y="26544"/>
                  <a:pt x="22296" y="32034"/>
                </a:cubicBezTo>
                <a:cubicBezTo>
                  <a:pt x="31921" y="37523"/>
                  <a:pt x="49291" y="32410"/>
                  <a:pt x="57939" y="42863"/>
                </a:cubicBezTo>
                <a:cubicBezTo>
                  <a:pt x="66586" y="53315"/>
                  <a:pt x="71474" y="86101"/>
                  <a:pt x="74182" y="9474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35" name="Shape 735"/>
          <p:cNvSpPr/>
          <p:nvPr/>
        </p:nvSpPr>
        <p:spPr>
          <a:xfrm>
            <a:off x="4985575" y="4771275"/>
            <a:ext cx="1849875" cy="625800"/>
          </a:xfrm>
          <a:custGeom>
            <a:pathLst>
              <a:path extrusionOk="0" h="25032" w="73995">
                <a:moveTo>
                  <a:pt x="0" y="0"/>
                </a:moveTo>
                <a:cubicBezTo>
                  <a:pt x="5263" y="3910"/>
                  <a:pt x="19250" y="19702"/>
                  <a:pt x="31583" y="23462"/>
                </a:cubicBezTo>
                <a:cubicBezTo>
                  <a:pt x="43915" y="27221"/>
                  <a:pt x="66926" y="22709"/>
                  <a:pt x="73995" y="22559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36" name="Shape 736"/>
          <p:cNvSpPr/>
          <p:nvPr/>
        </p:nvSpPr>
        <p:spPr>
          <a:xfrm>
            <a:off x="7286389" y="2650700"/>
            <a:ext cx="431200" cy="2064175"/>
          </a:xfrm>
          <a:custGeom>
            <a:pathLst>
              <a:path extrusionOk="0" h="82567" w="17248">
                <a:moveTo>
                  <a:pt x="10386" y="0"/>
                </a:moveTo>
                <a:cubicBezTo>
                  <a:pt x="8656" y="1880"/>
                  <a:pt x="-66" y="4963"/>
                  <a:pt x="9" y="11280"/>
                </a:cubicBezTo>
                <a:cubicBezTo>
                  <a:pt x="84" y="17596"/>
                  <a:pt x="7979" y="27146"/>
                  <a:pt x="10837" y="37900"/>
                </a:cubicBezTo>
                <a:cubicBezTo>
                  <a:pt x="13694" y="48653"/>
                  <a:pt x="16778" y="68354"/>
                  <a:pt x="17154" y="75799"/>
                </a:cubicBezTo>
                <a:cubicBezTo>
                  <a:pt x="17530" y="83243"/>
                  <a:pt x="13769" y="81439"/>
                  <a:pt x="13093" y="82567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737" name="Shape 737"/>
          <p:cNvSpPr/>
          <p:nvPr/>
        </p:nvSpPr>
        <p:spPr>
          <a:xfrm>
            <a:off x="3936575" y="3688425"/>
            <a:ext cx="485025" cy="439900"/>
          </a:xfrm>
          <a:custGeom>
            <a:pathLst>
              <a:path extrusionOk="0" h="17596" w="19401">
                <a:moveTo>
                  <a:pt x="0" y="0"/>
                </a:moveTo>
                <a:cubicBezTo>
                  <a:pt x="2180" y="601"/>
                  <a:pt x="9851" y="677"/>
                  <a:pt x="13085" y="3610"/>
                </a:cubicBezTo>
                <a:cubicBezTo>
                  <a:pt x="16318" y="6542"/>
                  <a:pt x="18348" y="15265"/>
                  <a:pt x="19401" y="17596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Building the Evidence Graph</a:t>
            </a:r>
          </a:p>
        </p:txBody>
      </p:sp>
      <p:sp>
        <p:nvSpPr>
          <p:cNvPr id="743" name="Shape 743"/>
          <p:cNvSpPr txBox="1"/>
          <p:nvPr/>
        </p:nvSpPr>
        <p:spPr>
          <a:xfrm>
            <a:off x="297350" y="1396500"/>
            <a:ext cx="1338000" cy="74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200"/>
              <a:t>Import Data</a:t>
            </a:r>
          </a:p>
        </p:txBody>
      </p:sp>
      <p:sp>
        <p:nvSpPr>
          <p:cNvPr id="744" name="Shape 744"/>
          <p:cNvSpPr txBox="1"/>
          <p:nvPr/>
        </p:nvSpPr>
        <p:spPr>
          <a:xfrm>
            <a:off x="3356550" y="1396500"/>
            <a:ext cx="2430899" cy="74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200"/>
              <a:t>Run The Best Analysis Methods</a:t>
            </a:r>
          </a:p>
        </p:txBody>
      </p:sp>
      <p:sp>
        <p:nvSpPr>
          <p:cNvPr id="745" name="Shape 745"/>
          <p:cNvSpPr txBox="1"/>
          <p:nvPr/>
        </p:nvSpPr>
        <p:spPr>
          <a:xfrm>
            <a:off x="6787375" y="1396500"/>
            <a:ext cx="2308200" cy="74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200"/>
              <a:t>Standardize the Data to make ready for large scale analysis</a:t>
            </a:r>
          </a:p>
        </p:txBody>
      </p:sp>
      <p:sp>
        <p:nvSpPr>
          <p:cNvPr id="746" name="Shape 746"/>
          <p:cNvSpPr/>
          <p:nvPr/>
        </p:nvSpPr>
        <p:spPr>
          <a:xfrm>
            <a:off x="2094550" y="1701300"/>
            <a:ext cx="802799" cy="54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7" name="Shape 747"/>
          <p:cNvSpPr/>
          <p:nvPr/>
        </p:nvSpPr>
        <p:spPr>
          <a:xfrm>
            <a:off x="5809800" y="1701300"/>
            <a:ext cx="802799" cy="54629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48" name="Shape 7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9287" y="3794442"/>
            <a:ext cx="2430895" cy="150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Shape 7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4887" y="3731864"/>
            <a:ext cx="877624" cy="36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Shape 7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8164" y="3618848"/>
            <a:ext cx="819900" cy="43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Shape 7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4760" y="5002321"/>
            <a:ext cx="716675" cy="7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Shape 7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35175" y="4823637"/>
            <a:ext cx="792899" cy="83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Shape 7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29748" y="3069887"/>
            <a:ext cx="2023451" cy="46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Shape 7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3398" y="2515362"/>
            <a:ext cx="2023451" cy="46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Shape 7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46337" y="3196735"/>
            <a:ext cx="1817548" cy="70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Shape 75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6274" y="4008829"/>
            <a:ext cx="1917674" cy="70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Shape 7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523326" y="2841297"/>
            <a:ext cx="2102833" cy="83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Shape 7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6274" y="4744708"/>
            <a:ext cx="2023448" cy="46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Shape 75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088375" y="4217369"/>
            <a:ext cx="1817525" cy="62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Shape 7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49660" y="5185600"/>
            <a:ext cx="716674" cy="478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Shape 76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541450" y="5444375"/>
            <a:ext cx="2061099" cy="57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Shape 7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97349" y="5710350"/>
            <a:ext cx="1817524" cy="440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6826025" y="962524"/>
            <a:ext cx="2227800" cy="22182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Secondary Analysis</a:t>
            </a:r>
          </a:p>
        </p:txBody>
      </p:sp>
      <p:sp>
        <p:nvSpPr>
          <p:cNvPr id="287" name="Shape 287"/>
          <p:cNvSpPr/>
          <p:nvPr/>
        </p:nvSpPr>
        <p:spPr>
          <a:xfrm>
            <a:off x="48125" y="924075"/>
            <a:ext cx="4094575" cy="5308275"/>
          </a:xfrm>
          <a:custGeom>
            <a:pathLst>
              <a:path extrusionOk="0" h="212331" w="163783">
                <a:moveTo>
                  <a:pt x="651" y="0"/>
                </a:moveTo>
                <a:lnTo>
                  <a:pt x="163783" y="572"/>
                </a:lnTo>
                <a:lnTo>
                  <a:pt x="163354" y="120199"/>
                </a:lnTo>
                <a:lnTo>
                  <a:pt x="51737" y="118482"/>
                </a:lnTo>
                <a:lnTo>
                  <a:pt x="51014" y="212331"/>
                </a:lnTo>
                <a:lnTo>
                  <a:pt x="0" y="211850"/>
                </a:lnTo>
                <a:close/>
              </a:path>
            </a:pathLst>
          </a:cu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288" name="Shape 288"/>
          <p:cNvSpPr/>
          <p:nvPr/>
        </p:nvSpPr>
        <p:spPr>
          <a:xfrm>
            <a:off x="130650" y="5414008"/>
            <a:ext cx="772577" cy="748818"/>
          </a:xfrm>
          <a:prstGeom prst="flowChartMultidocument">
            <a:avLst/>
          </a:prstGeom>
          <a:solidFill>
            <a:srgbClr val="D6D1C4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GO</a:t>
            </a:r>
          </a:p>
        </p:txBody>
      </p:sp>
      <p:sp>
        <p:nvSpPr>
          <p:cNvPr id="289" name="Shape 289"/>
          <p:cNvSpPr/>
          <p:nvPr/>
        </p:nvSpPr>
        <p:spPr>
          <a:xfrm>
            <a:off x="130648" y="4624141"/>
            <a:ext cx="869886" cy="748818"/>
          </a:xfrm>
          <a:prstGeom prst="flowChartMultidocument">
            <a:avLst/>
          </a:prstGeom>
          <a:solidFill>
            <a:srgbClr val="D6D1C4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/>
              <a:t>Pathway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900"/>
              <a:t>Commons</a:t>
            </a:r>
          </a:p>
        </p:txBody>
      </p:sp>
      <p:sp>
        <p:nvSpPr>
          <p:cNvPr id="290" name="Shape 290"/>
          <p:cNvSpPr/>
          <p:nvPr/>
        </p:nvSpPr>
        <p:spPr>
          <a:xfrm>
            <a:off x="117762" y="2513458"/>
            <a:ext cx="895643" cy="748818"/>
          </a:xfrm>
          <a:prstGeom prst="flowChartMultidocument">
            <a:avLst/>
          </a:prstGeom>
          <a:solidFill>
            <a:srgbClr val="D6D1C4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TCGA Data</a:t>
            </a:r>
          </a:p>
        </p:txBody>
      </p:sp>
      <p:sp>
        <p:nvSpPr>
          <p:cNvPr id="291" name="Shape 291"/>
          <p:cNvSpPr/>
          <p:nvPr/>
        </p:nvSpPr>
        <p:spPr>
          <a:xfrm>
            <a:off x="178562" y="1622008"/>
            <a:ext cx="895643" cy="748818"/>
          </a:xfrm>
          <a:prstGeom prst="flowChartMultidocument">
            <a:avLst/>
          </a:prstGeom>
          <a:solidFill>
            <a:srgbClr val="D6D1C4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CGHub Sequences</a:t>
            </a:r>
          </a:p>
        </p:txBody>
      </p:sp>
      <p:sp>
        <p:nvSpPr>
          <p:cNvPr id="292" name="Shape 292"/>
          <p:cNvSpPr/>
          <p:nvPr/>
        </p:nvSpPr>
        <p:spPr>
          <a:xfrm>
            <a:off x="1409525" y="1622008"/>
            <a:ext cx="895643" cy="748818"/>
          </a:xfrm>
          <a:prstGeom prst="flowChartMultidocument">
            <a:avLst/>
          </a:prstGeom>
          <a:solidFill>
            <a:srgbClr val="D6D1C4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Aligned BAMs</a:t>
            </a:r>
          </a:p>
        </p:txBody>
      </p:sp>
      <p:sp>
        <p:nvSpPr>
          <p:cNvPr id="293" name="Shape 293"/>
          <p:cNvSpPr/>
          <p:nvPr/>
        </p:nvSpPr>
        <p:spPr>
          <a:xfrm>
            <a:off x="2792887" y="1622008"/>
            <a:ext cx="895643" cy="748818"/>
          </a:xfrm>
          <a:prstGeom prst="flowChartMultidocument">
            <a:avLst/>
          </a:prstGeom>
          <a:solidFill>
            <a:srgbClr val="D6D1C4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Variant Calls</a:t>
            </a: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775" y="3058183"/>
            <a:ext cx="1776300" cy="4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Shape 295"/>
          <p:cNvSpPr/>
          <p:nvPr/>
        </p:nvSpPr>
        <p:spPr>
          <a:xfrm>
            <a:off x="6826075" y="3318133"/>
            <a:ext cx="2227800" cy="2845200"/>
          </a:xfrm>
          <a:prstGeom prst="rect">
            <a:avLst/>
          </a:prstGeom>
          <a:solidFill>
            <a:srgbClr val="4F81BD"/>
          </a:solidFill>
          <a:ln cap="flat" cmpd="sng" w="19050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Bitter"/>
                <a:ea typeface="Bitter"/>
                <a:cs typeface="Bitter"/>
                <a:sym typeface="Bitter"/>
              </a:rPr>
              <a:t>Interactive Analysis</a:t>
            </a:r>
          </a:p>
        </p:txBody>
      </p:sp>
      <p:sp>
        <p:nvSpPr>
          <p:cNvPr id="296" name="Shape 296"/>
          <p:cNvSpPr/>
          <p:nvPr/>
        </p:nvSpPr>
        <p:spPr>
          <a:xfrm>
            <a:off x="4785325" y="1296400"/>
            <a:ext cx="1516500" cy="3613499"/>
          </a:xfrm>
          <a:prstGeom prst="rect">
            <a:avLst/>
          </a:prstGeom>
          <a:solidFill>
            <a:srgbClr val="D6D1C4"/>
          </a:solidFill>
          <a:ln cap="flat" cmpd="sng" w="19050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Bitter"/>
                <a:ea typeface="Bitter"/>
                <a:cs typeface="Bitter"/>
                <a:sym typeface="Bitter"/>
              </a:rPr>
              <a:t>Biomedical Evidence Graph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latin typeface="Bitter"/>
              <a:ea typeface="Bitter"/>
              <a:cs typeface="Bitter"/>
              <a:sym typeface="Bitter"/>
            </a:endParaRP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Bitter"/>
                <a:ea typeface="Bitter"/>
                <a:cs typeface="Bitter"/>
                <a:sym typeface="Bitter"/>
              </a:rPr>
              <a:t>Phase 1, 2, ...</a:t>
            </a: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2400" y="1326339"/>
            <a:ext cx="1516375" cy="15309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Shape 298"/>
          <p:cNvCxnSpPr/>
          <p:nvPr/>
        </p:nvCxnSpPr>
        <p:spPr>
          <a:xfrm flipH="1" rot="10800000">
            <a:off x="5179131" y="1982878"/>
            <a:ext cx="242399" cy="588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9" name="Shape 299"/>
          <p:cNvCxnSpPr/>
          <p:nvPr/>
        </p:nvCxnSpPr>
        <p:spPr>
          <a:xfrm flipH="1" rot="10800000">
            <a:off x="5429064" y="1946755"/>
            <a:ext cx="428700" cy="362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0" name="Shape 300"/>
          <p:cNvCxnSpPr/>
          <p:nvPr/>
        </p:nvCxnSpPr>
        <p:spPr>
          <a:xfrm>
            <a:off x="5450491" y="2029776"/>
            <a:ext cx="185999" cy="392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1" name="Shape 301"/>
          <p:cNvCxnSpPr/>
          <p:nvPr/>
        </p:nvCxnSpPr>
        <p:spPr>
          <a:xfrm flipH="1" rot="10800000">
            <a:off x="5261254" y="2468822"/>
            <a:ext cx="328199" cy="93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2" name="Shape 302"/>
          <p:cNvCxnSpPr>
            <a:endCxn id="303" idx="2"/>
          </p:cNvCxnSpPr>
          <p:nvPr/>
        </p:nvCxnSpPr>
        <p:spPr>
          <a:xfrm flipH="1" rot="10800000">
            <a:off x="5685758" y="2436938"/>
            <a:ext cx="238800" cy="12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4" name="Shape 304"/>
          <p:cNvCxnSpPr>
            <a:stCxn id="305" idx="0"/>
          </p:cNvCxnSpPr>
          <p:nvPr/>
        </p:nvCxnSpPr>
        <p:spPr>
          <a:xfrm rot="10800000">
            <a:off x="5850831" y="1542819"/>
            <a:ext cx="20100" cy="336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06" name="Shape 306"/>
          <p:cNvCxnSpPr>
            <a:stCxn id="305" idx="4"/>
          </p:cNvCxnSpPr>
          <p:nvPr/>
        </p:nvCxnSpPr>
        <p:spPr>
          <a:xfrm>
            <a:off x="5870931" y="2000619"/>
            <a:ext cx="101100" cy="403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07" name="Shape 307"/>
          <p:cNvSpPr/>
          <p:nvPr/>
        </p:nvSpPr>
        <p:spPr>
          <a:xfrm>
            <a:off x="5393359" y="1936334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5589673" y="2391319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5817381" y="1879119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5924558" y="2376188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5157745" y="2512693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5109048" y="1879119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5624580" y="2057707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5786629" y="1465025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5463028" y="2662943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6133875" y="2815528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4940844" y="2000490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5038591" y="1684531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4877475" y="1805903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5084077" y="2165561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5221571" y="1563158"/>
            <a:ext cx="107100" cy="121500"/>
          </a:xfrm>
          <a:prstGeom prst="flowChartConnector">
            <a:avLst/>
          </a:prstGeom>
          <a:solidFill>
            <a:srgbClr val="CFE2F3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20" name="Shape 320"/>
          <p:cNvCxnSpPr>
            <a:endCxn id="319" idx="4"/>
          </p:cNvCxnSpPr>
          <p:nvPr/>
        </p:nvCxnSpPr>
        <p:spPr>
          <a:xfrm rot="10800000">
            <a:off x="5275121" y="1684658"/>
            <a:ext cx="128700" cy="270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1" name="Shape 321"/>
          <p:cNvCxnSpPr>
            <a:endCxn id="310" idx="6"/>
          </p:cNvCxnSpPr>
          <p:nvPr/>
        </p:nvCxnSpPr>
        <p:spPr>
          <a:xfrm rot="10800000">
            <a:off x="5216148" y="1939869"/>
            <a:ext cx="175500" cy="62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2" name="Shape 322"/>
          <p:cNvCxnSpPr>
            <a:endCxn id="316" idx="5"/>
          </p:cNvCxnSpPr>
          <p:nvPr/>
        </p:nvCxnSpPr>
        <p:spPr>
          <a:xfrm rot="10800000">
            <a:off x="5130007" y="1788238"/>
            <a:ext cx="14700" cy="95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3" name="Shape 323"/>
          <p:cNvCxnSpPr>
            <a:stCxn id="310" idx="2"/>
          </p:cNvCxnSpPr>
          <p:nvPr/>
        </p:nvCxnSpPr>
        <p:spPr>
          <a:xfrm rot="10800000">
            <a:off x="4980948" y="1898469"/>
            <a:ext cx="128100" cy="41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4" name="Shape 324"/>
          <p:cNvCxnSpPr>
            <a:stCxn id="310" idx="3"/>
            <a:endCxn id="315" idx="7"/>
          </p:cNvCxnSpPr>
          <p:nvPr/>
        </p:nvCxnSpPr>
        <p:spPr>
          <a:xfrm flipH="1">
            <a:off x="5032332" y="1982826"/>
            <a:ext cx="92400" cy="354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5" name="Shape 325"/>
          <p:cNvCxnSpPr>
            <a:stCxn id="310" idx="4"/>
            <a:endCxn id="318" idx="0"/>
          </p:cNvCxnSpPr>
          <p:nvPr/>
        </p:nvCxnSpPr>
        <p:spPr>
          <a:xfrm flipH="1">
            <a:off x="5137698" y="2000619"/>
            <a:ext cx="24900" cy="165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6" name="Shape 326"/>
          <p:cNvCxnSpPr>
            <a:stCxn id="308" idx="3"/>
            <a:endCxn id="313" idx="7"/>
          </p:cNvCxnSpPr>
          <p:nvPr/>
        </p:nvCxnSpPr>
        <p:spPr>
          <a:xfrm flipH="1">
            <a:off x="5554357" y="2495026"/>
            <a:ext cx="51000" cy="185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7" name="Shape 327"/>
          <p:cNvCxnSpPr>
            <a:stCxn id="303" idx="7"/>
            <a:endCxn id="314" idx="3"/>
          </p:cNvCxnSpPr>
          <p:nvPr/>
        </p:nvCxnSpPr>
        <p:spPr>
          <a:xfrm>
            <a:off x="6015973" y="2393981"/>
            <a:ext cx="133500" cy="525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328" name="Shape 328"/>
          <p:cNvCxnSpPr>
            <a:stCxn id="305" idx="3"/>
            <a:endCxn id="311" idx="7"/>
          </p:cNvCxnSpPr>
          <p:nvPr/>
        </p:nvCxnSpPr>
        <p:spPr>
          <a:xfrm flipH="1">
            <a:off x="5716066" y="1982826"/>
            <a:ext cx="117000" cy="92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329" name="Shape 3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35651" y="4382233"/>
            <a:ext cx="606827" cy="63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8953" y="3745488"/>
            <a:ext cx="772574" cy="4370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1" name="Shape 331"/>
          <p:cNvCxnSpPr>
            <a:stCxn id="291" idx="3"/>
            <a:endCxn id="292" idx="1"/>
          </p:cNvCxnSpPr>
          <p:nvPr/>
        </p:nvCxnSpPr>
        <p:spPr>
          <a:xfrm>
            <a:off x="1074206" y="1996417"/>
            <a:ext cx="3354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32" name="Shape 332"/>
          <p:cNvCxnSpPr>
            <a:stCxn id="292" idx="3"/>
            <a:endCxn id="293" idx="1"/>
          </p:cNvCxnSpPr>
          <p:nvPr/>
        </p:nvCxnSpPr>
        <p:spPr>
          <a:xfrm>
            <a:off x="2305168" y="1996417"/>
            <a:ext cx="487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33" name="Shape 333"/>
          <p:cNvCxnSpPr>
            <a:stCxn id="290" idx="3"/>
          </p:cNvCxnSpPr>
          <p:nvPr/>
        </p:nvCxnSpPr>
        <p:spPr>
          <a:xfrm>
            <a:off x="1013406" y="2887867"/>
            <a:ext cx="502500" cy="1560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34" name="Shape 334"/>
          <p:cNvSpPr/>
          <p:nvPr/>
        </p:nvSpPr>
        <p:spPr>
          <a:xfrm>
            <a:off x="1768350" y="4382225"/>
            <a:ext cx="2418600" cy="1619700"/>
          </a:xfrm>
          <a:prstGeom prst="rect">
            <a:avLst/>
          </a:prstGeom>
          <a:solidFill>
            <a:srgbClr val="D6D1C4"/>
          </a:solidFill>
          <a:ln cap="flat" cmpd="sng" w="19050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latin typeface="Bitter"/>
                <a:ea typeface="Bitter"/>
                <a:cs typeface="Bitter"/>
                <a:sym typeface="Bitter"/>
              </a:rPr>
              <a:t>- Graph Theoretic Analysis</a:t>
            </a:r>
          </a:p>
          <a:p>
            <a:pPr lvl="0" rtl="0" algn="l">
              <a:spcBef>
                <a:spcPts val="0"/>
              </a:spcBef>
              <a:buNone/>
            </a:pPr>
            <a:r>
              <a:rPr lang="en" sz="1200">
                <a:latin typeface="Bitter"/>
                <a:ea typeface="Bitter"/>
                <a:cs typeface="Bitter"/>
                <a:sym typeface="Bitter"/>
              </a:rPr>
              <a:t>- Automated learning system</a:t>
            </a:r>
          </a:p>
        </p:txBody>
      </p:sp>
      <p:pic>
        <p:nvPicPr>
          <p:cNvPr id="335" name="Shape 3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1107" y="5433823"/>
            <a:ext cx="716660" cy="380543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/>
          <p:nvPr/>
        </p:nvSpPr>
        <p:spPr>
          <a:xfrm>
            <a:off x="6987600" y="1441066"/>
            <a:ext cx="1452600" cy="632400"/>
          </a:xfrm>
          <a:prstGeom prst="rect">
            <a:avLst/>
          </a:prstGeom>
          <a:solidFill>
            <a:srgbClr val="D6D1C4"/>
          </a:solidFill>
          <a:ln cap="flat" cmpd="sng" w="19050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latin typeface="Bitter"/>
                <a:ea typeface="Bitter"/>
                <a:cs typeface="Bitter"/>
                <a:sym typeface="Bitter"/>
              </a:rPr>
              <a:t>Recognizers</a:t>
            </a:r>
          </a:p>
        </p:txBody>
      </p:sp>
      <p:sp>
        <p:nvSpPr>
          <p:cNvPr id="337" name="Shape 337"/>
          <p:cNvSpPr txBox="1"/>
          <p:nvPr/>
        </p:nvSpPr>
        <p:spPr>
          <a:xfrm>
            <a:off x="102375" y="966075"/>
            <a:ext cx="2556599" cy="60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Primary Data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6878375" y="3722633"/>
            <a:ext cx="988499" cy="74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BMEG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Observation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Deck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6911375" y="4595933"/>
            <a:ext cx="922500" cy="748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BMEG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Facet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Viewers</a:t>
            </a:r>
          </a:p>
        </p:txBody>
      </p:sp>
      <p:cxnSp>
        <p:nvCxnSpPr>
          <p:cNvPr id="340" name="Shape 340"/>
          <p:cNvCxnSpPr/>
          <p:nvPr/>
        </p:nvCxnSpPr>
        <p:spPr>
          <a:xfrm flipH="1" rot="10800000">
            <a:off x="4187000" y="1157274"/>
            <a:ext cx="2639100" cy="13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41" name="Shape 341"/>
          <p:cNvCxnSpPr>
            <a:endCxn id="297" idx="1"/>
          </p:cNvCxnSpPr>
          <p:nvPr/>
        </p:nvCxnSpPr>
        <p:spPr>
          <a:xfrm>
            <a:off x="4131900" y="1563518"/>
            <a:ext cx="670500" cy="528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42" name="Shape 342"/>
          <p:cNvCxnSpPr>
            <a:endCxn id="334" idx="0"/>
          </p:cNvCxnSpPr>
          <p:nvPr/>
        </p:nvCxnSpPr>
        <p:spPr>
          <a:xfrm flipH="1">
            <a:off x="2977650" y="4021025"/>
            <a:ext cx="1896000" cy="361200"/>
          </a:xfrm>
          <a:prstGeom prst="curvedConnector2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43" name="Shape 343"/>
          <p:cNvCxnSpPr/>
          <p:nvPr/>
        </p:nvCxnSpPr>
        <p:spPr>
          <a:xfrm flipH="1" rot="10800000">
            <a:off x="3821875" y="4547799"/>
            <a:ext cx="1159200" cy="11148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44" name="Shape 344"/>
          <p:cNvCxnSpPr>
            <a:stCxn id="297" idx="3"/>
            <a:endCxn id="338" idx="1"/>
          </p:cNvCxnSpPr>
          <p:nvPr/>
        </p:nvCxnSpPr>
        <p:spPr>
          <a:xfrm>
            <a:off x="6318775" y="2091818"/>
            <a:ext cx="559500" cy="2005200"/>
          </a:xfrm>
          <a:prstGeom prst="curvedConnector3">
            <a:avLst>
              <a:gd fmla="val 50009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345" name="Shape 3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07649" y="2279265"/>
            <a:ext cx="988500" cy="36903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/>
          <p:nvPr/>
        </p:nvSpPr>
        <p:spPr>
          <a:xfrm>
            <a:off x="6987600" y="2253866"/>
            <a:ext cx="1452600" cy="632400"/>
          </a:xfrm>
          <a:prstGeom prst="rect">
            <a:avLst/>
          </a:prstGeom>
          <a:solidFill>
            <a:srgbClr val="D6D1C4"/>
          </a:solidFill>
          <a:ln cap="flat" cmpd="sng" w="19050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>
                <a:latin typeface="Bitter"/>
                <a:ea typeface="Bitter"/>
                <a:cs typeface="Bitter"/>
                <a:sym typeface="Bitter"/>
              </a:rPr>
              <a:t>Clustering</a:t>
            </a:r>
          </a:p>
        </p:txBody>
      </p:sp>
      <p:cxnSp>
        <p:nvCxnSpPr>
          <p:cNvPr id="347" name="Shape 347"/>
          <p:cNvCxnSpPr/>
          <p:nvPr/>
        </p:nvCxnSpPr>
        <p:spPr>
          <a:xfrm rot="10800000">
            <a:off x="6352724" y="1780766"/>
            <a:ext cx="516000" cy="508799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stealth"/>
          </a:ln>
        </p:spPr>
      </p:cxnSp>
      <p:pic>
        <p:nvPicPr>
          <p:cNvPr id="348" name="Shape 3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05775" y="1191736"/>
            <a:ext cx="869875" cy="346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31573" y="5511112"/>
            <a:ext cx="2023451" cy="463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Shape 350"/>
          <p:cNvSpPr/>
          <p:nvPr/>
        </p:nvSpPr>
        <p:spPr>
          <a:xfrm>
            <a:off x="5197635" y="5017175"/>
            <a:ext cx="264700" cy="481250"/>
          </a:xfrm>
          <a:custGeom>
            <a:pathLst>
              <a:path extrusionOk="0" h="19250" w="10588">
                <a:moveTo>
                  <a:pt x="10107" y="0"/>
                </a:moveTo>
                <a:cubicBezTo>
                  <a:pt x="8422" y="1604"/>
                  <a:pt x="-79" y="6416"/>
                  <a:pt x="1" y="9625"/>
                </a:cubicBezTo>
                <a:cubicBezTo>
                  <a:pt x="81" y="12833"/>
                  <a:pt x="8823" y="17645"/>
                  <a:pt x="10588" y="1925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351" name="Shape 351"/>
          <p:cNvSpPr/>
          <p:nvPr/>
        </p:nvSpPr>
        <p:spPr>
          <a:xfrm rot="10800000">
            <a:off x="5807235" y="5017175"/>
            <a:ext cx="264700" cy="481250"/>
          </a:xfrm>
          <a:custGeom>
            <a:pathLst>
              <a:path extrusionOk="0" h="19250" w="10588">
                <a:moveTo>
                  <a:pt x="10107" y="0"/>
                </a:moveTo>
                <a:cubicBezTo>
                  <a:pt x="8422" y="1604"/>
                  <a:pt x="-79" y="6416"/>
                  <a:pt x="1" y="9625"/>
                </a:cubicBezTo>
                <a:cubicBezTo>
                  <a:pt x="81" y="12833"/>
                  <a:pt x="8823" y="17645"/>
                  <a:pt x="10588" y="1925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sp>
      <p:sp>
        <p:nvSpPr>
          <p:cNvPr id="352" name="Shape 352"/>
          <p:cNvSpPr/>
          <p:nvPr/>
        </p:nvSpPr>
        <p:spPr>
          <a:xfrm>
            <a:off x="117762" y="3580258"/>
            <a:ext cx="895643" cy="748818"/>
          </a:xfrm>
          <a:prstGeom prst="flowChartMultidocument">
            <a:avLst/>
          </a:prstGeom>
          <a:solidFill>
            <a:srgbClr val="D6D1C4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00">
                <a:latin typeface="Bitter"/>
                <a:ea typeface="Bitter"/>
                <a:cs typeface="Bitter"/>
                <a:sym typeface="Bitter"/>
              </a:rPr>
              <a:t>CCLE Data</a:t>
            </a:r>
          </a:p>
        </p:txBody>
      </p:sp>
      <p:sp>
        <p:nvSpPr>
          <p:cNvPr id="353" name="Shape 353"/>
          <p:cNvSpPr txBox="1"/>
          <p:nvPr>
            <p:ph type="title"/>
          </p:nvPr>
        </p:nvSpPr>
        <p:spPr>
          <a:xfrm>
            <a:off x="457200" y="-106362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BMEG Architecture</a:t>
            </a:r>
          </a:p>
        </p:txBody>
      </p:sp>
      <p:sp>
        <p:nvSpPr>
          <p:cNvPr id="354" name="Shape 354"/>
          <p:cNvSpPr/>
          <p:nvPr/>
        </p:nvSpPr>
        <p:spPr>
          <a:xfrm>
            <a:off x="2988776" y="5059269"/>
            <a:ext cx="922500" cy="332399"/>
          </a:xfrm>
          <a:prstGeom prst="rect">
            <a:avLst/>
          </a:prstGeom>
          <a:solidFill>
            <a:srgbClr val="D6D1C4"/>
          </a:solidFill>
          <a:ln cap="flat" cmpd="sng" w="19050">
            <a:solidFill>
              <a:srgbClr val="19191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55" name="Shape 35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68325" y="5088475"/>
            <a:ext cx="816875" cy="27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61635" y="5326421"/>
            <a:ext cx="716675" cy="716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Shape 357"/>
          <p:cNvGrpSpPr/>
          <p:nvPr/>
        </p:nvGrpSpPr>
        <p:grpSpPr>
          <a:xfrm>
            <a:off x="2172391" y="5068151"/>
            <a:ext cx="647557" cy="314745"/>
            <a:chOff x="4669275" y="997425"/>
            <a:chExt cx="1301099" cy="474299"/>
          </a:xfrm>
        </p:grpSpPr>
        <p:sp>
          <p:nvSpPr>
            <p:cNvPr id="358" name="Shape 358"/>
            <p:cNvSpPr/>
            <p:nvPr/>
          </p:nvSpPr>
          <p:spPr>
            <a:xfrm>
              <a:off x="4669275" y="997425"/>
              <a:ext cx="1301099" cy="474299"/>
            </a:xfrm>
            <a:prstGeom prst="rect">
              <a:avLst/>
            </a:prstGeom>
            <a:solidFill>
              <a:srgbClr val="D6D1C4"/>
            </a:solidFill>
            <a:ln cap="flat" cmpd="sng" w="19050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l">
                <a:spcBef>
                  <a:spcPts val="0"/>
                </a:spcBef>
                <a:buNone/>
              </a:pPr>
              <a:r>
                <a:t/>
              </a:r>
              <a:endParaRPr>
                <a:latin typeface="Bitter"/>
                <a:ea typeface="Bitter"/>
                <a:cs typeface="Bitter"/>
                <a:sym typeface="Bitter"/>
              </a:endParaRPr>
            </a:p>
          </p:txBody>
        </p:sp>
        <p:pic>
          <p:nvPicPr>
            <p:cNvPr id="359" name="Shape 359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4785837" y="1013752"/>
              <a:ext cx="1054574" cy="4416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0" name="Shape 3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92200" y="5117950"/>
            <a:ext cx="895649" cy="961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Shape 767"/>
          <p:cNvSpPr txBox="1"/>
          <p:nvPr>
            <p:ph type="title"/>
          </p:nvPr>
        </p:nvSpPr>
        <p:spPr>
          <a:xfrm>
            <a:off x="175800" y="46050"/>
            <a:ext cx="8838299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400"/>
              <a:t>Connecting Genotypes and Phenotypes</a:t>
            </a:r>
          </a:p>
        </p:txBody>
      </p:sp>
      <p:pic>
        <p:nvPicPr>
          <p:cNvPr id="768" name="Shape 7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20357">
            <a:off x="598289" y="1256950"/>
            <a:ext cx="294047" cy="114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Shape 7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12" y="2350689"/>
            <a:ext cx="1351575" cy="130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Shape 770"/>
          <p:cNvSpPr txBox="1"/>
          <p:nvPr/>
        </p:nvSpPr>
        <p:spPr>
          <a:xfrm flipH="1">
            <a:off x="1603925" y="1611125"/>
            <a:ext cx="1906799" cy="411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Variants</a:t>
            </a:r>
          </a:p>
        </p:txBody>
      </p:sp>
      <p:sp>
        <p:nvSpPr>
          <p:cNvPr id="771" name="Shape 771"/>
          <p:cNvSpPr txBox="1"/>
          <p:nvPr/>
        </p:nvSpPr>
        <p:spPr>
          <a:xfrm>
            <a:off x="1603925" y="2799612"/>
            <a:ext cx="1906799" cy="411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Features</a:t>
            </a:r>
          </a:p>
        </p:txBody>
      </p:sp>
      <p:pic>
        <p:nvPicPr>
          <p:cNvPr id="772" name="Shape 7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275" y="4028500"/>
            <a:ext cx="902073" cy="902073"/>
          </a:xfrm>
          <a:prstGeom prst="rect">
            <a:avLst/>
          </a:prstGeom>
          <a:noFill/>
          <a:ln>
            <a:noFill/>
          </a:ln>
        </p:spPr>
      </p:pic>
      <p:sp>
        <p:nvSpPr>
          <p:cNvPr id="773" name="Shape 773"/>
          <p:cNvSpPr txBox="1"/>
          <p:nvPr/>
        </p:nvSpPr>
        <p:spPr>
          <a:xfrm>
            <a:off x="1603925" y="4273887"/>
            <a:ext cx="1237800" cy="411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Samples</a:t>
            </a:r>
          </a:p>
        </p:txBody>
      </p:sp>
      <p:pic>
        <p:nvPicPr>
          <p:cNvPr id="774" name="Shape 7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275" y="5198875"/>
            <a:ext cx="902075" cy="902075"/>
          </a:xfrm>
          <a:prstGeom prst="rect">
            <a:avLst/>
          </a:prstGeom>
          <a:noFill/>
          <a:ln>
            <a:noFill/>
          </a:ln>
        </p:spPr>
      </p:pic>
      <p:sp>
        <p:nvSpPr>
          <p:cNvPr id="775" name="Shape 775"/>
          <p:cNvSpPr txBox="1"/>
          <p:nvPr/>
        </p:nvSpPr>
        <p:spPr>
          <a:xfrm>
            <a:off x="1603925" y="5444262"/>
            <a:ext cx="1539000" cy="411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Individuals</a:t>
            </a:r>
          </a:p>
        </p:txBody>
      </p:sp>
      <p:sp>
        <p:nvSpPr>
          <p:cNvPr id="776" name="Shape 776"/>
          <p:cNvSpPr txBox="1"/>
          <p:nvPr/>
        </p:nvSpPr>
        <p:spPr>
          <a:xfrm>
            <a:off x="7239350" y="4330375"/>
            <a:ext cx="1449299" cy="411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Phenotype</a:t>
            </a:r>
          </a:p>
        </p:txBody>
      </p:sp>
      <p:pic>
        <p:nvPicPr>
          <p:cNvPr id="777" name="Shape 7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50243" y="1478700"/>
            <a:ext cx="89535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Shape 7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5006" y="2058175"/>
            <a:ext cx="88582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Shape 7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64531" y="2666225"/>
            <a:ext cx="86677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Shape 78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97868" y="3270475"/>
            <a:ext cx="800100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Shape 781"/>
          <p:cNvSpPr/>
          <p:nvPr/>
        </p:nvSpPr>
        <p:spPr>
          <a:xfrm>
            <a:off x="3486625" y="1910550"/>
            <a:ext cx="3311999" cy="136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Association</a:t>
            </a:r>
          </a:p>
        </p:txBody>
      </p:sp>
      <p:sp>
        <p:nvSpPr>
          <p:cNvPr id="782" name="Shape 782"/>
          <p:cNvSpPr txBox="1"/>
          <p:nvPr/>
        </p:nvSpPr>
        <p:spPr>
          <a:xfrm>
            <a:off x="3455100" y="3037900"/>
            <a:ext cx="2896499" cy="3165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Evidence</a:t>
            </a:r>
          </a:p>
          <a:p>
            <a:pPr indent="-31750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"/>
              <a:t>Observation</a:t>
            </a:r>
          </a:p>
          <a:p>
            <a:pPr indent="-31750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"/>
              <a:t>Literature</a:t>
            </a:r>
          </a:p>
          <a:p>
            <a:pPr indent="-31750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"/>
              <a:t>Prediction</a:t>
            </a:r>
          </a:p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Context</a:t>
            </a:r>
          </a:p>
          <a:p>
            <a:pPr indent="-31750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"/>
              <a:t>Environmental Association</a:t>
            </a:r>
          </a:p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Model</a:t>
            </a:r>
          </a:p>
          <a:p>
            <a:pPr indent="-317500" lvl="1" marL="9144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lang="en">
                <a:solidFill>
                  <a:schemeClr val="dk1"/>
                </a:solidFill>
              </a:rPr>
              <a:t>If a prediction, what model did the prediction</a:t>
            </a:r>
          </a:p>
          <a:p>
            <a:pPr indent="-3175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/>
              <a:t>Weight</a:t>
            </a:r>
          </a:p>
          <a:p>
            <a:pPr indent="-317500" lvl="1" marL="914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○"/>
            </a:pPr>
            <a:r>
              <a:rPr lang="en"/>
              <a:t>What is the weight of the prediction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Global Alliance for Genomics and Health (GA4GH)</a:t>
            </a:r>
          </a:p>
        </p:txBody>
      </p:sp>
      <p:pic>
        <p:nvPicPr>
          <p:cNvPr id="788" name="Shape 7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825" y="1561175"/>
            <a:ext cx="6610350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Shape 7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375" y="5466433"/>
            <a:ext cx="3412374" cy="78197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Shape 790"/>
          <p:cNvSpPr txBox="1"/>
          <p:nvPr/>
        </p:nvSpPr>
        <p:spPr>
          <a:xfrm>
            <a:off x="96175" y="6394550"/>
            <a:ext cx="4166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co-leads: Nicole Washington, Adam Margolin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G2P : Genotype 2 Phenotype</a:t>
            </a:r>
          </a:p>
        </p:txBody>
      </p:sp>
      <p:sp>
        <p:nvSpPr>
          <p:cNvPr id="796" name="Shape 796"/>
          <p:cNvSpPr/>
          <p:nvPr/>
        </p:nvSpPr>
        <p:spPr>
          <a:xfrm>
            <a:off x="2996525" y="1563175"/>
            <a:ext cx="3750000" cy="801599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b="1" lang="en" sz="2000"/>
              <a:t>Association</a:t>
            </a:r>
          </a:p>
        </p:txBody>
      </p:sp>
      <p:sp>
        <p:nvSpPr>
          <p:cNvPr id="797" name="Shape 797"/>
          <p:cNvSpPr txBox="1"/>
          <p:nvPr/>
        </p:nvSpPr>
        <p:spPr>
          <a:xfrm>
            <a:off x="126852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/>
              <a:t>Genotype Features</a:t>
            </a:r>
          </a:p>
        </p:txBody>
      </p:sp>
      <p:sp>
        <p:nvSpPr>
          <p:cNvPr id="798" name="Shape 798"/>
          <p:cNvSpPr txBox="1"/>
          <p:nvPr/>
        </p:nvSpPr>
        <p:spPr>
          <a:xfrm>
            <a:off x="706187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Phenotype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3621525" y="2867525"/>
            <a:ext cx="1059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Evidence</a:t>
            </a:r>
          </a:p>
        </p:txBody>
      </p:sp>
      <p:sp>
        <p:nvSpPr>
          <p:cNvPr id="800" name="Shape 800"/>
          <p:cNvSpPr txBox="1"/>
          <p:nvPr/>
        </p:nvSpPr>
        <p:spPr>
          <a:xfrm>
            <a:off x="5159800" y="2862200"/>
            <a:ext cx="1450799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Environmental Context</a:t>
            </a:r>
          </a:p>
        </p:txBody>
      </p:sp>
      <p:cxnSp>
        <p:nvCxnSpPr>
          <p:cNvPr id="801" name="Shape 801"/>
          <p:cNvCxnSpPr>
            <a:stCxn id="799" idx="0"/>
          </p:cNvCxnSpPr>
          <p:nvPr/>
        </p:nvCxnSpPr>
        <p:spPr>
          <a:xfrm flipH="1" rot="10800000">
            <a:off x="4151475" y="2296925"/>
            <a:ext cx="339600" cy="57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02" name="Shape 802"/>
          <p:cNvCxnSpPr>
            <a:stCxn id="800" idx="0"/>
          </p:cNvCxnSpPr>
          <p:nvPr/>
        </p:nvCxnSpPr>
        <p:spPr>
          <a:xfrm rot="10800000">
            <a:off x="5564499" y="2351300"/>
            <a:ext cx="320700" cy="51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03" name="Shape 803"/>
          <p:cNvSpPr txBox="1"/>
          <p:nvPr/>
        </p:nvSpPr>
        <p:spPr>
          <a:xfrm>
            <a:off x="96175" y="6394550"/>
            <a:ext cx="4166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co-leads: Nicole Washington, Adam Margolin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G2P : Genotype 2 Phenotype</a:t>
            </a:r>
          </a:p>
        </p:txBody>
      </p:sp>
      <p:sp>
        <p:nvSpPr>
          <p:cNvPr id="809" name="Shape 809"/>
          <p:cNvSpPr/>
          <p:nvPr/>
        </p:nvSpPr>
        <p:spPr>
          <a:xfrm>
            <a:off x="2996525" y="1563175"/>
            <a:ext cx="3750000" cy="801599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/>
              <a:t>Association</a:t>
            </a:r>
          </a:p>
        </p:txBody>
      </p:sp>
      <p:sp>
        <p:nvSpPr>
          <p:cNvPr id="810" name="Shape 810"/>
          <p:cNvSpPr txBox="1"/>
          <p:nvPr/>
        </p:nvSpPr>
        <p:spPr>
          <a:xfrm>
            <a:off x="126852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Genotype Features</a:t>
            </a:r>
          </a:p>
        </p:txBody>
      </p:sp>
      <p:sp>
        <p:nvSpPr>
          <p:cNvPr id="811" name="Shape 811"/>
          <p:cNvSpPr txBox="1"/>
          <p:nvPr/>
        </p:nvSpPr>
        <p:spPr>
          <a:xfrm>
            <a:off x="706187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Phenotype</a:t>
            </a:r>
          </a:p>
        </p:txBody>
      </p:sp>
      <p:sp>
        <p:nvSpPr>
          <p:cNvPr id="812" name="Shape 812"/>
          <p:cNvSpPr txBox="1"/>
          <p:nvPr/>
        </p:nvSpPr>
        <p:spPr>
          <a:xfrm>
            <a:off x="3621525" y="2867525"/>
            <a:ext cx="1059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Evidence</a:t>
            </a:r>
          </a:p>
        </p:txBody>
      </p:sp>
      <p:sp>
        <p:nvSpPr>
          <p:cNvPr id="813" name="Shape 813"/>
          <p:cNvSpPr txBox="1"/>
          <p:nvPr/>
        </p:nvSpPr>
        <p:spPr>
          <a:xfrm>
            <a:off x="5159800" y="2862200"/>
            <a:ext cx="1450799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Environmental Context</a:t>
            </a:r>
          </a:p>
        </p:txBody>
      </p:sp>
      <p:cxnSp>
        <p:nvCxnSpPr>
          <p:cNvPr id="814" name="Shape 814"/>
          <p:cNvCxnSpPr>
            <a:stCxn id="812" idx="0"/>
          </p:cNvCxnSpPr>
          <p:nvPr/>
        </p:nvCxnSpPr>
        <p:spPr>
          <a:xfrm flipH="1" rot="10800000">
            <a:off x="4151475" y="2296925"/>
            <a:ext cx="339600" cy="57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15" name="Shape 815"/>
          <p:cNvCxnSpPr>
            <a:stCxn id="813" idx="0"/>
          </p:cNvCxnSpPr>
          <p:nvPr/>
        </p:nvCxnSpPr>
        <p:spPr>
          <a:xfrm rot="10800000">
            <a:off x="5564499" y="2351300"/>
            <a:ext cx="320700" cy="51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16" name="Shape 816"/>
          <p:cNvSpPr txBox="1"/>
          <p:nvPr/>
        </p:nvSpPr>
        <p:spPr>
          <a:xfrm>
            <a:off x="457200" y="2798875"/>
            <a:ext cx="2024399" cy="15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Genes	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Variants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Rearrangements	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Regions of	interest	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...or sets of the above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7" name="Shape 817"/>
          <p:cNvSpPr txBox="1"/>
          <p:nvPr/>
        </p:nvSpPr>
        <p:spPr>
          <a:xfrm>
            <a:off x="96175" y="6394550"/>
            <a:ext cx="4166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co-leads: Nicole Washington, Adam Margolin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Shape 822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Association Elements</a:t>
            </a:r>
          </a:p>
        </p:txBody>
      </p:sp>
      <p:sp>
        <p:nvSpPr>
          <p:cNvPr id="823" name="Shape 823"/>
          <p:cNvSpPr/>
          <p:nvPr/>
        </p:nvSpPr>
        <p:spPr>
          <a:xfrm>
            <a:off x="2996525" y="1563175"/>
            <a:ext cx="3750000" cy="801599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/>
              <a:t>Association</a:t>
            </a:r>
          </a:p>
        </p:txBody>
      </p:sp>
      <p:sp>
        <p:nvSpPr>
          <p:cNvPr id="824" name="Shape 824"/>
          <p:cNvSpPr txBox="1"/>
          <p:nvPr/>
        </p:nvSpPr>
        <p:spPr>
          <a:xfrm>
            <a:off x="126852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Genotype Features</a:t>
            </a:r>
          </a:p>
        </p:txBody>
      </p:sp>
      <p:sp>
        <p:nvSpPr>
          <p:cNvPr id="825" name="Shape 825"/>
          <p:cNvSpPr txBox="1"/>
          <p:nvPr/>
        </p:nvSpPr>
        <p:spPr>
          <a:xfrm>
            <a:off x="706187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Phenotype</a:t>
            </a:r>
          </a:p>
        </p:txBody>
      </p:sp>
      <p:sp>
        <p:nvSpPr>
          <p:cNvPr id="826" name="Shape 826"/>
          <p:cNvSpPr txBox="1"/>
          <p:nvPr/>
        </p:nvSpPr>
        <p:spPr>
          <a:xfrm>
            <a:off x="3621525" y="2867525"/>
            <a:ext cx="1059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Evidence</a:t>
            </a:r>
          </a:p>
        </p:txBody>
      </p:sp>
      <p:sp>
        <p:nvSpPr>
          <p:cNvPr id="827" name="Shape 827"/>
          <p:cNvSpPr txBox="1"/>
          <p:nvPr/>
        </p:nvSpPr>
        <p:spPr>
          <a:xfrm>
            <a:off x="5159800" y="2862200"/>
            <a:ext cx="1450799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Environmental Context</a:t>
            </a:r>
          </a:p>
        </p:txBody>
      </p:sp>
      <p:cxnSp>
        <p:nvCxnSpPr>
          <p:cNvPr id="828" name="Shape 828"/>
          <p:cNvCxnSpPr>
            <a:stCxn id="826" idx="0"/>
          </p:cNvCxnSpPr>
          <p:nvPr/>
        </p:nvCxnSpPr>
        <p:spPr>
          <a:xfrm flipH="1" rot="10800000">
            <a:off x="4151475" y="2296925"/>
            <a:ext cx="339600" cy="57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29" name="Shape 829"/>
          <p:cNvCxnSpPr>
            <a:stCxn id="827" idx="0"/>
          </p:cNvCxnSpPr>
          <p:nvPr/>
        </p:nvCxnSpPr>
        <p:spPr>
          <a:xfrm rot="10800000">
            <a:off x="5564499" y="2351300"/>
            <a:ext cx="320700" cy="51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30" name="Shape 830"/>
          <p:cNvSpPr txBox="1"/>
          <p:nvPr/>
        </p:nvSpPr>
        <p:spPr>
          <a:xfrm>
            <a:off x="599400" y="3629800"/>
            <a:ext cx="1656300" cy="12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featureType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description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region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attributes</a:t>
            </a:r>
          </a:p>
        </p:txBody>
      </p:sp>
      <p:sp>
        <p:nvSpPr>
          <p:cNvPr id="831" name="Shape 831"/>
          <p:cNvSpPr txBox="1"/>
          <p:nvPr/>
        </p:nvSpPr>
        <p:spPr>
          <a:xfrm>
            <a:off x="6778450" y="3629800"/>
            <a:ext cx="14507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id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type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description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onset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2" name="Shape 832"/>
          <p:cNvSpPr txBox="1"/>
          <p:nvPr/>
        </p:nvSpPr>
        <p:spPr>
          <a:xfrm>
            <a:off x="3059550" y="3629800"/>
            <a:ext cx="14507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id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type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description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3" name="Shape 833"/>
          <p:cNvSpPr txBox="1"/>
          <p:nvPr/>
        </p:nvSpPr>
        <p:spPr>
          <a:xfrm>
            <a:off x="96175" y="6394550"/>
            <a:ext cx="4166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co-leads: Nicole Washington, Adam Margolin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G2P : Query</a:t>
            </a:r>
          </a:p>
        </p:txBody>
      </p:sp>
      <p:sp>
        <p:nvSpPr>
          <p:cNvPr id="839" name="Shape 839"/>
          <p:cNvSpPr/>
          <p:nvPr/>
        </p:nvSpPr>
        <p:spPr>
          <a:xfrm>
            <a:off x="2996525" y="1563175"/>
            <a:ext cx="3750000" cy="801599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/>
              <a:t>Association</a:t>
            </a:r>
          </a:p>
        </p:txBody>
      </p:sp>
      <p:sp>
        <p:nvSpPr>
          <p:cNvPr id="840" name="Shape 840"/>
          <p:cNvSpPr txBox="1"/>
          <p:nvPr/>
        </p:nvSpPr>
        <p:spPr>
          <a:xfrm>
            <a:off x="126852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Genotype Features</a:t>
            </a:r>
          </a:p>
        </p:txBody>
      </p:sp>
      <p:sp>
        <p:nvSpPr>
          <p:cNvPr id="841" name="Shape 841"/>
          <p:cNvSpPr txBox="1"/>
          <p:nvPr/>
        </p:nvSpPr>
        <p:spPr>
          <a:xfrm>
            <a:off x="706187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Phenotype</a:t>
            </a:r>
          </a:p>
        </p:txBody>
      </p:sp>
      <p:sp>
        <p:nvSpPr>
          <p:cNvPr id="842" name="Shape 842"/>
          <p:cNvSpPr txBox="1"/>
          <p:nvPr/>
        </p:nvSpPr>
        <p:spPr>
          <a:xfrm>
            <a:off x="3621525" y="2867525"/>
            <a:ext cx="1059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Evidence</a:t>
            </a:r>
          </a:p>
        </p:txBody>
      </p:sp>
      <p:sp>
        <p:nvSpPr>
          <p:cNvPr id="843" name="Shape 843"/>
          <p:cNvSpPr txBox="1"/>
          <p:nvPr/>
        </p:nvSpPr>
        <p:spPr>
          <a:xfrm>
            <a:off x="5159800" y="2862200"/>
            <a:ext cx="1450799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Environmental Context</a:t>
            </a:r>
          </a:p>
        </p:txBody>
      </p:sp>
      <p:cxnSp>
        <p:nvCxnSpPr>
          <p:cNvPr id="844" name="Shape 844"/>
          <p:cNvCxnSpPr>
            <a:stCxn id="842" idx="0"/>
          </p:cNvCxnSpPr>
          <p:nvPr/>
        </p:nvCxnSpPr>
        <p:spPr>
          <a:xfrm flipH="1" rot="10800000">
            <a:off x="4151475" y="2296925"/>
            <a:ext cx="339600" cy="57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45" name="Shape 845"/>
          <p:cNvCxnSpPr>
            <a:stCxn id="843" idx="0"/>
          </p:cNvCxnSpPr>
          <p:nvPr/>
        </p:nvCxnSpPr>
        <p:spPr>
          <a:xfrm rot="10800000">
            <a:off x="5564499" y="2351300"/>
            <a:ext cx="320700" cy="51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46" name="Shape 846"/>
          <p:cNvSpPr txBox="1"/>
          <p:nvPr/>
        </p:nvSpPr>
        <p:spPr>
          <a:xfrm>
            <a:off x="244575" y="3491850"/>
            <a:ext cx="923999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/>
              <a:t>Query</a:t>
            </a:r>
          </a:p>
        </p:txBody>
      </p:sp>
      <p:sp>
        <p:nvSpPr>
          <p:cNvPr id="847" name="Shape 847"/>
          <p:cNvSpPr txBox="1"/>
          <p:nvPr/>
        </p:nvSpPr>
        <p:spPr>
          <a:xfrm>
            <a:off x="3868300" y="3970625"/>
            <a:ext cx="468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sz="5000"/>
              <a:t>*</a:t>
            </a:r>
          </a:p>
        </p:txBody>
      </p:sp>
      <p:sp>
        <p:nvSpPr>
          <p:cNvPr id="848" name="Shape 848"/>
          <p:cNvSpPr txBox="1"/>
          <p:nvPr/>
        </p:nvSpPr>
        <p:spPr>
          <a:xfrm>
            <a:off x="5651200" y="3970625"/>
            <a:ext cx="468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/>
              <a:t>*</a:t>
            </a:r>
          </a:p>
        </p:txBody>
      </p:sp>
      <p:sp>
        <p:nvSpPr>
          <p:cNvPr id="849" name="Shape 849"/>
          <p:cNvSpPr txBox="1"/>
          <p:nvPr/>
        </p:nvSpPr>
        <p:spPr>
          <a:xfrm>
            <a:off x="7503825" y="3970625"/>
            <a:ext cx="468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/>
              <a:t>*</a:t>
            </a:r>
          </a:p>
        </p:txBody>
      </p:sp>
      <p:sp>
        <p:nvSpPr>
          <p:cNvPr id="850" name="Shape 850"/>
          <p:cNvSpPr txBox="1"/>
          <p:nvPr/>
        </p:nvSpPr>
        <p:spPr>
          <a:xfrm>
            <a:off x="1285775" y="4107200"/>
            <a:ext cx="6162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SHH</a:t>
            </a:r>
          </a:p>
        </p:txBody>
      </p:sp>
      <p:sp>
        <p:nvSpPr>
          <p:cNvPr id="851" name="Shape 851"/>
          <p:cNvSpPr txBox="1"/>
          <p:nvPr/>
        </p:nvSpPr>
        <p:spPr>
          <a:xfrm>
            <a:off x="96175" y="6394550"/>
            <a:ext cx="4166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co-leads: Nicole Washington, Adam Margolin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G2P : Response</a:t>
            </a:r>
          </a:p>
        </p:txBody>
      </p:sp>
      <p:sp>
        <p:nvSpPr>
          <p:cNvPr id="857" name="Shape 857"/>
          <p:cNvSpPr/>
          <p:nvPr/>
        </p:nvSpPr>
        <p:spPr>
          <a:xfrm>
            <a:off x="2996525" y="1563175"/>
            <a:ext cx="3750000" cy="801599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/>
              <a:t>Association</a:t>
            </a:r>
          </a:p>
        </p:txBody>
      </p:sp>
      <p:sp>
        <p:nvSpPr>
          <p:cNvPr id="858" name="Shape 858"/>
          <p:cNvSpPr txBox="1"/>
          <p:nvPr/>
        </p:nvSpPr>
        <p:spPr>
          <a:xfrm>
            <a:off x="126852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Genotype Features</a:t>
            </a:r>
          </a:p>
        </p:txBody>
      </p:sp>
      <p:sp>
        <p:nvSpPr>
          <p:cNvPr id="859" name="Shape 859"/>
          <p:cNvSpPr txBox="1"/>
          <p:nvPr/>
        </p:nvSpPr>
        <p:spPr>
          <a:xfrm>
            <a:off x="706187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Phenotype</a:t>
            </a:r>
          </a:p>
        </p:txBody>
      </p:sp>
      <p:sp>
        <p:nvSpPr>
          <p:cNvPr id="860" name="Shape 860"/>
          <p:cNvSpPr txBox="1"/>
          <p:nvPr/>
        </p:nvSpPr>
        <p:spPr>
          <a:xfrm>
            <a:off x="3621525" y="2867525"/>
            <a:ext cx="1059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Evidence</a:t>
            </a:r>
          </a:p>
        </p:txBody>
      </p:sp>
      <p:sp>
        <p:nvSpPr>
          <p:cNvPr id="861" name="Shape 861"/>
          <p:cNvSpPr txBox="1"/>
          <p:nvPr/>
        </p:nvSpPr>
        <p:spPr>
          <a:xfrm>
            <a:off x="5159800" y="2862200"/>
            <a:ext cx="1450799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Environmental Context</a:t>
            </a:r>
          </a:p>
        </p:txBody>
      </p:sp>
      <p:cxnSp>
        <p:nvCxnSpPr>
          <p:cNvPr id="862" name="Shape 862"/>
          <p:cNvCxnSpPr>
            <a:stCxn id="860" idx="0"/>
          </p:cNvCxnSpPr>
          <p:nvPr/>
        </p:nvCxnSpPr>
        <p:spPr>
          <a:xfrm flipH="1" rot="10800000">
            <a:off x="4151475" y="2296925"/>
            <a:ext cx="339600" cy="57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63" name="Shape 863"/>
          <p:cNvCxnSpPr>
            <a:stCxn id="861" idx="0"/>
          </p:cNvCxnSpPr>
          <p:nvPr/>
        </p:nvCxnSpPr>
        <p:spPr>
          <a:xfrm rot="10800000">
            <a:off x="5564499" y="2351300"/>
            <a:ext cx="320700" cy="51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64" name="Shape 864"/>
          <p:cNvSpPr txBox="1"/>
          <p:nvPr/>
        </p:nvSpPr>
        <p:spPr>
          <a:xfrm>
            <a:off x="244575" y="3491850"/>
            <a:ext cx="1308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Query</a:t>
            </a:r>
          </a:p>
        </p:txBody>
      </p:sp>
      <p:sp>
        <p:nvSpPr>
          <p:cNvPr id="865" name="Shape 865"/>
          <p:cNvSpPr txBox="1"/>
          <p:nvPr/>
        </p:nvSpPr>
        <p:spPr>
          <a:xfrm>
            <a:off x="3868300" y="3970625"/>
            <a:ext cx="468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/>
              <a:t>*</a:t>
            </a:r>
          </a:p>
        </p:txBody>
      </p:sp>
      <p:sp>
        <p:nvSpPr>
          <p:cNvPr id="866" name="Shape 866"/>
          <p:cNvSpPr txBox="1"/>
          <p:nvPr/>
        </p:nvSpPr>
        <p:spPr>
          <a:xfrm>
            <a:off x="5651200" y="3970625"/>
            <a:ext cx="468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/>
              <a:t>*</a:t>
            </a:r>
          </a:p>
        </p:txBody>
      </p:sp>
      <p:sp>
        <p:nvSpPr>
          <p:cNvPr id="867" name="Shape 867"/>
          <p:cNvSpPr txBox="1"/>
          <p:nvPr/>
        </p:nvSpPr>
        <p:spPr>
          <a:xfrm>
            <a:off x="7503825" y="3970625"/>
            <a:ext cx="468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/>
              <a:t>*</a:t>
            </a:r>
          </a:p>
        </p:txBody>
      </p:sp>
      <p:sp>
        <p:nvSpPr>
          <p:cNvPr id="868" name="Shape 868"/>
          <p:cNvSpPr txBox="1"/>
          <p:nvPr/>
        </p:nvSpPr>
        <p:spPr>
          <a:xfrm>
            <a:off x="1285775" y="4107200"/>
            <a:ext cx="6162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SHH</a:t>
            </a:r>
          </a:p>
        </p:txBody>
      </p:sp>
      <p:sp>
        <p:nvSpPr>
          <p:cNvPr id="869" name="Shape 869"/>
          <p:cNvSpPr txBox="1"/>
          <p:nvPr/>
        </p:nvSpPr>
        <p:spPr>
          <a:xfrm>
            <a:off x="244575" y="4717150"/>
            <a:ext cx="1308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Response</a:t>
            </a:r>
          </a:p>
        </p:txBody>
      </p:sp>
      <p:sp>
        <p:nvSpPr>
          <p:cNvPr id="870" name="Shape 870"/>
          <p:cNvSpPr txBox="1"/>
          <p:nvPr/>
        </p:nvSpPr>
        <p:spPr>
          <a:xfrm>
            <a:off x="1285775" y="5108350"/>
            <a:ext cx="6162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SHH</a:t>
            </a:r>
          </a:p>
        </p:txBody>
      </p:sp>
      <p:sp>
        <p:nvSpPr>
          <p:cNvPr id="871" name="Shape 871"/>
          <p:cNvSpPr txBox="1"/>
          <p:nvPr/>
        </p:nvSpPr>
        <p:spPr>
          <a:xfrm>
            <a:off x="1285775" y="5500700"/>
            <a:ext cx="6162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SHH</a:t>
            </a:r>
          </a:p>
        </p:txBody>
      </p:sp>
      <p:sp>
        <p:nvSpPr>
          <p:cNvPr id="872" name="Shape 872"/>
          <p:cNvSpPr txBox="1"/>
          <p:nvPr/>
        </p:nvSpPr>
        <p:spPr>
          <a:xfrm>
            <a:off x="1285775" y="5830750"/>
            <a:ext cx="6162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SHH</a:t>
            </a:r>
          </a:p>
        </p:txBody>
      </p:sp>
      <p:sp>
        <p:nvSpPr>
          <p:cNvPr id="873" name="Shape 873"/>
          <p:cNvSpPr txBox="1"/>
          <p:nvPr/>
        </p:nvSpPr>
        <p:spPr>
          <a:xfrm>
            <a:off x="6587625" y="5134450"/>
            <a:ext cx="1538399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anophthalmia</a:t>
            </a:r>
          </a:p>
        </p:txBody>
      </p:sp>
      <p:sp>
        <p:nvSpPr>
          <p:cNvPr id="874" name="Shape 874"/>
          <p:cNvSpPr txBox="1"/>
          <p:nvPr/>
        </p:nvSpPr>
        <p:spPr>
          <a:xfrm>
            <a:off x="3212200" y="5104325"/>
            <a:ext cx="18366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sequencing assay</a:t>
            </a:r>
          </a:p>
        </p:txBody>
      </p:sp>
      <p:sp>
        <p:nvSpPr>
          <p:cNvPr id="875" name="Shape 875"/>
          <p:cNvSpPr txBox="1"/>
          <p:nvPr/>
        </p:nvSpPr>
        <p:spPr>
          <a:xfrm>
            <a:off x="3212200" y="5485325"/>
            <a:ext cx="18366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experimental</a:t>
            </a:r>
          </a:p>
        </p:txBody>
      </p:sp>
      <p:sp>
        <p:nvSpPr>
          <p:cNvPr id="876" name="Shape 876"/>
          <p:cNvSpPr txBox="1"/>
          <p:nvPr/>
        </p:nvSpPr>
        <p:spPr>
          <a:xfrm>
            <a:off x="3212200" y="5790125"/>
            <a:ext cx="26007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traceable author statement</a:t>
            </a:r>
          </a:p>
        </p:txBody>
      </p:sp>
      <p:sp>
        <p:nvSpPr>
          <p:cNvPr id="877" name="Shape 877"/>
          <p:cNvSpPr txBox="1"/>
          <p:nvPr/>
        </p:nvSpPr>
        <p:spPr>
          <a:xfrm>
            <a:off x="6610600" y="5485325"/>
            <a:ext cx="2822999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microphthalmia with coloboma 5</a:t>
            </a:r>
          </a:p>
        </p:txBody>
      </p:sp>
      <p:sp>
        <p:nvSpPr>
          <p:cNvPr id="878" name="Shape 878"/>
          <p:cNvSpPr txBox="1"/>
          <p:nvPr/>
        </p:nvSpPr>
        <p:spPr>
          <a:xfrm>
            <a:off x="6594125" y="5800325"/>
            <a:ext cx="2424299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short philltrum</a:t>
            </a:r>
          </a:p>
        </p:txBody>
      </p:sp>
      <p:sp>
        <p:nvSpPr>
          <p:cNvPr id="879" name="Shape 879"/>
          <p:cNvSpPr txBox="1"/>
          <p:nvPr/>
        </p:nvSpPr>
        <p:spPr>
          <a:xfrm>
            <a:off x="96175" y="6394550"/>
            <a:ext cx="4166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co-leads: Nicole Washington, Adam Margolin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 txBox="1"/>
          <p:nvPr>
            <p:ph type="title"/>
          </p:nvPr>
        </p:nvSpPr>
        <p:spPr>
          <a:xfrm>
            <a:off x="457200" y="274637"/>
            <a:ext cx="8229600" cy="11432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G2P : Exploration</a:t>
            </a:r>
          </a:p>
        </p:txBody>
      </p:sp>
      <p:sp>
        <p:nvSpPr>
          <p:cNvPr id="885" name="Shape 885"/>
          <p:cNvSpPr/>
          <p:nvPr/>
        </p:nvSpPr>
        <p:spPr>
          <a:xfrm>
            <a:off x="2996525" y="1563175"/>
            <a:ext cx="3750000" cy="801599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/>
              <a:t>Association</a:t>
            </a:r>
          </a:p>
        </p:txBody>
      </p:sp>
      <p:sp>
        <p:nvSpPr>
          <p:cNvPr id="886" name="Shape 886"/>
          <p:cNvSpPr txBox="1"/>
          <p:nvPr/>
        </p:nvSpPr>
        <p:spPr>
          <a:xfrm>
            <a:off x="126852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Genotype Features</a:t>
            </a:r>
          </a:p>
        </p:txBody>
      </p:sp>
      <p:sp>
        <p:nvSpPr>
          <p:cNvPr id="887" name="Shape 887"/>
          <p:cNvSpPr txBox="1"/>
          <p:nvPr/>
        </p:nvSpPr>
        <p:spPr>
          <a:xfrm>
            <a:off x="7061875" y="1712625"/>
            <a:ext cx="1956599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Phenotype</a:t>
            </a:r>
          </a:p>
        </p:txBody>
      </p:sp>
      <p:sp>
        <p:nvSpPr>
          <p:cNvPr id="888" name="Shape 888"/>
          <p:cNvSpPr txBox="1"/>
          <p:nvPr/>
        </p:nvSpPr>
        <p:spPr>
          <a:xfrm>
            <a:off x="3621525" y="2867525"/>
            <a:ext cx="1059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Evidence</a:t>
            </a:r>
          </a:p>
        </p:txBody>
      </p:sp>
      <p:sp>
        <p:nvSpPr>
          <p:cNvPr id="889" name="Shape 889"/>
          <p:cNvSpPr txBox="1"/>
          <p:nvPr/>
        </p:nvSpPr>
        <p:spPr>
          <a:xfrm>
            <a:off x="5159800" y="2862200"/>
            <a:ext cx="1450799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Environmental Context</a:t>
            </a:r>
          </a:p>
        </p:txBody>
      </p:sp>
      <p:cxnSp>
        <p:nvCxnSpPr>
          <p:cNvPr id="890" name="Shape 890"/>
          <p:cNvCxnSpPr>
            <a:stCxn id="888" idx="0"/>
          </p:cNvCxnSpPr>
          <p:nvPr/>
        </p:nvCxnSpPr>
        <p:spPr>
          <a:xfrm flipH="1" rot="10800000">
            <a:off x="4151475" y="2296925"/>
            <a:ext cx="339600" cy="5706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891" name="Shape 891"/>
          <p:cNvCxnSpPr>
            <a:stCxn id="889" idx="0"/>
          </p:cNvCxnSpPr>
          <p:nvPr/>
        </p:nvCxnSpPr>
        <p:spPr>
          <a:xfrm rot="10800000">
            <a:off x="5564499" y="2351300"/>
            <a:ext cx="320700" cy="510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892" name="Shape 892"/>
          <p:cNvSpPr txBox="1"/>
          <p:nvPr/>
        </p:nvSpPr>
        <p:spPr>
          <a:xfrm>
            <a:off x="244575" y="3491850"/>
            <a:ext cx="1308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Query</a:t>
            </a:r>
          </a:p>
        </p:txBody>
      </p:sp>
      <p:sp>
        <p:nvSpPr>
          <p:cNvPr id="893" name="Shape 893"/>
          <p:cNvSpPr txBox="1"/>
          <p:nvPr/>
        </p:nvSpPr>
        <p:spPr>
          <a:xfrm>
            <a:off x="3868300" y="3970625"/>
            <a:ext cx="468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/>
              <a:t>*</a:t>
            </a:r>
          </a:p>
        </p:txBody>
      </p:sp>
      <p:sp>
        <p:nvSpPr>
          <p:cNvPr id="894" name="Shape 894"/>
          <p:cNvSpPr txBox="1"/>
          <p:nvPr/>
        </p:nvSpPr>
        <p:spPr>
          <a:xfrm>
            <a:off x="5651200" y="3970625"/>
            <a:ext cx="468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/>
              <a:t>*</a:t>
            </a:r>
          </a:p>
        </p:txBody>
      </p:sp>
      <p:sp>
        <p:nvSpPr>
          <p:cNvPr id="895" name="Shape 895"/>
          <p:cNvSpPr txBox="1"/>
          <p:nvPr/>
        </p:nvSpPr>
        <p:spPr>
          <a:xfrm>
            <a:off x="1359875" y="3970625"/>
            <a:ext cx="468000" cy="6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000"/>
              <a:t>*</a:t>
            </a:r>
          </a:p>
        </p:txBody>
      </p:sp>
      <p:sp>
        <p:nvSpPr>
          <p:cNvPr id="896" name="Shape 896"/>
          <p:cNvSpPr txBox="1"/>
          <p:nvPr/>
        </p:nvSpPr>
        <p:spPr>
          <a:xfrm>
            <a:off x="244575" y="4717150"/>
            <a:ext cx="1308900" cy="543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Response</a:t>
            </a:r>
          </a:p>
        </p:txBody>
      </p:sp>
      <p:sp>
        <p:nvSpPr>
          <p:cNvPr id="897" name="Shape 897"/>
          <p:cNvSpPr txBox="1"/>
          <p:nvPr/>
        </p:nvSpPr>
        <p:spPr>
          <a:xfrm>
            <a:off x="1285775" y="5108350"/>
            <a:ext cx="10599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SMOC1</a:t>
            </a:r>
          </a:p>
        </p:txBody>
      </p:sp>
      <p:sp>
        <p:nvSpPr>
          <p:cNvPr id="898" name="Shape 898"/>
          <p:cNvSpPr txBox="1"/>
          <p:nvPr/>
        </p:nvSpPr>
        <p:spPr>
          <a:xfrm>
            <a:off x="1285775" y="5500700"/>
            <a:ext cx="9651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RARB</a:t>
            </a:r>
          </a:p>
        </p:txBody>
      </p:sp>
      <p:sp>
        <p:nvSpPr>
          <p:cNvPr id="899" name="Shape 899"/>
          <p:cNvSpPr txBox="1"/>
          <p:nvPr/>
        </p:nvSpPr>
        <p:spPr>
          <a:xfrm>
            <a:off x="1285775" y="5830750"/>
            <a:ext cx="616200" cy="7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GLI2</a:t>
            </a:r>
          </a:p>
        </p:txBody>
      </p:sp>
      <p:sp>
        <p:nvSpPr>
          <p:cNvPr id="900" name="Shape 900"/>
          <p:cNvSpPr txBox="1"/>
          <p:nvPr/>
        </p:nvSpPr>
        <p:spPr>
          <a:xfrm>
            <a:off x="7130837" y="4161450"/>
            <a:ext cx="1538399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anophthalmia</a:t>
            </a:r>
          </a:p>
        </p:txBody>
      </p:sp>
      <p:sp>
        <p:nvSpPr>
          <p:cNvPr id="901" name="Shape 901"/>
          <p:cNvSpPr txBox="1"/>
          <p:nvPr/>
        </p:nvSpPr>
        <p:spPr>
          <a:xfrm>
            <a:off x="7130837" y="5108350"/>
            <a:ext cx="1538399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anophthalmia</a:t>
            </a:r>
          </a:p>
        </p:txBody>
      </p:sp>
      <p:sp>
        <p:nvSpPr>
          <p:cNvPr id="902" name="Shape 902"/>
          <p:cNvSpPr txBox="1"/>
          <p:nvPr/>
        </p:nvSpPr>
        <p:spPr>
          <a:xfrm>
            <a:off x="7130837" y="5459750"/>
            <a:ext cx="1538399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anophthalmia</a:t>
            </a:r>
          </a:p>
        </p:txBody>
      </p:sp>
      <p:sp>
        <p:nvSpPr>
          <p:cNvPr id="903" name="Shape 903"/>
          <p:cNvSpPr txBox="1"/>
          <p:nvPr/>
        </p:nvSpPr>
        <p:spPr>
          <a:xfrm>
            <a:off x="7130837" y="5825050"/>
            <a:ext cx="1538399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anophthalmia</a:t>
            </a:r>
          </a:p>
        </p:txBody>
      </p:sp>
      <p:sp>
        <p:nvSpPr>
          <p:cNvPr id="904" name="Shape 904"/>
          <p:cNvSpPr txBox="1"/>
          <p:nvPr/>
        </p:nvSpPr>
        <p:spPr>
          <a:xfrm>
            <a:off x="96175" y="6394550"/>
            <a:ext cx="4166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co-leads: Nicole Washington, Adam Margolin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G2P Avro Schema</a:t>
            </a:r>
          </a:p>
        </p:txBody>
      </p:sp>
      <p:sp>
        <p:nvSpPr>
          <p:cNvPr id="910" name="Shape 910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Found at: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https://github.com/ga4gh/schemas/tree/g2p</a:t>
            </a:r>
          </a:p>
        </p:txBody>
      </p:sp>
      <p:sp>
        <p:nvSpPr>
          <p:cNvPr id="911" name="Shape 911"/>
          <p:cNvSpPr txBox="1"/>
          <p:nvPr/>
        </p:nvSpPr>
        <p:spPr>
          <a:xfrm>
            <a:off x="457200" y="3234000"/>
            <a:ext cx="6732599" cy="21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record FeaturePhenotypeAssociation {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string id;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array&lt;Feature&gt; features;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array&lt;Evidence&gt; evidence;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PhenotypeInstance phenotype;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union { null, string } description = null;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 array&lt;EnvironmentalContext&gt; environmentalContexts;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}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2" name="Shape 912"/>
          <p:cNvSpPr txBox="1"/>
          <p:nvPr/>
        </p:nvSpPr>
        <p:spPr>
          <a:xfrm>
            <a:off x="96175" y="6394550"/>
            <a:ext cx="4166400" cy="3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co-leads: Nicole Washington, Adam Margolin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Shape 917"/>
          <p:cNvSpPr txBox="1"/>
          <p:nvPr>
            <p:ph type="title"/>
          </p:nvPr>
        </p:nvSpPr>
        <p:spPr>
          <a:xfrm>
            <a:off x="457200" y="46045"/>
            <a:ext cx="8229600" cy="724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Demonstration Overview</a:t>
            </a:r>
          </a:p>
        </p:txBody>
      </p:sp>
      <p:sp>
        <p:nvSpPr>
          <p:cNvPr id="918" name="Shape 918"/>
          <p:cNvSpPr txBox="1"/>
          <p:nvPr>
            <p:ph idx="1" type="body"/>
          </p:nvPr>
        </p:nvSpPr>
        <p:spPr>
          <a:xfrm>
            <a:off x="457200" y="649575"/>
            <a:ext cx="8229600" cy="609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Organize crowd-source challenges to develop best-of-breed methods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Overview of current DREAM projects, living benchmarks</a:t>
            </a:r>
          </a:p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Enable cloud ready methods for mass compute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Alignments and somatic variant detectors</a:t>
            </a:r>
          </a:p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Establish methods to link genetic variants to cellular-, tissue-, and patient-level outcomes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GA4GH Genotype-to-Phenotype API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Create a queryable graph of evidence from abstracted evidence and inferences.</a:t>
            </a:r>
          </a:p>
          <a:p>
            <a:pPr indent="-381000" lvl="1" marL="914400" rtl="0">
              <a:spcBef>
                <a:spcPts val="0"/>
              </a:spcBef>
              <a:buClr>
                <a:srgbClr val="0000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0000FF"/>
                </a:solidFill>
              </a:rPr>
              <a:t>TumorMap visualization to view tumor samples across cancer types.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type="title"/>
          </p:nvPr>
        </p:nvSpPr>
        <p:spPr>
          <a:xfrm>
            <a:off x="457200" y="46045"/>
            <a:ext cx="8229600" cy="724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Demonstration Overview</a:t>
            </a:r>
          </a:p>
        </p:txBody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457200" y="649575"/>
            <a:ext cx="8229600" cy="609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Organize crowd-source challenges to develop best-of-breed methods</a:t>
            </a:r>
          </a:p>
          <a:p>
            <a:pPr indent="-381000" lvl="1" marL="914400" rtl="0">
              <a:spcBef>
                <a:spcPts val="0"/>
              </a:spcBef>
              <a:buClr>
                <a:srgbClr val="FFFF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FFFFFF"/>
                </a:solidFill>
              </a:rPr>
              <a:t>Overview of current DREAM projects, living benchmarks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Enable cloud ready methods for mass compute</a:t>
            </a:r>
          </a:p>
          <a:p>
            <a:pPr indent="-381000" lvl="1" marL="914400" rtl="0">
              <a:spcBef>
                <a:spcPts val="0"/>
              </a:spcBef>
              <a:buClr>
                <a:srgbClr val="FFFF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FFFFFF"/>
                </a:solidFill>
              </a:rPr>
              <a:t>Alignments and somatic variant detectors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Establish methods to link genetic variants to cellular-, tissue-, and patient-level outcomes</a:t>
            </a:r>
          </a:p>
          <a:p>
            <a:pPr indent="-381000" lvl="1" marL="914400" rtl="0">
              <a:spcBef>
                <a:spcPts val="0"/>
              </a:spcBef>
              <a:buClr>
                <a:srgbClr val="FFFF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FFFFFF"/>
                </a:solidFill>
              </a:rPr>
              <a:t>GA4GH Genotype-to-Phenotype API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Create a queryable graph of evidence from abstracted evidence and inferences.</a:t>
            </a:r>
          </a:p>
          <a:p>
            <a:pPr indent="-381000" lvl="1" marL="914400" rtl="0">
              <a:spcBef>
                <a:spcPts val="0"/>
              </a:spcBef>
              <a:buClr>
                <a:srgbClr val="FFFF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FFFFFF"/>
                </a:solidFill>
              </a:rPr>
              <a:t>TumorMap visualization to view tumor samples across cancer types.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Shape 9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80175" y="1676400"/>
            <a:ext cx="2328900" cy="20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Shape 924"/>
          <p:cNvSpPr txBox="1"/>
          <p:nvPr>
            <p:ph type="title"/>
          </p:nvPr>
        </p:nvSpPr>
        <p:spPr>
          <a:xfrm>
            <a:off x="612775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352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Connecting Signatures to Addresses</a:t>
            </a:r>
          </a:p>
        </p:txBody>
      </p:sp>
      <p:sp>
        <p:nvSpPr>
          <p:cNvPr id="925" name="Shape 925"/>
          <p:cNvSpPr txBox="1"/>
          <p:nvPr>
            <p:ph idx="1" type="body"/>
          </p:nvPr>
        </p:nvSpPr>
        <p:spPr>
          <a:xfrm>
            <a:off x="304800" y="3581400"/>
            <a:ext cx="8686800" cy="2474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Arial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 Layout: Low energy configuration of competing springs</a:t>
            </a:r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Arial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Snap to grid: Associate one point per hexagon.</a:t>
            </a:r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Arial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Samples w/ similar signatures → same zip code.</a:t>
            </a:r>
          </a:p>
        </p:txBody>
      </p:sp>
      <p:pic>
        <p:nvPicPr>
          <p:cNvPr id="926" name="Shape 9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6537" y="1484312"/>
            <a:ext cx="2657400" cy="24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Shape 927"/>
          <p:cNvPicPr preferRelativeResize="0"/>
          <p:nvPr/>
        </p:nvPicPr>
        <p:blipFill rotWithShape="1">
          <a:blip r:embed="rId5">
            <a:alphaModFix/>
          </a:blip>
          <a:srcRect b="0" l="3729" r="3729" t="0"/>
          <a:stretch/>
        </p:blipFill>
        <p:spPr>
          <a:xfrm>
            <a:off x="3246438" y="1971675"/>
            <a:ext cx="2041499" cy="19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Shape 928"/>
          <p:cNvSpPr txBox="1"/>
          <p:nvPr/>
        </p:nvSpPr>
        <p:spPr>
          <a:xfrm>
            <a:off x="304800" y="5466498"/>
            <a:ext cx="5606699" cy="463499"/>
          </a:xfrm>
          <a:prstGeom prst="rect">
            <a:avLst/>
          </a:prstGeom>
          <a:noFill/>
          <a:ln>
            <a:noFill/>
          </a:ln>
        </p:spPr>
        <p:txBody>
          <a:bodyPr anchorCtr="0" anchor="t" bIns="40800" lIns="81625" rIns="81625" tIns="600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Layout Engine: DrL. Sandia National Labs </a:t>
            </a:r>
          </a:p>
        </p:txBody>
      </p:sp>
      <p:cxnSp>
        <p:nvCxnSpPr>
          <p:cNvPr id="929" name="Shape 929"/>
          <p:cNvCxnSpPr/>
          <p:nvPr/>
        </p:nvCxnSpPr>
        <p:spPr>
          <a:xfrm flipH="1" rot="10800000">
            <a:off x="2443163" y="2714674"/>
            <a:ext cx="1122299" cy="44400"/>
          </a:xfrm>
          <a:prstGeom prst="straightConnector1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930" name="Shape 930"/>
          <p:cNvSpPr txBox="1"/>
          <p:nvPr/>
        </p:nvSpPr>
        <p:spPr>
          <a:xfrm>
            <a:off x="2443163" y="1971675"/>
            <a:ext cx="13272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Minimization</a:t>
            </a:r>
          </a:p>
        </p:txBody>
      </p:sp>
      <p:pic>
        <p:nvPicPr>
          <p:cNvPr id="931" name="Shape 931"/>
          <p:cNvPicPr preferRelativeResize="0"/>
          <p:nvPr/>
        </p:nvPicPr>
        <p:blipFill rotWithShape="1">
          <a:blip r:embed="rId5">
            <a:alphaModFix/>
          </a:blip>
          <a:srcRect b="0" l="3729" r="3729" t="0"/>
          <a:stretch/>
        </p:blipFill>
        <p:spPr>
          <a:xfrm>
            <a:off x="6407150" y="1798638"/>
            <a:ext cx="2041499" cy="1952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2" name="Shape 932"/>
          <p:cNvCxnSpPr/>
          <p:nvPr/>
        </p:nvCxnSpPr>
        <p:spPr>
          <a:xfrm flipH="1" rot="10800000">
            <a:off x="5602287" y="2540138"/>
            <a:ext cx="1124100" cy="45900"/>
          </a:xfrm>
          <a:prstGeom prst="straightConnector1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med" w="med" type="none"/>
            <a:tailEnd len="lg" w="lg" type="triangle"/>
          </a:ln>
        </p:spPr>
      </p:cxnSp>
      <p:sp>
        <p:nvSpPr>
          <p:cNvPr id="933" name="Shape 933"/>
          <p:cNvSpPr txBox="1"/>
          <p:nvPr/>
        </p:nvSpPr>
        <p:spPr>
          <a:xfrm>
            <a:off x="5602287" y="1798638"/>
            <a:ext cx="919200" cy="6461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Snap to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Grid</a:t>
            </a:r>
          </a:p>
        </p:txBody>
      </p:sp>
      <p:sp>
        <p:nvSpPr>
          <p:cNvPr id="934" name="Shape 934"/>
          <p:cNvSpPr txBox="1"/>
          <p:nvPr/>
        </p:nvSpPr>
        <p:spPr>
          <a:xfrm>
            <a:off x="4835405" y="6352748"/>
            <a:ext cx="4266299" cy="369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Adam Novak, Sahil Chopra, Robert Baertsch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" name="Shape 9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627062"/>
            <a:ext cx="4306800" cy="587520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Shape 941"/>
          <p:cNvSpPr txBox="1"/>
          <p:nvPr>
            <p:ph type="title"/>
          </p:nvPr>
        </p:nvSpPr>
        <p:spPr>
          <a:xfrm>
            <a:off x="185738" y="142875"/>
            <a:ext cx="74196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Identify similar samples in the same zip code</a:t>
            </a:r>
          </a:p>
        </p:txBody>
      </p:sp>
      <p:sp>
        <p:nvSpPr>
          <p:cNvPr id="942" name="Shape 942"/>
          <p:cNvSpPr txBox="1"/>
          <p:nvPr>
            <p:ph idx="1" type="body"/>
          </p:nvPr>
        </p:nvSpPr>
        <p:spPr>
          <a:xfrm>
            <a:off x="137394" y="1600200"/>
            <a:ext cx="42975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Arial"/>
              <a:buChar char="•"/>
            </a:pPr>
            <a:r>
              <a:rPr b="0" baseline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 address reflects </a:t>
            </a:r>
            <a:r>
              <a:rPr b="0" baseline="0" i="1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molecular similarity</a:t>
            </a:r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FC4B04"/>
              </a:buClr>
              <a:buFont typeface="PT Sans"/>
              <a:buNone/>
            </a:pPr>
            <a:r>
              <a:t/>
            </a:r>
            <a:endParaRPr b="0" baseline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Arial"/>
              <a:buChar char="•"/>
            </a:pPr>
            <a:r>
              <a:rPr b="0" baseline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“Zip codes” carry information</a:t>
            </a:r>
          </a:p>
          <a:p>
            <a:pPr indent="-285750" lvl="1" marL="742950" marR="0" rtl="0" algn="l">
              <a:spcBef>
                <a:spcPts val="56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Arial"/>
              <a:buChar char="–"/>
            </a:pPr>
            <a:r>
              <a:rPr b="0" baseline="0" i="0" lang="en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like: Russian Hill, Berkeley, Silicon Valley, Bethesda, …</a:t>
            </a:r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FC4B04"/>
              </a:buClr>
              <a:buFont typeface="PT Sans"/>
              <a:buNone/>
            </a:pPr>
            <a:r>
              <a:t/>
            </a:r>
            <a:endParaRPr b="0" baseline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Shape 943"/>
          <p:cNvSpPr txBox="1"/>
          <p:nvPr/>
        </p:nvSpPr>
        <p:spPr>
          <a:xfrm>
            <a:off x="5757862" y="5181600"/>
            <a:ext cx="492000" cy="306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am</a:t>
            </a:r>
          </a:p>
        </p:txBody>
      </p:sp>
      <p:sp>
        <p:nvSpPr>
          <p:cNvPr id="944" name="Shape 944"/>
          <p:cNvSpPr txBox="1"/>
          <p:nvPr/>
        </p:nvSpPr>
        <p:spPr>
          <a:xfrm>
            <a:off x="6073632" y="5425932"/>
            <a:ext cx="861899" cy="522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who’s like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me?</a:t>
            </a:r>
          </a:p>
        </p:txBody>
      </p:sp>
      <p:sp>
        <p:nvSpPr>
          <p:cNvPr id="945" name="Shape 945"/>
          <p:cNvSpPr txBox="1"/>
          <p:nvPr/>
        </p:nvSpPr>
        <p:spPr>
          <a:xfrm>
            <a:off x="6216650" y="1376362"/>
            <a:ext cx="662099" cy="2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1" baseline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I’m not!</a:t>
            </a:r>
          </a:p>
        </p:txBody>
      </p:sp>
      <p:sp>
        <p:nvSpPr>
          <p:cNvPr id="946" name="Shape 946"/>
          <p:cNvSpPr txBox="1"/>
          <p:nvPr/>
        </p:nvSpPr>
        <p:spPr>
          <a:xfrm>
            <a:off x="5780087" y="5808662"/>
            <a:ext cx="492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am</a:t>
            </a:r>
          </a:p>
        </p:txBody>
      </p:sp>
      <p:sp>
        <p:nvSpPr>
          <p:cNvPr id="947" name="Shape 947"/>
          <p:cNvSpPr txBox="1"/>
          <p:nvPr/>
        </p:nvSpPr>
        <p:spPr>
          <a:xfrm>
            <a:off x="6249987" y="6115050"/>
            <a:ext cx="493799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am</a:t>
            </a:r>
          </a:p>
        </p:txBody>
      </p:sp>
      <p:sp>
        <p:nvSpPr>
          <p:cNvPr id="948" name="Shape 948"/>
          <p:cNvSpPr txBox="1"/>
          <p:nvPr/>
        </p:nvSpPr>
        <p:spPr>
          <a:xfrm>
            <a:off x="6808788" y="5807075"/>
            <a:ext cx="492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am</a:t>
            </a:r>
          </a:p>
        </p:txBody>
      </p:sp>
      <p:sp>
        <p:nvSpPr>
          <p:cNvPr id="949" name="Shape 949"/>
          <p:cNvSpPr txBox="1"/>
          <p:nvPr/>
        </p:nvSpPr>
        <p:spPr>
          <a:xfrm>
            <a:off x="6783388" y="5176837"/>
            <a:ext cx="492000" cy="306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am</a:t>
            </a:r>
          </a:p>
        </p:txBody>
      </p:sp>
      <p:sp>
        <p:nvSpPr>
          <p:cNvPr id="950" name="Shape 950"/>
          <p:cNvSpPr txBox="1"/>
          <p:nvPr/>
        </p:nvSpPr>
        <p:spPr>
          <a:xfrm>
            <a:off x="6240462" y="4902200"/>
            <a:ext cx="4920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 am</a:t>
            </a:r>
          </a:p>
        </p:txBody>
      </p:sp>
      <p:sp>
        <p:nvSpPr>
          <p:cNvPr id="951" name="Shape 951"/>
          <p:cNvSpPr txBox="1"/>
          <p:nvPr/>
        </p:nvSpPr>
        <p:spPr>
          <a:xfrm>
            <a:off x="185738" y="6244700"/>
            <a:ext cx="4266299" cy="369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Adam Novak, Sahil Chopra, Robert Baertsch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TumorMap Demo</a:t>
            </a:r>
          </a:p>
        </p:txBody>
      </p:sp>
      <p:sp>
        <p:nvSpPr>
          <p:cNvPr id="957" name="Shape 957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1800"/>
              <a:t>PanCan-12:</a:t>
            </a:r>
          </a:p>
          <a:p>
            <a:pPr rtl="0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http://medbook.ucsc.edu:10020/galaxyfresh/datasets/d2a69b9a6e002659/display/?preview=True#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rtl="0">
              <a:spcBef>
                <a:spcPts val="0"/>
              </a:spcBef>
              <a:buNone/>
            </a:pPr>
            <a:r>
              <a:rPr lang="en" sz="1800"/>
              <a:t>PanCan-33:</a:t>
            </a:r>
          </a:p>
          <a:p>
            <a:pPr rtl="0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4"/>
              </a:rPr>
              <a:t>https://medbook.ucsc.edu/galaxyfresh/datasets/9e3fdf5111855fe6/display/?preview=True#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 txBox="1"/>
          <p:nvPr>
            <p:ph type="title"/>
          </p:nvPr>
        </p:nvSpPr>
        <p:spPr>
          <a:xfrm>
            <a:off x="81994" y="46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6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Are disease-specific AWG subtypes recapped in TumorMap?</a:t>
            </a:r>
          </a:p>
        </p:txBody>
      </p:sp>
      <p:sp>
        <p:nvSpPr>
          <p:cNvPr id="963" name="Shape 963"/>
          <p:cNvSpPr txBox="1"/>
          <p:nvPr>
            <p:ph idx="1" type="body"/>
          </p:nvPr>
        </p:nvSpPr>
        <p:spPr>
          <a:xfrm>
            <a:off x="457200" y="5483525"/>
            <a:ext cx="8229600" cy="1082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PT Sans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BRCA subtypes resolve clearly on mRNA and PARADIGM maps.</a:t>
            </a:r>
          </a:p>
        </p:txBody>
      </p:sp>
      <p:pic>
        <p:nvPicPr>
          <p:cNvPr id="964" name="Shape 9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26053" y="1587573"/>
            <a:ext cx="3417299" cy="37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Shape 965"/>
          <p:cNvSpPr txBox="1"/>
          <p:nvPr/>
        </p:nvSpPr>
        <p:spPr>
          <a:xfrm>
            <a:off x="5204280" y="1596134"/>
            <a:ext cx="17207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PARADIGM Map</a:t>
            </a:r>
          </a:p>
        </p:txBody>
      </p:sp>
      <p:pic>
        <p:nvPicPr>
          <p:cNvPr id="966" name="Shape 9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6520" y="1543904"/>
            <a:ext cx="4040399" cy="3939599"/>
          </a:xfrm>
          <a:prstGeom prst="rect">
            <a:avLst/>
          </a:prstGeom>
          <a:noFill/>
          <a:ln>
            <a:noFill/>
          </a:ln>
        </p:spPr>
      </p:pic>
      <p:sp>
        <p:nvSpPr>
          <p:cNvPr id="967" name="Shape 967"/>
          <p:cNvSpPr txBox="1"/>
          <p:nvPr/>
        </p:nvSpPr>
        <p:spPr>
          <a:xfrm>
            <a:off x="2095200" y="1563869"/>
            <a:ext cx="12584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mRNA Map</a:t>
            </a:r>
          </a:p>
        </p:txBody>
      </p:sp>
      <p:grpSp>
        <p:nvGrpSpPr>
          <p:cNvPr id="968" name="Shape 968"/>
          <p:cNvGrpSpPr/>
          <p:nvPr/>
        </p:nvGrpSpPr>
        <p:grpSpPr>
          <a:xfrm>
            <a:off x="5411733" y="3766307"/>
            <a:ext cx="1720799" cy="1130719"/>
            <a:chOff x="5411717" y="3766307"/>
            <a:chExt cx="1720799" cy="1130719"/>
          </a:xfrm>
        </p:grpSpPr>
        <p:sp>
          <p:nvSpPr>
            <p:cNvPr id="969" name="Shape 969"/>
            <p:cNvSpPr/>
            <p:nvPr/>
          </p:nvSpPr>
          <p:spPr>
            <a:xfrm>
              <a:off x="5411717" y="3766307"/>
              <a:ext cx="447300" cy="707099"/>
            </a:xfrm>
            <a:prstGeom prst="ellipse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970" name="Shape 970"/>
            <p:cNvSpPr txBox="1"/>
            <p:nvPr/>
          </p:nvSpPr>
          <p:spPr>
            <a:xfrm>
              <a:off x="5411717" y="4527726"/>
              <a:ext cx="1720799" cy="36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lumB separation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Shape 975"/>
          <p:cNvSpPr txBox="1"/>
          <p:nvPr>
            <p:ph type="title"/>
          </p:nvPr>
        </p:nvSpPr>
        <p:spPr>
          <a:xfrm>
            <a:off x="67563" y="-572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2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Are disease-specific AWG subtypes recapped in TumorMap?</a:t>
            </a:r>
          </a:p>
        </p:txBody>
      </p:sp>
      <p:sp>
        <p:nvSpPr>
          <p:cNvPr id="976" name="Shape 976"/>
          <p:cNvSpPr txBox="1"/>
          <p:nvPr>
            <p:ph idx="1" type="body"/>
          </p:nvPr>
        </p:nvSpPr>
        <p:spPr>
          <a:xfrm>
            <a:off x="0" y="6407053"/>
            <a:ext cx="6349800" cy="393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Good agreement overall.</a:t>
            </a:r>
          </a:p>
        </p:txBody>
      </p:sp>
      <p:pic>
        <p:nvPicPr>
          <p:cNvPr id="977" name="Shape 9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4717" y="1137686"/>
            <a:ext cx="2424299" cy="27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Shape 978"/>
          <p:cNvSpPr txBox="1"/>
          <p:nvPr/>
        </p:nvSpPr>
        <p:spPr>
          <a:xfrm>
            <a:off x="6683579" y="1122419"/>
            <a:ext cx="1320600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COAD-READ</a:t>
            </a:r>
          </a:p>
        </p:txBody>
      </p:sp>
      <p:pic>
        <p:nvPicPr>
          <p:cNvPr id="979" name="Shape 9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16" y="1270941"/>
            <a:ext cx="2821500" cy="2890799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Shape 980"/>
          <p:cNvSpPr txBox="1"/>
          <p:nvPr/>
        </p:nvSpPr>
        <p:spPr>
          <a:xfrm>
            <a:off x="880309" y="1230048"/>
            <a:ext cx="692100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BRCA</a:t>
            </a:r>
          </a:p>
        </p:txBody>
      </p:sp>
      <p:pic>
        <p:nvPicPr>
          <p:cNvPr id="981" name="Shape 9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1825" y="1176115"/>
            <a:ext cx="1499700" cy="2362799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Shape 982"/>
          <p:cNvSpPr txBox="1"/>
          <p:nvPr/>
        </p:nvSpPr>
        <p:spPr>
          <a:xfrm>
            <a:off x="5139444" y="1098241"/>
            <a:ext cx="653100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GBM</a:t>
            </a:r>
          </a:p>
        </p:txBody>
      </p:sp>
      <p:pic>
        <p:nvPicPr>
          <p:cNvPr id="983" name="Shape 9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4501" y="3709942"/>
            <a:ext cx="2111999" cy="256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Shape 984"/>
          <p:cNvSpPr txBox="1"/>
          <p:nvPr/>
        </p:nvSpPr>
        <p:spPr>
          <a:xfrm>
            <a:off x="1251504" y="3731748"/>
            <a:ext cx="468600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OV</a:t>
            </a:r>
          </a:p>
        </p:txBody>
      </p:sp>
      <p:pic>
        <p:nvPicPr>
          <p:cNvPr id="985" name="Shape 98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07493" y="1184361"/>
            <a:ext cx="2175599" cy="2969399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Shape 986"/>
          <p:cNvSpPr txBox="1"/>
          <p:nvPr/>
        </p:nvSpPr>
        <p:spPr>
          <a:xfrm>
            <a:off x="2930924" y="1211950"/>
            <a:ext cx="697500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UCEC</a:t>
            </a:r>
          </a:p>
        </p:txBody>
      </p:sp>
      <p:grpSp>
        <p:nvGrpSpPr>
          <p:cNvPr id="987" name="Shape 987"/>
          <p:cNvGrpSpPr/>
          <p:nvPr/>
        </p:nvGrpSpPr>
        <p:grpSpPr>
          <a:xfrm>
            <a:off x="3706396" y="3070988"/>
            <a:ext cx="5372769" cy="3572998"/>
            <a:chOff x="3706396" y="3070988"/>
            <a:chExt cx="5372769" cy="3572998"/>
          </a:xfrm>
        </p:grpSpPr>
        <p:pic>
          <p:nvPicPr>
            <p:cNvPr id="988" name="Shape 98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706396" y="3400687"/>
              <a:ext cx="3134100" cy="3243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9" name="Shape 989"/>
            <p:cNvSpPr txBox="1"/>
            <p:nvPr/>
          </p:nvSpPr>
          <p:spPr>
            <a:xfrm>
              <a:off x="4024830" y="3070988"/>
              <a:ext cx="2673299" cy="646199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COAD-READ on </a:t>
              </a:r>
            </a:p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DNA Methylation Map</a:t>
              </a:r>
            </a:p>
          </p:txBody>
        </p:sp>
        <p:sp>
          <p:nvSpPr>
            <p:cNvPr id="990" name="Shape 990"/>
            <p:cNvSpPr txBox="1"/>
            <p:nvPr/>
          </p:nvSpPr>
          <p:spPr>
            <a:xfrm>
              <a:off x="6993565" y="4101080"/>
              <a:ext cx="2085600" cy="92339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Pattern on another</a:t>
              </a:r>
            </a:p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molecular map adds</a:t>
              </a:r>
            </a:p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00"/>
                  </a:solidFill>
                  <a:latin typeface="Calibri"/>
                  <a:ea typeface="Calibri"/>
                  <a:cs typeface="Calibri"/>
                  <a:sym typeface="Calibri"/>
                </a:rPr>
                <a:t>insight.</a:t>
              </a:r>
            </a:p>
          </p:txBody>
        </p:sp>
      </p:grpSp>
      <p:sp>
        <p:nvSpPr>
          <p:cNvPr id="991" name="Shape 991"/>
          <p:cNvSpPr txBox="1"/>
          <p:nvPr/>
        </p:nvSpPr>
        <p:spPr>
          <a:xfrm>
            <a:off x="6625856" y="6335714"/>
            <a:ext cx="2480099" cy="369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Newton, Baertsch, UCSC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 txBox="1"/>
          <p:nvPr>
            <p:ph type="title"/>
          </p:nvPr>
        </p:nvSpPr>
        <p:spPr>
          <a:xfrm>
            <a:off x="240735" y="65284"/>
            <a:ext cx="82296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6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11 main COCA Subtypes</a:t>
            </a:r>
          </a:p>
        </p:txBody>
      </p:sp>
      <p:sp>
        <p:nvSpPr>
          <p:cNvPr id="997" name="Shape 997"/>
          <p:cNvSpPr txBox="1"/>
          <p:nvPr>
            <p:ph idx="1" type="body"/>
          </p:nvPr>
        </p:nvSpPr>
        <p:spPr>
          <a:xfrm>
            <a:off x="9838" y="5572558"/>
            <a:ext cx="8229600" cy="115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PT Sans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11 main subtypes found (plus 2 minor)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PT Sans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~90% of samples cluster with their tissue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PT Sans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PARADIGM TumorMap corresponds well to COCA</a:t>
            </a:r>
          </a:p>
        </p:txBody>
      </p:sp>
      <p:pic>
        <p:nvPicPr>
          <p:cNvPr id="998" name="Shape 9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" y="1485332"/>
            <a:ext cx="4733700" cy="37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Shape 9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1510" y="844515"/>
            <a:ext cx="4199699" cy="468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Shape 1000"/>
          <p:cNvSpPr txBox="1"/>
          <p:nvPr/>
        </p:nvSpPr>
        <p:spPr>
          <a:xfrm>
            <a:off x="4884410" y="993208"/>
            <a:ext cx="23411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PARADIGM TumorMap</a:t>
            </a:r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Shape 1005"/>
          <p:cNvSpPr txBox="1"/>
          <p:nvPr>
            <p:ph type="title"/>
          </p:nvPr>
        </p:nvSpPr>
        <p:spPr>
          <a:xfrm>
            <a:off x="183010" y="135068"/>
            <a:ext cx="82296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6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BLCA divergence in Pan-Can-12</a:t>
            </a:r>
          </a:p>
        </p:txBody>
      </p:sp>
      <p:sp>
        <p:nvSpPr>
          <p:cNvPr id="1006" name="Shape 1006"/>
          <p:cNvSpPr txBox="1"/>
          <p:nvPr>
            <p:ph idx="1" type="body"/>
          </p:nvPr>
        </p:nvSpPr>
        <p:spPr>
          <a:xfrm>
            <a:off x="457200" y="5519026"/>
            <a:ext cx="82296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PT Sans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BLCA diverge into bladder-enriched, squamous, and LUAD-enriched islands</a:t>
            </a:r>
          </a:p>
        </p:txBody>
      </p:sp>
      <p:pic>
        <p:nvPicPr>
          <p:cNvPr id="1007" name="Shape 10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015" y="1659491"/>
            <a:ext cx="4697999" cy="33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Shape 1008"/>
          <p:cNvSpPr txBox="1"/>
          <p:nvPr/>
        </p:nvSpPr>
        <p:spPr>
          <a:xfrm>
            <a:off x="3356148" y="4438196"/>
            <a:ext cx="15590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BLCA-enriched</a:t>
            </a:r>
          </a:p>
        </p:txBody>
      </p:sp>
      <p:sp>
        <p:nvSpPr>
          <p:cNvPr id="1009" name="Shape 1009"/>
          <p:cNvSpPr txBox="1"/>
          <p:nvPr/>
        </p:nvSpPr>
        <p:spPr>
          <a:xfrm>
            <a:off x="183015" y="4662746"/>
            <a:ext cx="16019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HNSC-enriched</a:t>
            </a:r>
          </a:p>
        </p:txBody>
      </p:sp>
      <p:sp>
        <p:nvSpPr>
          <p:cNvPr id="1010" name="Shape 1010"/>
          <p:cNvSpPr txBox="1"/>
          <p:nvPr/>
        </p:nvSpPr>
        <p:spPr>
          <a:xfrm>
            <a:off x="1515262" y="1601758"/>
            <a:ext cx="16007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LUAD-enriched</a:t>
            </a:r>
          </a:p>
        </p:txBody>
      </p:sp>
      <p:pic>
        <p:nvPicPr>
          <p:cNvPr id="1011" name="Shape 10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9657" y="1971091"/>
            <a:ext cx="3843600" cy="2738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Shape 1012"/>
          <p:cNvSpPr txBox="1"/>
          <p:nvPr/>
        </p:nvSpPr>
        <p:spPr>
          <a:xfrm>
            <a:off x="5087296" y="2020243"/>
            <a:ext cx="23561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Map restricted to BLCA</a:t>
            </a:r>
          </a:p>
        </p:txBody>
      </p:sp>
      <p:grpSp>
        <p:nvGrpSpPr>
          <p:cNvPr id="1013" name="Shape 1013"/>
          <p:cNvGrpSpPr/>
          <p:nvPr/>
        </p:nvGrpSpPr>
        <p:grpSpPr>
          <a:xfrm>
            <a:off x="1154489" y="1948010"/>
            <a:ext cx="6825932" cy="2106999"/>
            <a:chOff x="1154489" y="1442959"/>
            <a:chExt cx="6825932" cy="2106999"/>
          </a:xfrm>
        </p:grpSpPr>
        <p:sp>
          <p:nvSpPr>
            <p:cNvPr id="1014" name="Shape 1014"/>
            <p:cNvSpPr txBox="1"/>
            <p:nvPr/>
          </p:nvSpPr>
          <p:spPr>
            <a:xfrm>
              <a:off x="1630738" y="2049108"/>
              <a:ext cx="663900" cy="36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BLCA</a:t>
              </a:r>
            </a:p>
          </p:txBody>
        </p:sp>
        <p:cxnSp>
          <p:nvCxnSpPr>
            <p:cNvPr id="1015" name="Shape 1015"/>
            <p:cNvCxnSpPr/>
            <p:nvPr/>
          </p:nvCxnSpPr>
          <p:spPr>
            <a:xfrm flipH="1">
              <a:off x="1154489" y="2597459"/>
              <a:ext cx="822599" cy="952499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lg" w="lg" type="stealth"/>
            </a:ln>
          </p:spPr>
        </p:cxnSp>
        <p:cxnSp>
          <p:nvCxnSpPr>
            <p:cNvPr id="1016" name="Shape 1016"/>
            <p:cNvCxnSpPr/>
            <p:nvPr/>
          </p:nvCxnSpPr>
          <p:spPr>
            <a:xfrm>
              <a:off x="2129490" y="2597459"/>
              <a:ext cx="1608299" cy="952499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lg" w="lg" type="stealth"/>
            </a:ln>
          </p:spPr>
        </p:cxnSp>
        <p:cxnSp>
          <p:nvCxnSpPr>
            <p:cNvPr id="1017" name="Shape 1017"/>
            <p:cNvCxnSpPr/>
            <p:nvPr/>
          </p:nvCxnSpPr>
          <p:spPr>
            <a:xfrm flipH="1" rot="10800000">
              <a:off x="2281890" y="1442959"/>
              <a:ext cx="936299" cy="678299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lg" w="lg" type="stealth"/>
            </a:ln>
          </p:spPr>
        </p:cxnSp>
        <p:sp>
          <p:nvSpPr>
            <p:cNvPr id="1018" name="Shape 1018"/>
            <p:cNvSpPr txBox="1"/>
            <p:nvPr/>
          </p:nvSpPr>
          <p:spPr>
            <a:xfrm>
              <a:off x="5939337" y="2386175"/>
              <a:ext cx="663900" cy="36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BLCA</a:t>
              </a:r>
            </a:p>
          </p:txBody>
        </p:sp>
        <p:cxnSp>
          <p:nvCxnSpPr>
            <p:cNvPr id="1019" name="Shape 1019"/>
            <p:cNvCxnSpPr/>
            <p:nvPr/>
          </p:nvCxnSpPr>
          <p:spPr>
            <a:xfrm flipH="1">
              <a:off x="5685989" y="2755507"/>
              <a:ext cx="599700" cy="7944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lg" w="lg" type="stealth"/>
            </a:ln>
          </p:spPr>
        </p:cxnSp>
        <p:cxnSp>
          <p:nvCxnSpPr>
            <p:cNvPr id="1020" name="Shape 1020"/>
            <p:cNvCxnSpPr/>
            <p:nvPr/>
          </p:nvCxnSpPr>
          <p:spPr>
            <a:xfrm>
              <a:off x="6553621" y="2755507"/>
              <a:ext cx="1426800" cy="7944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lg" w="lg" type="stealth"/>
            </a:ln>
          </p:spPr>
        </p:cxnSp>
        <p:cxnSp>
          <p:nvCxnSpPr>
            <p:cNvPr id="1021" name="Shape 1021"/>
            <p:cNvCxnSpPr/>
            <p:nvPr/>
          </p:nvCxnSpPr>
          <p:spPr>
            <a:xfrm flipH="1" rot="10800000">
              <a:off x="6590489" y="1884425"/>
              <a:ext cx="852899" cy="573900"/>
            </a:xfrm>
            <a:prstGeom prst="straightConnector1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lg" w="lg" type="stealth"/>
            </a:ln>
          </p:spPr>
        </p:cxnSp>
      </p:grp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26"/>
          <p:cNvSpPr txBox="1"/>
          <p:nvPr>
            <p:ph type="title"/>
          </p:nvPr>
        </p:nvSpPr>
        <p:spPr>
          <a:xfrm>
            <a:off x="96425" y="245321"/>
            <a:ext cx="8229600" cy="5621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2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Gene Programs – functionally coupled genes coregulated across PanCan-12</a:t>
            </a:r>
          </a:p>
        </p:txBody>
      </p:sp>
      <p:sp>
        <p:nvSpPr>
          <p:cNvPr id="1027" name="Shape 1027"/>
          <p:cNvSpPr txBox="1"/>
          <p:nvPr>
            <p:ph idx="1" type="body"/>
          </p:nvPr>
        </p:nvSpPr>
        <p:spPr>
          <a:xfrm>
            <a:off x="457200" y="5137187"/>
            <a:ext cx="8229600" cy="1500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PT Sans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Identified 22 sets of functionally-related genes coregulated in PanCan-12.</a:t>
            </a:r>
          </a:p>
          <a:p>
            <a:pPr indent="-342900" lvl="0" marL="342900" marR="0" rtl="0" algn="l">
              <a:spcBef>
                <a:spcPts val="44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PT Sans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Gene Programs can recapitulate the integrated subtypes</a:t>
            </a:r>
          </a:p>
        </p:txBody>
      </p:sp>
      <p:sp>
        <p:nvSpPr>
          <p:cNvPr id="1028" name="Shape 1028"/>
          <p:cNvSpPr txBox="1"/>
          <p:nvPr/>
        </p:nvSpPr>
        <p:spPr>
          <a:xfrm>
            <a:off x="7071313" y="6316678"/>
            <a:ext cx="1916699" cy="369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Denise Wolf, UCSF</a:t>
            </a:r>
          </a:p>
        </p:txBody>
      </p:sp>
      <p:pic>
        <p:nvPicPr>
          <p:cNvPr id="1029" name="Shape 1029"/>
          <p:cNvPicPr preferRelativeResize="0"/>
          <p:nvPr/>
        </p:nvPicPr>
        <p:blipFill rotWithShape="1">
          <a:blip r:embed="rId3">
            <a:alphaModFix/>
          </a:blip>
          <a:srcRect b="0" l="0" r="7441" t="457"/>
          <a:stretch/>
        </p:blipFill>
        <p:spPr>
          <a:xfrm>
            <a:off x="735620" y="1112384"/>
            <a:ext cx="8006099" cy="390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Shape 10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0873" y="577214"/>
            <a:ext cx="6320099" cy="51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Shape 1035"/>
          <p:cNvSpPr txBox="1"/>
          <p:nvPr>
            <p:ph type="title"/>
          </p:nvPr>
        </p:nvSpPr>
        <p:spPr>
          <a:xfrm>
            <a:off x="0" y="29325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baseline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Programs: Surrogates of Integrated Subtypes</a:t>
            </a:r>
          </a:p>
        </p:txBody>
      </p:sp>
      <p:sp>
        <p:nvSpPr>
          <p:cNvPr id="1036" name="Shape 1036"/>
          <p:cNvSpPr txBox="1"/>
          <p:nvPr>
            <p:ph idx="1" type="body"/>
          </p:nvPr>
        </p:nvSpPr>
        <p:spPr>
          <a:xfrm>
            <a:off x="457200" y="5815410"/>
            <a:ext cx="82296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baseline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90% classification accuracy (LDA)</a:t>
            </a:r>
          </a:p>
        </p:txBody>
      </p:sp>
      <p:sp>
        <p:nvSpPr>
          <p:cNvPr id="1037" name="Shape 1037"/>
          <p:cNvSpPr txBox="1"/>
          <p:nvPr/>
        </p:nvSpPr>
        <p:spPr>
          <a:xfrm>
            <a:off x="7157606" y="6435914"/>
            <a:ext cx="19166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Denise Wolf, UCSF</a:t>
            </a:r>
          </a:p>
        </p:txBody>
      </p:sp>
      <p:sp>
        <p:nvSpPr>
          <p:cNvPr id="1038" name="Shape 1038"/>
          <p:cNvSpPr txBox="1"/>
          <p:nvPr/>
        </p:nvSpPr>
        <p:spPr>
          <a:xfrm>
            <a:off x="3550103" y="519493"/>
            <a:ext cx="1626300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COCA Subtypes</a:t>
            </a:r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3" name="Shape 10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0873" y="577214"/>
            <a:ext cx="6320099" cy="51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Shape 1044"/>
          <p:cNvSpPr txBox="1"/>
          <p:nvPr>
            <p:ph type="title"/>
          </p:nvPr>
        </p:nvSpPr>
        <p:spPr>
          <a:xfrm>
            <a:off x="0" y="29325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baseline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Programs: Surrogates of Integrated Subtypes</a:t>
            </a:r>
          </a:p>
        </p:txBody>
      </p:sp>
      <p:sp>
        <p:nvSpPr>
          <p:cNvPr id="1045" name="Shape 1045"/>
          <p:cNvSpPr txBox="1"/>
          <p:nvPr/>
        </p:nvSpPr>
        <p:spPr>
          <a:xfrm>
            <a:off x="7157606" y="6435914"/>
            <a:ext cx="19166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Denise Wolf, UCSF</a:t>
            </a:r>
          </a:p>
        </p:txBody>
      </p:sp>
      <p:sp>
        <p:nvSpPr>
          <p:cNvPr id="1046" name="Shape 1046"/>
          <p:cNvSpPr/>
          <p:nvPr/>
        </p:nvSpPr>
        <p:spPr>
          <a:xfrm>
            <a:off x="3781003" y="851400"/>
            <a:ext cx="432899" cy="4964100"/>
          </a:xfrm>
          <a:prstGeom prst="rect">
            <a:avLst/>
          </a:prstGeom>
          <a:solidFill>
            <a:srgbClr val="FFFF00">
              <a:alpha val="14900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Shape 1047"/>
          <p:cNvSpPr txBox="1"/>
          <p:nvPr/>
        </p:nvSpPr>
        <p:spPr>
          <a:xfrm>
            <a:off x="6436360" y="2458756"/>
            <a:ext cx="1829399" cy="2062199"/>
          </a:xfrm>
          <a:prstGeom prst="rect">
            <a:avLst/>
          </a:prstGeom>
          <a:solidFill>
            <a:srgbClr val="FF6600">
              <a:alpha val="47840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32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5-KIRC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32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HIF1A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Fatty Acid</a:t>
            </a:r>
          </a:p>
        </p:txBody>
      </p:sp>
      <p:cxnSp>
        <p:nvCxnSpPr>
          <p:cNvPr id="1048" name="Shape 1048"/>
          <p:cNvCxnSpPr/>
          <p:nvPr/>
        </p:nvCxnSpPr>
        <p:spPr>
          <a:xfrm>
            <a:off x="3968594" y="1572904"/>
            <a:ext cx="2496599" cy="21933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49" name="Shape 1049"/>
          <p:cNvCxnSpPr/>
          <p:nvPr/>
        </p:nvCxnSpPr>
        <p:spPr>
          <a:xfrm>
            <a:off x="3991117" y="1797465"/>
            <a:ext cx="2496599" cy="2444999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/>
          <p:nvPr>
            <p:ph type="title"/>
          </p:nvPr>
        </p:nvSpPr>
        <p:spPr>
          <a:xfrm>
            <a:off x="457200" y="46045"/>
            <a:ext cx="8229600" cy="724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Demonstration Overview</a:t>
            </a:r>
          </a:p>
        </p:txBody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457200" y="649575"/>
            <a:ext cx="8229600" cy="609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Organize crowd-source challenges to develop best-of-breed methods</a:t>
            </a:r>
          </a:p>
          <a:p>
            <a:pPr indent="-381000" lvl="1" marL="914400" rtl="0">
              <a:spcBef>
                <a:spcPts val="0"/>
              </a:spcBef>
              <a:buClr>
                <a:srgbClr val="0000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0000FF"/>
                </a:solidFill>
              </a:rPr>
              <a:t>Overview of current DREAM projects, living benchmarks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Enable cloud ready methods for mass compute</a:t>
            </a:r>
          </a:p>
          <a:p>
            <a:pPr indent="-381000" lvl="1" marL="914400" rtl="0">
              <a:spcBef>
                <a:spcPts val="0"/>
              </a:spcBef>
              <a:buClr>
                <a:srgbClr val="0000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0000FF"/>
                </a:solidFill>
              </a:rPr>
              <a:t>Alignments and somatic variant detectors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Establish methods to link genetic variants to cellular-, tissue-, and patient-level outcomes</a:t>
            </a:r>
          </a:p>
          <a:p>
            <a:pPr indent="-381000" lvl="1" marL="914400" rtl="0">
              <a:spcBef>
                <a:spcPts val="0"/>
              </a:spcBef>
              <a:buClr>
                <a:srgbClr val="0000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0000FF"/>
                </a:solidFill>
              </a:rPr>
              <a:t>GA4GH Genotype-to-Phenotype API</a:t>
            </a:r>
          </a:p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Create a queryable graph of evidence from abstracted evidence and inferences.</a:t>
            </a:r>
          </a:p>
          <a:p>
            <a:pPr indent="-381000" lvl="1" marL="914400" rtl="0">
              <a:spcBef>
                <a:spcPts val="0"/>
              </a:spcBef>
              <a:buClr>
                <a:srgbClr val="0000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0000FF"/>
                </a:solidFill>
              </a:rPr>
              <a:t>TumorMap visualization to view tumor samples across cancer types.</a:t>
            </a:r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Shape 10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460" y="670816"/>
            <a:ext cx="6190200" cy="597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Shape 1055"/>
          <p:cNvSpPr txBox="1"/>
          <p:nvPr>
            <p:ph type="title"/>
          </p:nvPr>
        </p:nvSpPr>
        <p:spPr>
          <a:xfrm>
            <a:off x="15" y="-57720"/>
            <a:ext cx="90603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5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Viewing Gene Programs on the TumorMap</a:t>
            </a:r>
          </a:p>
        </p:txBody>
      </p:sp>
      <p:sp>
        <p:nvSpPr>
          <p:cNvPr id="1056" name="Shape 1056"/>
          <p:cNvSpPr txBox="1"/>
          <p:nvPr/>
        </p:nvSpPr>
        <p:spPr>
          <a:xfrm>
            <a:off x="7071313" y="6273387"/>
            <a:ext cx="1916699" cy="369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Denise Wolf, UCSF</a:t>
            </a:r>
          </a:p>
        </p:txBody>
      </p:sp>
      <p:grpSp>
        <p:nvGrpSpPr>
          <p:cNvPr id="1057" name="Shape 1057"/>
          <p:cNvGrpSpPr/>
          <p:nvPr/>
        </p:nvGrpSpPr>
        <p:grpSpPr>
          <a:xfrm>
            <a:off x="432943" y="1774926"/>
            <a:ext cx="5606100" cy="1930766"/>
            <a:chOff x="432943" y="1774926"/>
            <a:chExt cx="5606100" cy="1930766"/>
          </a:xfrm>
        </p:grpSpPr>
        <p:sp>
          <p:nvSpPr>
            <p:cNvPr id="1058" name="Shape 1058"/>
            <p:cNvSpPr/>
            <p:nvPr/>
          </p:nvSpPr>
          <p:spPr>
            <a:xfrm>
              <a:off x="1154500" y="1774926"/>
              <a:ext cx="1261199" cy="12120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059" name="Shape 1059"/>
            <p:cNvSpPr txBox="1"/>
            <p:nvPr/>
          </p:nvSpPr>
          <p:spPr>
            <a:xfrm>
              <a:off x="432943" y="3243992"/>
              <a:ext cx="5606100" cy="461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2400" u="none" cap="none" strike="noStrike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KIRC w/ high hypoxia due to VHL mutations</a:t>
              </a:r>
            </a:p>
          </p:txBody>
        </p:sp>
      </p:grpSp>
      <p:sp>
        <p:nvSpPr>
          <p:cNvPr id="1060" name="Shape 1060"/>
          <p:cNvSpPr txBox="1"/>
          <p:nvPr/>
        </p:nvSpPr>
        <p:spPr>
          <a:xfrm>
            <a:off x="426593" y="677504"/>
            <a:ext cx="29982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24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HIF1A “Weather Map”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Shape 10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0873" y="577214"/>
            <a:ext cx="6320099" cy="51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Shape 1066"/>
          <p:cNvSpPr txBox="1"/>
          <p:nvPr>
            <p:ph type="title"/>
          </p:nvPr>
        </p:nvSpPr>
        <p:spPr>
          <a:xfrm>
            <a:off x="0" y="29325"/>
            <a:ext cx="9144000" cy="5333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baseline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 Programs: Surrogates of Integrated Subtypes</a:t>
            </a:r>
          </a:p>
        </p:txBody>
      </p:sp>
      <p:sp>
        <p:nvSpPr>
          <p:cNvPr id="1067" name="Shape 1067"/>
          <p:cNvSpPr txBox="1"/>
          <p:nvPr>
            <p:ph idx="1" type="body"/>
          </p:nvPr>
        </p:nvSpPr>
        <p:spPr>
          <a:xfrm>
            <a:off x="457200" y="5815410"/>
            <a:ext cx="8229600" cy="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b="0" baseline="0" i="0" lang="en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90% classification accuracy (LDA)</a:t>
            </a:r>
          </a:p>
        </p:txBody>
      </p:sp>
      <p:sp>
        <p:nvSpPr>
          <p:cNvPr id="1068" name="Shape 1068"/>
          <p:cNvSpPr txBox="1"/>
          <p:nvPr/>
        </p:nvSpPr>
        <p:spPr>
          <a:xfrm>
            <a:off x="7157606" y="6435914"/>
            <a:ext cx="19166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Denise Wolf, UCSF</a:t>
            </a:r>
          </a:p>
        </p:txBody>
      </p:sp>
      <p:sp>
        <p:nvSpPr>
          <p:cNvPr id="1069" name="Shape 1069"/>
          <p:cNvSpPr/>
          <p:nvPr/>
        </p:nvSpPr>
        <p:spPr>
          <a:xfrm>
            <a:off x="2814111" y="880257"/>
            <a:ext cx="432899" cy="4964100"/>
          </a:xfrm>
          <a:prstGeom prst="rect">
            <a:avLst/>
          </a:prstGeom>
          <a:solidFill>
            <a:srgbClr val="FFFF00">
              <a:alpha val="14900"/>
            </a:srgbClr>
          </a:solidFill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Shape 1070"/>
          <p:cNvSpPr txBox="1"/>
          <p:nvPr/>
        </p:nvSpPr>
        <p:spPr>
          <a:xfrm>
            <a:off x="4823455" y="1024766"/>
            <a:ext cx="3800999" cy="2308200"/>
          </a:xfrm>
          <a:prstGeom prst="rect">
            <a:avLst/>
          </a:prstGeom>
          <a:solidFill>
            <a:srgbClr val="FF6600">
              <a:alpha val="60780"/>
            </a:srgbClr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2400" u="sng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2-Squamous-Like</a:t>
            </a:r>
          </a:p>
          <a:p>
            <a:pPr indent="-457200" lvl="0" marL="457200" marR="0" rtl="0" algn="l">
              <a:spcBef>
                <a:spcPts val="0"/>
              </a:spcBef>
              <a:buClr>
                <a:srgbClr val="FFFFFF"/>
              </a:buClr>
              <a:buSzPct val="100000"/>
              <a:buFont typeface="Calibri"/>
              <a:buChar char="-"/>
            </a:pPr>
            <a:r>
              <a:rPr b="0" baseline="0" i="0" lang="en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Basal signaling</a:t>
            </a:r>
          </a:p>
          <a:p>
            <a:pPr indent="-457200" lvl="0" marL="457200" marR="0" rtl="0" algn="l">
              <a:spcBef>
                <a:spcPts val="0"/>
              </a:spcBef>
              <a:buClr>
                <a:srgbClr val="FFFFFF"/>
              </a:buClr>
              <a:buSzPct val="100000"/>
              <a:buFont typeface="Calibri"/>
              <a:buChar char="-"/>
            </a:pPr>
            <a:r>
              <a:rPr b="0" baseline="0" i="0" lang="en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Squamous differentiation</a:t>
            </a:r>
          </a:p>
          <a:p>
            <a:pPr indent="-457200" lvl="0" marL="457200" marR="0" rtl="0" algn="l">
              <a:spcBef>
                <a:spcPts val="0"/>
              </a:spcBef>
              <a:buClr>
                <a:srgbClr val="FFFFFF"/>
              </a:buClr>
              <a:buSzPct val="100000"/>
              <a:buFont typeface="Calibri"/>
              <a:buChar char="-"/>
            </a:pPr>
            <a:r>
              <a:rPr b="0" baseline="0" i="0" lang="en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MAPK signaling</a:t>
            </a: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buNone/>
            </a:pPr>
            <a:r>
              <a:t/>
            </a:r>
            <a:endParaRPr b="0" baseline="0" i="0" sz="2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1" name="Shape 1071"/>
          <p:cNvCxnSpPr/>
          <p:nvPr/>
        </p:nvCxnSpPr>
        <p:spPr>
          <a:xfrm flipH="1">
            <a:off x="2990607" y="1645056"/>
            <a:ext cx="2049299" cy="360299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2" name="Shape 1072"/>
          <p:cNvCxnSpPr/>
          <p:nvPr/>
        </p:nvCxnSpPr>
        <p:spPr>
          <a:xfrm flipH="1">
            <a:off x="2990607" y="2005303"/>
            <a:ext cx="2049299" cy="180599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3" name="Shape 1073"/>
          <p:cNvCxnSpPr/>
          <p:nvPr/>
        </p:nvCxnSpPr>
        <p:spPr>
          <a:xfrm rot="10800000">
            <a:off x="2998703" y="2396155"/>
            <a:ext cx="20412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Shape 1078"/>
          <p:cNvSpPr txBox="1"/>
          <p:nvPr>
            <p:ph type="title"/>
          </p:nvPr>
        </p:nvSpPr>
        <p:spPr>
          <a:xfrm>
            <a:off x="15" y="-57720"/>
            <a:ext cx="90603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b="0" baseline="0" i="0" lang="en" sz="39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Viewing Gene Programs on the TumorMap</a:t>
            </a:r>
          </a:p>
        </p:txBody>
      </p:sp>
      <p:sp>
        <p:nvSpPr>
          <p:cNvPr id="1079" name="Shape 1079"/>
          <p:cNvSpPr txBox="1"/>
          <p:nvPr/>
        </p:nvSpPr>
        <p:spPr>
          <a:xfrm>
            <a:off x="7143467" y="6432117"/>
            <a:ext cx="19166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Denise Wolf, UCSF</a:t>
            </a:r>
          </a:p>
        </p:txBody>
      </p:sp>
      <p:grpSp>
        <p:nvGrpSpPr>
          <p:cNvPr id="1080" name="Shape 1080"/>
          <p:cNvGrpSpPr/>
          <p:nvPr/>
        </p:nvGrpSpPr>
        <p:grpSpPr>
          <a:xfrm>
            <a:off x="220716" y="3528763"/>
            <a:ext cx="4210499" cy="3035818"/>
            <a:chOff x="168580" y="3396428"/>
            <a:chExt cx="4210499" cy="3035818"/>
          </a:xfrm>
        </p:grpSpPr>
        <p:pic>
          <p:nvPicPr>
            <p:cNvPr id="1081" name="Shape 108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8580" y="3454146"/>
              <a:ext cx="4210499" cy="2978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2" name="Shape 1082"/>
            <p:cNvSpPr txBox="1"/>
            <p:nvPr/>
          </p:nvSpPr>
          <p:spPr>
            <a:xfrm>
              <a:off x="245338" y="3396428"/>
              <a:ext cx="2663699" cy="36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MYC Amplification Targets</a:t>
              </a:r>
            </a:p>
          </p:txBody>
        </p:sp>
      </p:grpSp>
      <p:pic>
        <p:nvPicPr>
          <p:cNvPr id="1083" name="Shape 10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039" y="521345"/>
            <a:ext cx="4048499" cy="28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Shape 1084"/>
          <p:cNvSpPr txBox="1"/>
          <p:nvPr/>
        </p:nvSpPr>
        <p:spPr>
          <a:xfrm>
            <a:off x="312906" y="485604"/>
            <a:ext cx="1282799" cy="369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Tissue View</a:t>
            </a:r>
          </a:p>
        </p:txBody>
      </p:sp>
      <p:grpSp>
        <p:nvGrpSpPr>
          <p:cNvPr id="1085" name="Shape 1085"/>
          <p:cNvGrpSpPr/>
          <p:nvPr/>
        </p:nvGrpSpPr>
        <p:grpSpPr>
          <a:xfrm>
            <a:off x="4607185" y="396833"/>
            <a:ext cx="4194000" cy="3009325"/>
            <a:chOff x="4607185" y="3442421"/>
            <a:chExt cx="4194000" cy="3009325"/>
          </a:xfrm>
        </p:grpSpPr>
        <p:pic>
          <p:nvPicPr>
            <p:cNvPr id="1086" name="Shape 108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607185" y="3454146"/>
              <a:ext cx="4194000" cy="2997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7" name="Shape 1087"/>
            <p:cNvSpPr txBox="1"/>
            <p:nvPr/>
          </p:nvSpPr>
          <p:spPr>
            <a:xfrm>
              <a:off x="4607185" y="3442421"/>
              <a:ext cx="1562099" cy="36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Basal Signaling</a:t>
              </a:r>
            </a:p>
          </p:txBody>
        </p:sp>
      </p:grpSp>
      <p:grpSp>
        <p:nvGrpSpPr>
          <p:cNvPr id="1088" name="Shape 1088"/>
          <p:cNvGrpSpPr/>
          <p:nvPr/>
        </p:nvGrpSpPr>
        <p:grpSpPr>
          <a:xfrm>
            <a:off x="4607185" y="3511549"/>
            <a:ext cx="4257300" cy="2920614"/>
            <a:chOff x="4607185" y="478085"/>
            <a:chExt cx="4257300" cy="2920614"/>
          </a:xfrm>
        </p:grpSpPr>
        <p:pic>
          <p:nvPicPr>
            <p:cNvPr id="1089" name="Shape 108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607185" y="495300"/>
              <a:ext cx="4257300" cy="2903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0" name="Shape 1090"/>
            <p:cNvSpPr txBox="1"/>
            <p:nvPr/>
          </p:nvSpPr>
          <p:spPr>
            <a:xfrm>
              <a:off x="4650478" y="478085"/>
              <a:ext cx="800999" cy="36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Merge</a:t>
              </a:r>
            </a:p>
          </p:txBody>
        </p:sp>
      </p:grpSp>
      <p:grpSp>
        <p:nvGrpSpPr>
          <p:cNvPr id="1091" name="Shape 1091"/>
          <p:cNvGrpSpPr/>
          <p:nvPr/>
        </p:nvGrpSpPr>
        <p:grpSpPr>
          <a:xfrm>
            <a:off x="5061694" y="4591945"/>
            <a:ext cx="3070403" cy="1400226"/>
            <a:chOff x="5061692" y="1558471"/>
            <a:chExt cx="3070403" cy="1400226"/>
          </a:xfrm>
        </p:grpSpPr>
        <p:sp>
          <p:nvSpPr>
            <p:cNvPr id="1092" name="Shape 1092"/>
            <p:cNvSpPr/>
            <p:nvPr/>
          </p:nvSpPr>
          <p:spPr>
            <a:xfrm>
              <a:off x="6652806" y="1760497"/>
              <a:ext cx="389699" cy="490499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Shape 1093"/>
            <p:cNvSpPr/>
            <p:nvPr/>
          </p:nvSpPr>
          <p:spPr>
            <a:xfrm>
              <a:off x="5061692" y="2158211"/>
              <a:ext cx="389699" cy="490499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Shape 1094"/>
            <p:cNvSpPr/>
            <p:nvPr/>
          </p:nvSpPr>
          <p:spPr>
            <a:xfrm>
              <a:off x="7197515" y="1558471"/>
              <a:ext cx="194700" cy="245399"/>
            </a:xfrm>
            <a:prstGeom prst="ellipse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Shape 1095"/>
            <p:cNvSpPr txBox="1"/>
            <p:nvPr/>
          </p:nvSpPr>
          <p:spPr>
            <a:xfrm>
              <a:off x="5700296" y="2312498"/>
              <a:ext cx="2431799" cy="646199"/>
            </a:xfrm>
            <a:prstGeom prst="rect">
              <a:avLst/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Subtypes w/ specific</a:t>
              </a:r>
            </a:p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gene programs patterns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 txBox="1"/>
          <p:nvPr>
            <p:ph type="title"/>
          </p:nvPr>
        </p:nvSpPr>
        <p:spPr>
          <a:xfrm>
            <a:off x="0" y="303497"/>
            <a:ext cx="9144000" cy="47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6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PanCan-33 TumorMap</a:t>
            </a:r>
          </a:p>
        </p:txBody>
      </p:sp>
      <p:sp>
        <p:nvSpPr>
          <p:cNvPr id="1101" name="Shape 1101"/>
          <p:cNvSpPr txBox="1"/>
          <p:nvPr/>
        </p:nvSpPr>
        <p:spPr>
          <a:xfrm>
            <a:off x="352163" y="1183720"/>
            <a:ext cx="2093399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mRNA Map</a:t>
            </a:r>
          </a:p>
        </p:txBody>
      </p:sp>
      <p:sp>
        <p:nvSpPr>
          <p:cNvPr id="1102" name="Shape 1102"/>
          <p:cNvSpPr txBox="1"/>
          <p:nvPr/>
        </p:nvSpPr>
        <p:spPr>
          <a:xfrm>
            <a:off x="6587592" y="2275553"/>
            <a:ext cx="2479199" cy="953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Colors reflect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Tissue of origin.</a:t>
            </a:r>
          </a:p>
        </p:txBody>
      </p:sp>
      <p:sp>
        <p:nvSpPr>
          <p:cNvPr id="1103" name="Shape 1103"/>
          <p:cNvSpPr txBox="1"/>
          <p:nvPr/>
        </p:nvSpPr>
        <p:spPr>
          <a:xfrm>
            <a:off x="6559932" y="6318553"/>
            <a:ext cx="2480099" cy="369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Newton, Baertsch, UCSC</a:t>
            </a:r>
          </a:p>
        </p:txBody>
      </p:sp>
      <p:pic>
        <p:nvPicPr>
          <p:cNvPr id="1104" name="Shape 1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75745"/>
            <a:ext cx="6362699" cy="582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Shape 1109"/>
          <p:cNvSpPr txBox="1"/>
          <p:nvPr>
            <p:ph type="title"/>
          </p:nvPr>
        </p:nvSpPr>
        <p:spPr>
          <a:xfrm>
            <a:off x="183010" y="135068"/>
            <a:ext cx="82296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6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BRCA divergence in Pan-Can-33</a:t>
            </a:r>
          </a:p>
        </p:txBody>
      </p:sp>
      <p:sp>
        <p:nvSpPr>
          <p:cNvPr id="1110" name="Shape 1110"/>
          <p:cNvSpPr txBox="1"/>
          <p:nvPr>
            <p:ph idx="1" type="body"/>
          </p:nvPr>
        </p:nvSpPr>
        <p:spPr>
          <a:xfrm>
            <a:off x="457200" y="5519026"/>
            <a:ext cx="82296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PT Sans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BRCA diverge into several more subtypes</a:t>
            </a:r>
          </a:p>
        </p:txBody>
      </p:sp>
      <p:pic>
        <p:nvPicPr>
          <p:cNvPr id="1111" name="Shape 1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02208" y="1469349"/>
            <a:ext cx="5522100" cy="382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 txBox="1"/>
          <p:nvPr>
            <p:ph type="title"/>
          </p:nvPr>
        </p:nvSpPr>
        <p:spPr>
          <a:xfrm>
            <a:off x="183010" y="135068"/>
            <a:ext cx="82296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6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BRCA PAM-50 in Pan-Can-33</a:t>
            </a:r>
          </a:p>
        </p:txBody>
      </p:sp>
      <p:sp>
        <p:nvSpPr>
          <p:cNvPr id="1117" name="Shape 1117"/>
          <p:cNvSpPr txBox="1"/>
          <p:nvPr>
            <p:ph idx="1" type="body"/>
          </p:nvPr>
        </p:nvSpPr>
        <p:spPr>
          <a:xfrm>
            <a:off x="457200" y="5383562"/>
            <a:ext cx="82296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PAM50 still preserved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Further subdividing of basals and luminals</a:t>
            </a:r>
          </a:p>
          <a:p>
            <a:pPr indent="-342900" lvl="0" marL="342900" marR="0" rtl="0" algn="l">
              <a:lnSpc>
                <a:spcPct val="9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More tumor types accentuate divergence of basals and luminals</a:t>
            </a:r>
          </a:p>
        </p:txBody>
      </p:sp>
      <p:pic>
        <p:nvPicPr>
          <p:cNvPr id="1118" name="Shape 1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6695" y="1444445"/>
            <a:ext cx="5680199" cy="3848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9" name="Shape 1119"/>
          <p:cNvGrpSpPr/>
          <p:nvPr/>
        </p:nvGrpSpPr>
        <p:grpSpPr>
          <a:xfrm>
            <a:off x="8052453" y="127933"/>
            <a:ext cx="1043821" cy="1591877"/>
            <a:chOff x="8052453" y="127933"/>
            <a:chExt cx="1043821" cy="1591877"/>
          </a:xfrm>
        </p:grpSpPr>
        <p:pic>
          <p:nvPicPr>
            <p:cNvPr id="1120" name="Shape 112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074175" y="127933"/>
              <a:ext cx="1022100" cy="13376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1" name="Shape 1121"/>
            <p:cNvSpPr txBox="1"/>
            <p:nvPr/>
          </p:nvSpPr>
          <p:spPr>
            <a:xfrm>
              <a:off x="8052453" y="1350511"/>
              <a:ext cx="997799" cy="3692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“Check”</a:t>
              </a:r>
            </a:p>
          </p:txBody>
        </p:sp>
      </p:grpSp>
      <p:grpSp>
        <p:nvGrpSpPr>
          <p:cNvPr id="1122" name="Shape 1122"/>
          <p:cNvGrpSpPr/>
          <p:nvPr/>
        </p:nvGrpSpPr>
        <p:grpSpPr>
          <a:xfrm>
            <a:off x="3101238" y="2827866"/>
            <a:ext cx="3283660" cy="1761037"/>
            <a:chOff x="3101238" y="2827866"/>
            <a:chExt cx="3283660" cy="1761037"/>
          </a:xfrm>
        </p:grpSpPr>
        <p:sp>
          <p:nvSpPr>
            <p:cNvPr id="1123" name="Shape 1123"/>
            <p:cNvSpPr/>
            <p:nvPr/>
          </p:nvSpPr>
          <p:spPr>
            <a:xfrm>
              <a:off x="5502262" y="2827866"/>
              <a:ext cx="678900" cy="677399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124" name="Shape 1124"/>
            <p:cNvSpPr txBox="1"/>
            <p:nvPr/>
          </p:nvSpPr>
          <p:spPr>
            <a:xfrm>
              <a:off x="3101238" y="3718271"/>
              <a:ext cx="2468699" cy="36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rgbClr val="FFFFFF"/>
                  </a:solidFill>
                  <a:latin typeface="PT Sans"/>
                  <a:ea typeface="PT Sans"/>
                  <a:cs typeface="PT Sans"/>
                  <a:sym typeface="PT Sans"/>
                </a:rPr>
                <a:t>3 Basal Sub-Subtypes</a:t>
              </a:r>
            </a:p>
          </p:txBody>
        </p:sp>
        <p:sp>
          <p:nvSpPr>
            <p:cNvPr id="1125" name="Shape 1125"/>
            <p:cNvSpPr/>
            <p:nvPr/>
          </p:nvSpPr>
          <p:spPr>
            <a:xfrm>
              <a:off x="5882398" y="4087603"/>
              <a:ext cx="502500" cy="501299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  <p:sp>
          <p:nvSpPr>
            <p:cNvPr id="1126" name="Shape 1126"/>
            <p:cNvSpPr/>
            <p:nvPr/>
          </p:nvSpPr>
          <p:spPr>
            <a:xfrm rot="10800000">
              <a:off x="5140230" y="3098907"/>
              <a:ext cx="294299" cy="277500"/>
            </a:xfrm>
            <a:prstGeom prst="ellipse">
              <a:avLst/>
            </a:prstGeom>
            <a:noFill/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endParaRPr>
            </a:p>
          </p:txBody>
        </p:sp>
      </p:grp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Shape 1131"/>
          <p:cNvSpPr txBox="1"/>
          <p:nvPr>
            <p:ph type="title"/>
          </p:nvPr>
        </p:nvSpPr>
        <p:spPr>
          <a:xfrm>
            <a:off x="183010" y="135068"/>
            <a:ext cx="82296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6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BLCA divergence in Pan-Can-33</a:t>
            </a:r>
          </a:p>
        </p:txBody>
      </p:sp>
      <p:sp>
        <p:nvSpPr>
          <p:cNvPr id="1132" name="Shape 1132"/>
          <p:cNvSpPr txBox="1"/>
          <p:nvPr>
            <p:ph idx="1" type="body"/>
          </p:nvPr>
        </p:nvSpPr>
        <p:spPr>
          <a:xfrm>
            <a:off x="457200" y="5519026"/>
            <a:ext cx="82296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100000"/>
              <a:buFont typeface="PT Sans"/>
              <a:buChar char="•"/>
            </a:pPr>
            <a:r>
              <a:rPr b="0" baseline="0" i="0" lang="en" sz="22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BLCA diverge into several more subtypes</a:t>
            </a:r>
          </a:p>
        </p:txBody>
      </p:sp>
      <p:pic>
        <p:nvPicPr>
          <p:cNvPr id="1133" name="Shape 1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9266" y="1319474"/>
            <a:ext cx="5702700" cy="40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Shape 1138"/>
          <p:cNvSpPr txBox="1"/>
          <p:nvPr>
            <p:ph type="title"/>
          </p:nvPr>
        </p:nvSpPr>
        <p:spPr>
          <a:xfrm>
            <a:off x="146383" y="152400"/>
            <a:ext cx="6940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55000"/>
              </a:lnSpc>
              <a:spcBef>
                <a:spcPts val="0"/>
              </a:spcBef>
              <a:buClr>
                <a:srgbClr val="008000"/>
              </a:buClr>
              <a:buSzPct val="25000"/>
              <a:buFont typeface="Souce Sans Pro"/>
              <a:buNone/>
            </a:pPr>
            <a:r>
              <a:rPr b="1" baseline="0" i="0" lang="en" sz="2800" u="none" cap="none" strike="noStrike">
                <a:solidFill>
                  <a:srgbClr val="008000"/>
                </a:solidFill>
                <a:latin typeface="Souce Sans Pro"/>
                <a:ea typeface="Souce Sans Pro"/>
                <a:cs typeface="Souce Sans Pro"/>
                <a:sym typeface="Souce Sans Pro"/>
              </a:rPr>
              <a:t>TREEHOUSE CHILDHOOD CANCER PROJECT</a:t>
            </a:r>
          </a:p>
        </p:txBody>
      </p:sp>
      <p:sp>
        <p:nvSpPr>
          <p:cNvPr id="1139" name="Shape 1139"/>
          <p:cNvSpPr/>
          <p:nvPr/>
        </p:nvSpPr>
        <p:spPr>
          <a:xfrm>
            <a:off x="2761211" y="2960606"/>
            <a:ext cx="1797600" cy="866100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Treehouse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       Open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Repository </a:t>
            </a:r>
          </a:p>
        </p:txBody>
      </p:sp>
      <p:sp>
        <p:nvSpPr>
          <p:cNvPr id="1140" name="Shape 1140"/>
          <p:cNvSpPr/>
          <p:nvPr/>
        </p:nvSpPr>
        <p:spPr>
          <a:xfrm>
            <a:off x="6850371" y="2845099"/>
            <a:ext cx="1337400" cy="403799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TumorMap</a:t>
            </a:r>
          </a:p>
        </p:txBody>
      </p:sp>
      <p:sp>
        <p:nvSpPr>
          <p:cNvPr id="1141" name="Shape 1141"/>
          <p:cNvSpPr/>
          <p:nvPr/>
        </p:nvSpPr>
        <p:spPr>
          <a:xfrm>
            <a:off x="6850371" y="3248882"/>
            <a:ext cx="1337400" cy="368099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Xena</a:t>
            </a:r>
          </a:p>
        </p:txBody>
      </p:sp>
      <p:sp>
        <p:nvSpPr>
          <p:cNvPr id="1142" name="Shape 1142"/>
          <p:cNvSpPr/>
          <p:nvPr/>
        </p:nvSpPr>
        <p:spPr>
          <a:xfrm>
            <a:off x="2743200" y="4682898"/>
            <a:ext cx="1928699" cy="1260599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Treehouse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Secure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Repository</a:t>
            </a:r>
          </a:p>
        </p:txBody>
      </p:sp>
      <p:sp>
        <p:nvSpPr>
          <p:cNvPr id="1143" name="Shape 1143"/>
          <p:cNvSpPr/>
          <p:nvPr/>
        </p:nvSpPr>
        <p:spPr>
          <a:xfrm>
            <a:off x="2880600" y="1371599"/>
            <a:ext cx="1374899" cy="12545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Individual Labs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Arceci Lab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Maris Lab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Sorensen Lab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Lau Lab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Meschinchi Lab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sng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Jones Lab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4" name="Shape 1144"/>
          <p:cNvSpPr/>
          <p:nvPr/>
        </p:nvSpPr>
        <p:spPr>
          <a:xfrm>
            <a:off x="609600" y="2845098"/>
            <a:ext cx="1739400" cy="964799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Precision medicine trials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sng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(POG, </a:t>
            </a: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BASIC3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Hope on Wheels), Stanford)</a:t>
            </a:r>
          </a:p>
        </p:txBody>
      </p:sp>
      <p:sp>
        <p:nvSpPr>
          <p:cNvPr id="1145" name="Shape 1145"/>
          <p:cNvSpPr/>
          <p:nvPr/>
        </p:nvSpPr>
        <p:spPr>
          <a:xfrm>
            <a:off x="609600" y="1358988"/>
            <a:ext cx="1746000" cy="12482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Cohorts, data repositories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sng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TARGET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sng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NCI Oncogenomics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MAGIC 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PBTC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PCGP</a:t>
            </a: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NCI Data Commons</a:t>
            </a: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8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6" name="Shape 1146"/>
          <p:cNvSpPr/>
          <p:nvPr/>
        </p:nvSpPr>
        <p:spPr>
          <a:xfrm>
            <a:off x="3962400" y="4711323"/>
            <a:ext cx="533399" cy="1172699"/>
          </a:xfrm>
          <a:prstGeom prst="can">
            <a:avLst>
              <a:gd fmla="val 25000" name="adj"/>
            </a:avLst>
          </a:prstGeom>
          <a:solidFill>
            <a:srgbClr val="CCFFCC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7" name="Shape 1147"/>
          <p:cNvSpPr/>
          <p:nvPr/>
        </p:nvSpPr>
        <p:spPr>
          <a:xfrm flipH="1" rot="-5400000">
            <a:off x="5483164" y="2307174"/>
            <a:ext cx="452400" cy="2281799"/>
          </a:xfrm>
          <a:prstGeom prst="can">
            <a:avLst>
              <a:gd fmla="val 25000" name="adj"/>
            </a:avLst>
          </a:prstGeom>
          <a:solidFill>
            <a:srgbClr val="D1CECA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8" name="Shape 1148"/>
          <p:cNvSpPr txBox="1"/>
          <p:nvPr/>
        </p:nvSpPr>
        <p:spPr>
          <a:xfrm>
            <a:off x="4660073" y="3195934"/>
            <a:ext cx="2021700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Integrative genomic analysis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within and between tumors </a:t>
            </a:r>
          </a:p>
        </p:txBody>
      </p:sp>
      <p:sp>
        <p:nvSpPr>
          <p:cNvPr id="1149" name="Shape 1149"/>
          <p:cNvSpPr txBox="1"/>
          <p:nvPr/>
        </p:nvSpPr>
        <p:spPr>
          <a:xfrm rot="5400000">
            <a:off x="3727971" y="5096575"/>
            <a:ext cx="975900" cy="49230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3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Pipeline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3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“container”</a:t>
            </a:r>
          </a:p>
        </p:txBody>
      </p:sp>
      <p:sp>
        <p:nvSpPr>
          <p:cNvPr id="1150" name="Shape 1150"/>
          <p:cNvSpPr/>
          <p:nvPr/>
        </p:nvSpPr>
        <p:spPr>
          <a:xfrm>
            <a:off x="7265995" y="903219"/>
            <a:ext cx="269400" cy="193499"/>
          </a:xfrm>
          <a:prstGeom prst="roundRect">
            <a:avLst>
              <a:gd fmla="val 16667" name="adj"/>
            </a:avLst>
          </a:prstGeom>
          <a:solidFill>
            <a:srgbClr val="D7E4BD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1200" u="none" cap="none" strike="noStrike">
              <a:solidFill>
                <a:srgbClr val="FF8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1" name="Shape 1151"/>
          <p:cNvSpPr txBox="1"/>
          <p:nvPr/>
        </p:nvSpPr>
        <p:spPr>
          <a:xfrm>
            <a:off x="7535379" y="101391"/>
            <a:ext cx="2887499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Processed genomic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 flow</a:t>
            </a:r>
          </a:p>
        </p:txBody>
      </p:sp>
      <p:sp>
        <p:nvSpPr>
          <p:cNvPr id="1152" name="Shape 1152"/>
          <p:cNvSpPr txBox="1"/>
          <p:nvPr/>
        </p:nvSpPr>
        <p:spPr>
          <a:xfrm>
            <a:off x="7535379" y="852561"/>
            <a:ext cx="3423899" cy="27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Treehouse components</a:t>
            </a:r>
          </a:p>
        </p:txBody>
      </p:sp>
      <p:cxnSp>
        <p:nvCxnSpPr>
          <p:cNvPr id="1153" name="Shape 1153"/>
          <p:cNvCxnSpPr/>
          <p:nvPr/>
        </p:nvCxnSpPr>
        <p:spPr>
          <a:xfrm>
            <a:off x="2348869" y="2607392"/>
            <a:ext cx="457200" cy="38100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154" name="Shape 1154"/>
          <p:cNvCxnSpPr>
            <a:stCxn id="1144" idx="3"/>
            <a:endCxn id="1139" idx="1"/>
          </p:cNvCxnSpPr>
          <p:nvPr/>
        </p:nvCxnSpPr>
        <p:spPr>
          <a:xfrm>
            <a:off x="2349000" y="3327498"/>
            <a:ext cx="412200" cy="6630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155" name="Shape 1155"/>
          <p:cNvCxnSpPr>
            <a:stCxn id="1143" idx="2"/>
          </p:cNvCxnSpPr>
          <p:nvPr/>
        </p:nvCxnSpPr>
        <p:spPr>
          <a:xfrm>
            <a:off x="3568049" y="2626198"/>
            <a:ext cx="15600" cy="33450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156" name="Shape 1156"/>
          <p:cNvSpPr/>
          <p:nvPr/>
        </p:nvSpPr>
        <p:spPr>
          <a:xfrm>
            <a:off x="6769225" y="3978992"/>
            <a:ext cx="1676399" cy="533399"/>
          </a:xfrm>
          <a:prstGeom prst="roundRect">
            <a:avLst>
              <a:gd fmla="val 16667" name="adj"/>
            </a:avLst>
          </a:prstGeom>
          <a:solidFill>
            <a:srgbClr val="82CDF5"/>
          </a:solidFill>
          <a:ln cap="flat" cmpd="sng" w="9525">
            <a:solidFill>
              <a:srgbClr val="623528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Results reviewed by disease experts</a:t>
            </a:r>
          </a:p>
        </p:txBody>
      </p:sp>
      <p:sp>
        <p:nvSpPr>
          <p:cNvPr id="1157" name="Shape 1157"/>
          <p:cNvSpPr/>
          <p:nvPr/>
        </p:nvSpPr>
        <p:spPr>
          <a:xfrm>
            <a:off x="6463669" y="5350592"/>
            <a:ext cx="2438399" cy="685799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FFFF00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Translational and clinical leads</a:t>
            </a:r>
          </a:p>
        </p:txBody>
      </p:sp>
      <p:sp>
        <p:nvSpPr>
          <p:cNvPr id="1158" name="Shape 1158"/>
          <p:cNvSpPr/>
          <p:nvPr/>
        </p:nvSpPr>
        <p:spPr>
          <a:xfrm rot="-5875471">
            <a:off x="5258935" y="3032346"/>
            <a:ext cx="898681" cy="2015693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BFBFBF"/>
          </a:solidFill>
          <a:ln cap="flat" cmpd="sng" w="9525">
            <a:solidFill>
              <a:srgbClr val="263E7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9" name="Shape 1159"/>
          <p:cNvSpPr/>
          <p:nvPr/>
        </p:nvSpPr>
        <p:spPr>
          <a:xfrm>
            <a:off x="7265995" y="1159229"/>
            <a:ext cx="269400" cy="193499"/>
          </a:xfrm>
          <a:prstGeom prst="roundRect">
            <a:avLst>
              <a:gd fmla="val 16667" name="adj"/>
            </a:avLst>
          </a:prstGeom>
          <a:solidFill>
            <a:srgbClr val="FF8000"/>
          </a:solidFill>
          <a:ln cap="flat" cmpd="sng" w="9525">
            <a:solidFill>
              <a:srgbClr val="1E305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1200" u="none" cap="none" strike="noStrike">
              <a:solidFill>
                <a:srgbClr val="FF8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0" name="Shape 1160"/>
          <p:cNvSpPr/>
          <p:nvPr/>
        </p:nvSpPr>
        <p:spPr>
          <a:xfrm>
            <a:off x="2882269" y="3826592"/>
            <a:ext cx="1676399" cy="381000"/>
          </a:xfrm>
          <a:prstGeom prst="roundRect">
            <a:avLst>
              <a:gd fmla="val 16667" name="adj"/>
            </a:avLst>
          </a:prstGeom>
          <a:solidFill>
            <a:srgbClr val="FF8000"/>
          </a:solidFill>
          <a:ln cap="flat" cmpd="sng" w="9525">
            <a:solidFill>
              <a:srgbClr val="1E305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Open/Embargoed, UCSC Xena Browser</a:t>
            </a:r>
          </a:p>
        </p:txBody>
      </p:sp>
      <p:sp>
        <p:nvSpPr>
          <p:cNvPr id="1161" name="Shape 1161"/>
          <p:cNvSpPr/>
          <p:nvPr/>
        </p:nvSpPr>
        <p:spPr>
          <a:xfrm rot="5400000">
            <a:off x="7225670" y="4664792"/>
            <a:ext cx="800099" cy="4952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FBFBF"/>
          </a:solidFill>
          <a:ln cap="flat" cmpd="sng" w="9525">
            <a:solidFill>
              <a:srgbClr val="263E7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62" name="Shape 1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2737" y="588645"/>
            <a:ext cx="2057400" cy="2057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3" name="Shape 1163"/>
          <p:cNvGrpSpPr/>
          <p:nvPr/>
        </p:nvGrpSpPr>
        <p:grpSpPr>
          <a:xfrm>
            <a:off x="4430222" y="1931988"/>
            <a:ext cx="1167041" cy="1236841"/>
            <a:chOff x="2256061" y="3847120"/>
            <a:chExt cx="1167041" cy="1236841"/>
          </a:xfrm>
        </p:grpSpPr>
        <p:sp>
          <p:nvSpPr>
            <p:cNvPr id="1164" name="Shape 1164"/>
            <p:cNvSpPr/>
            <p:nvPr/>
          </p:nvSpPr>
          <p:spPr>
            <a:xfrm flipH="1" rot="2378700">
              <a:off x="2635338" y="3864623"/>
              <a:ext cx="452330" cy="1214678"/>
            </a:xfrm>
            <a:prstGeom prst="can">
              <a:avLst>
                <a:gd fmla="val 25000" name="adj"/>
              </a:avLst>
            </a:prstGeom>
            <a:solidFill>
              <a:srgbClr val="82CDF5"/>
            </a:solidFill>
            <a:ln cap="flat" cmpd="sng" w="9525">
              <a:solidFill>
                <a:srgbClr val="263E7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buNone/>
              </a:pPr>
              <a:r>
                <a:t/>
              </a:r>
              <a:endParaRPr b="0" baseline="0" i="0" sz="1800" u="none" cap="none" strike="noStrike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165" name="Shape 1165"/>
            <p:cNvSpPr txBox="1"/>
            <p:nvPr/>
          </p:nvSpPr>
          <p:spPr>
            <a:xfrm rot="-3116562">
              <a:off x="2263780" y="4153753"/>
              <a:ext cx="1033661" cy="52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None/>
              </a:pPr>
              <a:r>
                <a:t/>
              </a:r>
              <a:endParaRPr b="0" baseline="0" i="0" sz="14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400" u="none" cap="none" strike="noStrike">
                  <a:solidFill>
                    <a:srgbClr val="000000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GA4GH API</a:t>
              </a:r>
            </a:p>
          </p:txBody>
        </p:sp>
      </p:grpSp>
      <p:sp>
        <p:nvSpPr>
          <p:cNvPr id="1166" name="Shape 1166"/>
          <p:cNvSpPr/>
          <p:nvPr/>
        </p:nvSpPr>
        <p:spPr>
          <a:xfrm>
            <a:off x="154304" y="4682898"/>
            <a:ext cx="1435589" cy="2057399"/>
          </a:xfrm>
          <a:prstGeom prst="flowChartMultidocument">
            <a:avLst/>
          </a:prstGeom>
          <a:solidFill>
            <a:srgbClr val="623528"/>
          </a:solidFill>
          <a:ln cap="flat" cmpd="sng" w="9525">
            <a:solidFill>
              <a:srgbClr val="263E7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Hospital/Laboratory</a:t>
            </a:r>
          </a:p>
        </p:txBody>
      </p:sp>
      <p:sp>
        <p:nvSpPr>
          <p:cNvPr id="1167" name="Shape 1167"/>
          <p:cNvSpPr/>
          <p:nvPr/>
        </p:nvSpPr>
        <p:spPr>
          <a:xfrm rot="3035426">
            <a:off x="736236" y="4654392"/>
            <a:ext cx="533504" cy="1143102"/>
          </a:xfrm>
          <a:prstGeom prst="can">
            <a:avLst>
              <a:gd fmla="val 25000" name="adj"/>
            </a:avLst>
          </a:prstGeom>
          <a:solidFill>
            <a:srgbClr val="D7E4BD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68" name="Shape 1168"/>
          <p:cNvSpPr txBox="1"/>
          <p:nvPr/>
        </p:nvSpPr>
        <p:spPr>
          <a:xfrm rot="-2441137">
            <a:off x="478075" y="5023234"/>
            <a:ext cx="972836" cy="492486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3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Pipeline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3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“container”</a:t>
            </a:r>
          </a:p>
        </p:txBody>
      </p:sp>
      <p:pic>
        <p:nvPicPr>
          <p:cNvPr id="1169" name="Shape 1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06069" y="2988392"/>
            <a:ext cx="685799" cy="7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0" name="Shape 1170"/>
          <p:cNvSpPr/>
          <p:nvPr/>
        </p:nvSpPr>
        <p:spPr>
          <a:xfrm>
            <a:off x="6850372" y="3617103"/>
            <a:ext cx="1337400" cy="352499"/>
          </a:xfrm>
          <a:prstGeom prst="rect">
            <a:avLst/>
          </a:prstGeom>
          <a:solidFill>
            <a:srgbClr val="CCFFCC"/>
          </a:solidFill>
          <a:ln cap="flat" cmpd="sng" w="9525">
            <a:solidFill>
              <a:srgbClr val="008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PrecisionImmuno</a:t>
            </a:r>
          </a:p>
        </p:txBody>
      </p:sp>
      <p:cxnSp>
        <p:nvCxnSpPr>
          <p:cNvPr id="1171" name="Shape 1171"/>
          <p:cNvCxnSpPr/>
          <p:nvPr/>
        </p:nvCxnSpPr>
        <p:spPr>
          <a:xfrm>
            <a:off x="7265995" y="329177"/>
            <a:ext cx="349499" cy="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172" name="Shape 1172"/>
          <p:cNvSpPr/>
          <p:nvPr/>
        </p:nvSpPr>
        <p:spPr>
          <a:xfrm>
            <a:off x="7265995" y="1408358"/>
            <a:ext cx="269400" cy="193499"/>
          </a:xfrm>
          <a:prstGeom prst="roundRect">
            <a:avLst>
              <a:gd fmla="val 16667" name="adj"/>
            </a:avLst>
          </a:prstGeom>
          <a:solidFill>
            <a:srgbClr val="82CDF5"/>
          </a:solidFill>
          <a:ln cap="flat" cmpd="sng" w="9525">
            <a:solidFill>
              <a:srgbClr val="1E305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1200" u="none" cap="none" strike="noStrike">
              <a:solidFill>
                <a:srgbClr val="FF8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73" name="Shape 1173"/>
          <p:cNvSpPr txBox="1"/>
          <p:nvPr/>
        </p:nvSpPr>
        <p:spPr>
          <a:xfrm>
            <a:off x="7514575" y="1358620"/>
            <a:ext cx="3423899" cy="27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Collaborations</a:t>
            </a:r>
          </a:p>
        </p:txBody>
      </p:sp>
      <p:cxnSp>
        <p:nvCxnSpPr>
          <p:cNvPr id="1174" name="Shape 1174"/>
          <p:cNvCxnSpPr/>
          <p:nvPr/>
        </p:nvCxnSpPr>
        <p:spPr>
          <a:xfrm flipH="1" rot="10800000">
            <a:off x="1431496" y="3826444"/>
            <a:ext cx="1341600" cy="1026299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175" name="Shape 1175"/>
          <p:cNvSpPr txBox="1"/>
          <p:nvPr/>
        </p:nvSpPr>
        <p:spPr>
          <a:xfrm>
            <a:off x="7544250" y="1123880"/>
            <a:ext cx="3423899" cy="27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Access</a:t>
            </a:r>
          </a:p>
        </p:txBody>
      </p:sp>
      <p:cxnSp>
        <p:nvCxnSpPr>
          <p:cNvPr id="1176" name="Shape 1176"/>
          <p:cNvCxnSpPr/>
          <p:nvPr/>
        </p:nvCxnSpPr>
        <p:spPr>
          <a:xfrm>
            <a:off x="7270020" y="707068"/>
            <a:ext cx="345299" cy="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dot"/>
            <a:round/>
            <a:headEnd len="med" w="med" type="none"/>
            <a:tailEnd len="lg" w="lg" type="stealth"/>
          </a:ln>
        </p:spPr>
      </p:cxnSp>
      <p:cxnSp>
        <p:nvCxnSpPr>
          <p:cNvPr id="1177" name="Shape 1177"/>
          <p:cNvCxnSpPr>
            <a:stCxn id="1146" idx="1"/>
          </p:cNvCxnSpPr>
          <p:nvPr/>
        </p:nvCxnSpPr>
        <p:spPr>
          <a:xfrm rot="10800000">
            <a:off x="4218600" y="4207623"/>
            <a:ext cx="10500" cy="50370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178" name="Shape 1178"/>
          <p:cNvSpPr txBox="1"/>
          <p:nvPr/>
        </p:nvSpPr>
        <p:spPr>
          <a:xfrm>
            <a:off x="7532379" y="464368"/>
            <a:ext cx="2887499" cy="46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Raw genomic </a:t>
            </a:r>
          </a:p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data flow</a:t>
            </a:r>
          </a:p>
        </p:txBody>
      </p:sp>
      <p:cxnSp>
        <p:nvCxnSpPr>
          <p:cNvPr id="1179" name="Shape 1179"/>
          <p:cNvCxnSpPr>
            <a:endCxn id="1146" idx="3"/>
          </p:cNvCxnSpPr>
          <p:nvPr/>
        </p:nvCxnSpPr>
        <p:spPr>
          <a:xfrm flipH="1" rot="10800000">
            <a:off x="938700" y="5884023"/>
            <a:ext cx="3290400" cy="655800"/>
          </a:xfrm>
          <a:prstGeom prst="bentConnector2">
            <a:avLst/>
          </a:prstGeom>
          <a:noFill/>
          <a:ln cap="flat" cmpd="sng" w="25400">
            <a:solidFill>
              <a:schemeClr val="dk1"/>
            </a:solidFill>
            <a:prstDash val="dot"/>
            <a:round/>
            <a:headEnd len="med" w="med" type="none"/>
            <a:tailEnd len="lg" w="lg" type="stealth"/>
          </a:ln>
        </p:spPr>
      </p:cxnSp>
      <p:sp>
        <p:nvSpPr>
          <p:cNvPr id="1180" name="Shape 1180"/>
          <p:cNvSpPr/>
          <p:nvPr/>
        </p:nvSpPr>
        <p:spPr>
          <a:xfrm>
            <a:off x="7274414" y="1657485"/>
            <a:ext cx="269400" cy="193499"/>
          </a:xfrm>
          <a:prstGeom prst="roundRect">
            <a:avLst>
              <a:gd fmla="val 16667" name="adj"/>
            </a:avLst>
          </a:prstGeom>
          <a:solidFill>
            <a:srgbClr val="623528"/>
          </a:solidFill>
          <a:ln cap="flat" cmpd="sng" w="9525">
            <a:solidFill>
              <a:srgbClr val="1E3054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1" baseline="0" i="0" sz="1200" u="none" cap="none" strike="noStrike">
              <a:solidFill>
                <a:srgbClr val="FF8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81" name="Shape 1181"/>
          <p:cNvSpPr txBox="1"/>
          <p:nvPr/>
        </p:nvSpPr>
        <p:spPr>
          <a:xfrm>
            <a:off x="7520510" y="1607749"/>
            <a:ext cx="3423899" cy="2768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2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External data source</a:t>
            </a:r>
          </a:p>
        </p:txBody>
      </p:sp>
      <p:cxnSp>
        <p:nvCxnSpPr>
          <p:cNvPr id="1182" name="Shape 1182"/>
          <p:cNvCxnSpPr>
            <a:stCxn id="1167" idx="1"/>
          </p:cNvCxnSpPr>
          <p:nvPr/>
        </p:nvCxnSpPr>
        <p:spPr>
          <a:xfrm>
            <a:off x="1444588" y="4863093"/>
            <a:ext cx="1298700" cy="13800"/>
          </a:xfrm>
          <a:prstGeom prst="straightConnector1">
            <a:avLst/>
          </a:prstGeom>
          <a:noFill/>
          <a:ln cap="flat" cmpd="sng" w="25400">
            <a:solidFill>
              <a:srgbClr val="000000"/>
            </a:solidFill>
            <a:prstDash val="solid"/>
            <a:round/>
            <a:headEnd len="med" w="med" type="none"/>
            <a:tailEnd len="lg" w="lg" type="stealth"/>
          </a:ln>
        </p:spPr>
      </p:cxn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Shape 1188"/>
          <p:cNvSpPr txBox="1"/>
          <p:nvPr>
            <p:ph type="title"/>
          </p:nvPr>
        </p:nvSpPr>
        <p:spPr>
          <a:xfrm>
            <a:off x="42333" y="0"/>
            <a:ext cx="88106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2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Combined Maps:</a:t>
            </a:r>
            <a:br>
              <a:rPr b="1" baseline="0" i="0" lang="en" sz="32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1" baseline="0" i="0" lang="en" sz="32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POG samples +TCGA + neuroblastoma</a:t>
            </a:r>
          </a:p>
        </p:txBody>
      </p:sp>
      <p:pic>
        <p:nvPicPr>
          <p:cNvPr id="1189" name="Shape 1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447800"/>
            <a:ext cx="7772400" cy="523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0" name="Shape 1190"/>
          <p:cNvSpPr txBox="1"/>
          <p:nvPr/>
        </p:nvSpPr>
        <p:spPr>
          <a:xfrm>
            <a:off x="7548957" y="6195480"/>
            <a:ext cx="1501799" cy="52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Olena Morozova</a:t>
            </a:r>
          </a:p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Yulia Newton</a:t>
            </a:r>
          </a:p>
        </p:txBody>
      </p:sp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Shape 1195"/>
          <p:cNvSpPr txBox="1"/>
          <p:nvPr>
            <p:ph type="title"/>
          </p:nvPr>
        </p:nvSpPr>
        <p:spPr>
          <a:xfrm>
            <a:off x="180975" y="-152400"/>
            <a:ext cx="88106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32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PanCAN30 tumor map</a:t>
            </a:r>
          </a:p>
        </p:txBody>
      </p:sp>
      <p:pic>
        <p:nvPicPr>
          <p:cNvPr id="1196" name="Shape 1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2600" y="1295400"/>
            <a:ext cx="5943599" cy="54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Shape 1197"/>
          <p:cNvSpPr txBox="1"/>
          <p:nvPr/>
        </p:nvSpPr>
        <p:spPr>
          <a:xfrm>
            <a:off x="7746425" y="6358469"/>
            <a:ext cx="1232699" cy="30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Yulia Newton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/>
          <p:nvPr>
            <p:ph type="title"/>
          </p:nvPr>
        </p:nvSpPr>
        <p:spPr>
          <a:xfrm>
            <a:off x="457200" y="46045"/>
            <a:ext cx="8229600" cy="724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Demonstration Overview</a:t>
            </a:r>
          </a:p>
        </p:txBody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457200" y="649575"/>
            <a:ext cx="8229600" cy="6096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19100" lvl="0" marL="4572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Organize crowd-source challenges to develop best-of-breed methods</a:t>
            </a:r>
          </a:p>
          <a:p>
            <a:pPr indent="-381000" lvl="1" marL="914400" rtl="0">
              <a:spcBef>
                <a:spcPts val="0"/>
              </a:spcBef>
              <a:buClr>
                <a:srgbClr val="0000FF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0000FF"/>
                </a:solidFill>
              </a:rPr>
              <a:t>Overview of current DREAM projects, living benchmarks</a:t>
            </a:r>
          </a:p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Enable cloud ready methods for mass compute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Alignments and somatic variant detectors</a:t>
            </a:r>
          </a:p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Establish methods to link genetic variants to cellular-, tissue-, and patient-level outcomes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GA4GH Genotype-to-Phenotype API</a:t>
            </a:r>
          </a:p>
          <a:p>
            <a:pPr indent="-419100" lvl="0" marL="457200" rtl="0">
              <a:spcBef>
                <a:spcPts val="0"/>
              </a:spcBef>
              <a:buClr>
                <a:srgbClr val="D9D9D9"/>
              </a:buClr>
              <a:buSzPct val="100000"/>
              <a:buFont typeface="Arial"/>
              <a:buChar char="●"/>
            </a:pPr>
            <a:r>
              <a:rPr lang="en">
                <a:solidFill>
                  <a:srgbClr val="D9D9D9"/>
                </a:solidFill>
              </a:rPr>
              <a:t>Create a queryable graph of evidence from abstracted evidence and inferences.</a:t>
            </a:r>
          </a:p>
          <a:p>
            <a:pPr indent="-381000" lvl="1" marL="914400" rtl="0">
              <a:spcBef>
                <a:spcPts val="0"/>
              </a:spcBef>
              <a:buClr>
                <a:srgbClr val="D9D9D9"/>
              </a:buClr>
              <a:buSzPct val="80000"/>
              <a:buFont typeface="Courier New"/>
              <a:buChar char="o"/>
            </a:pPr>
            <a:r>
              <a:rPr lang="en">
                <a:solidFill>
                  <a:srgbClr val="D9D9D9"/>
                </a:solidFill>
              </a:rPr>
              <a:t>TumorMap visualization to view tumor samples across cancer types.</a:t>
            </a:r>
          </a:p>
        </p:txBody>
      </p:sp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Shape 1202"/>
          <p:cNvSpPr txBox="1"/>
          <p:nvPr>
            <p:ph type="title"/>
          </p:nvPr>
        </p:nvSpPr>
        <p:spPr>
          <a:xfrm>
            <a:off x="75" y="-5079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35625"/>
              </a:lnSpc>
              <a:spcBef>
                <a:spcPts val="0"/>
              </a:spcBef>
              <a:spcAft>
                <a:spcPts val="0"/>
              </a:spcAft>
              <a:buClr>
                <a:srgbClr val="4A6499"/>
              </a:buClr>
              <a:buSzPct val="25000"/>
              <a:buFont typeface="Arial"/>
              <a:buNone/>
            </a:pPr>
            <a:r>
              <a:rPr b="1" baseline="0" i="0" lang="en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WHERE DO Childhood (POG)</a:t>
            </a:r>
            <a:br>
              <a:rPr b="1" baseline="0" i="0" lang="en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baseline="0" i="0" lang="en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Samples MAP?</a:t>
            </a:r>
          </a:p>
        </p:txBody>
      </p:sp>
      <p:pic>
        <p:nvPicPr>
          <p:cNvPr id="1203" name="Shape 1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295400"/>
            <a:ext cx="8839199" cy="513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Shape 1204"/>
          <p:cNvSpPr txBox="1"/>
          <p:nvPr/>
        </p:nvSpPr>
        <p:spPr>
          <a:xfrm>
            <a:off x="6908800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Olena Morozova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Yulia Newton</a:t>
            </a:r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Shape 120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8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Analysis of POG samples in the context of other cancers</a:t>
            </a:r>
          </a:p>
        </p:txBody>
      </p:sp>
      <p:sp>
        <p:nvSpPr>
          <p:cNvPr id="1210" name="Shape 1210"/>
          <p:cNvSpPr txBox="1"/>
          <p:nvPr>
            <p:ph idx="1" type="body"/>
          </p:nvPr>
        </p:nvSpPr>
        <p:spPr>
          <a:xfrm>
            <a:off x="457200" y="1112852"/>
            <a:ext cx="8229600" cy="57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POG064-PED3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Pheochromocytoma and Paraganglioma (pancan30) and with Neuroblastoma (pancan14)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POG062_NBL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Lymphoid Neoplasm Diffuse Large B-cell Lymphoma (pancan30) and with Neuroblastoma (pancan14)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POG040_SCC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</a:t>
            </a:r>
            <a:r>
              <a:rPr b="0" baseline="0" i="0" lang="en" sz="185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Head and Neck Squamous Cell Carcinoma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POG064_NBL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Pheochromocytoma and Paraganglioma (pancan30) and with Neuroblastoma (pancan14)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rgbClr val="FF0000"/>
                </a:solidFill>
                <a:latin typeface="PT Sans"/>
                <a:ea typeface="PT Sans"/>
                <a:cs typeface="PT Sans"/>
                <a:sym typeface="PT Sans"/>
              </a:rPr>
              <a:t>POG066_NF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rgbClr val="FF0000"/>
                </a:solidFill>
                <a:latin typeface="PT Sans"/>
                <a:ea typeface="PT Sans"/>
                <a:cs typeface="PT Sans"/>
                <a:sym typeface="PT Sans"/>
              </a:rPr>
              <a:t>Clusters with Breast Invasive Carcinoma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POG067_NBL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Neuroblastoma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POG079_SARC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lang="en" sz="185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</a:t>
            </a: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lusters with or near Neuroblastoma</a:t>
            </a:r>
          </a:p>
        </p:txBody>
      </p:sp>
      <p:sp>
        <p:nvSpPr>
          <p:cNvPr id="1211" name="Shape 1211"/>
          <p:cNvSpPr txBox="1"/>
          <p:nvPr/>
        </p:nvSpPr>
        <p:spPr>
          <a:xfrm>
            <a:off x="6908800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Olena Morozova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Yulia Newton</a:t>
            </a:r>
          </a:p>
        </p:txBody>
      </p:sp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Shape 1216"/>
          <p:cNvSpPr txBox="1"/>
          <p:nvPr>
            <p:ph type="title"/>
          </p:nvPr>
        </p:nvSpPr>
        <p:spPr>
          <a:xfrm>
            <a:off x="75" y="101601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35625"/>
              </a:lnSpc>
              <a:spcBef>
                <a:spcPts val="0"/>
              </a:spcBef>
              <a:spcAft>
                <a:spcPts val="0"/>
              </a:spcAft>
              <a:buClr>
                <a:srgbClr val="4A6499"/>
              </a:buClr>
              <a:buSzPct val="25000"/>
              <a:buFont typeface="Arial"/>
              <a:buNone/>
            </a:pPr>
            <a:r>
              <a:rPr b="1" baseline="0" i="0" lang="en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POG-66 clusters with BRCA</a:t>
            </a:r>
            <a:br>
              <a:rPr b="1" baseline="0" i="0" lang="en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baseline="0" i="0" lang="en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(near HER2 by PAM50)</a:t>
            </a:r>
          </a:p>
        </p:txBody>
      </p:sp>
      <p:pic>
        <p:nvPicPr>
          <p:cNvPr id="1217" name="Shape 1217"/>
          <p:cNvPicPr preferRelativeResize="0"/>
          <p:nvPr/>
        </p:nvPicPr>
        <p:blipFill rotWithShape="1">
          <a:blip r:embed="rId3">
            <a:alphaModFix/>
          </a:blip>
          <a:srcRect b="0" l="41954" r="30842" t="53301"/>
          <a:stretch/>
        </p:blipFill>
        <p:spPr>
          <a:xfrm>
            <a:off x="1879600" y="1862665"/>
            <a:ext cx="4622699" cy="460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Shape 1218"/>
          <p:cNvSpPr txBox="1"/>
          <p:nvPr/>
        </p:nvSpPr>
        <p:spPr>
          <a:xfrm>
            <a:off x="6908800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Olena Morozova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Yulia Newton</a:t>
            </a:r>
          </a:p>
        </p:txBody>
      </p:sp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Shape 1223"/>
          <p:cNvSpPr txBox="1"/>
          <p:nvPr>
            <p:ph type="title"/>
          </p:nvPr>
        </p:nvSpPr>
        <p:spPr>
          <a:xfrm>
            <a:off x="228600" y="-8469"/>
            <a:ext cx="8429700" cy="10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4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High HER2 expression in POG_NF</a:t>
            </a:r>
            <a:br>
              <a:rPr b="1" baseline="0" i="0" lang="en" sz="24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1" baseline="0" i="0" lang="en" sz="24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(UCSC Xena Browser:</a:t>
            </a:r>
            <a:br>
              <a:rPr b="1" baseline="0" i="0" lang="en" sz="24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b="1" baseline="0" i="0" lang="en" sz="24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http://xena.ucsc.edu/</a:t>
            </a:r>
          </a:p>
        </p:txBody>
      </p:sp>
      <p:pic>
        <p:nvPicPr>
          <p:cNvPr id="1224" name="Shape 1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143000"/>
            <a:ext cx="7467600" cy="55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Shape 1225"/>
          <p:cNvSpPr txBox="1"/>
          <p:nvPr/>
        </p:nvSpPr>
        <p:spPr>
          <a:xfrm>
            <a:off x="6993464" y="6095991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Olena Morozova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Jing Zhu</a:t>
            </a:r>
          </a:p>
        </p:txBody>
      </p:sp>
      <p:grpSp>
        <p:nvGrpSpPr>
          <p:cNvPr id="1226" name="Shape 1226"/>
          <p:cNvGrpSpPr/>
          <p:nvPr/>
        </p:nvGrpSpPr>
        <p:grpSpPr>
          <a:xfrm>
            <a:off x="593627" y="2346594"/>
            <a:ext cx="2160299" cy="1499024"/>
            <a:chOff x="593627" y="2346594"/>
            <a:chExt cx="2160299" cy="1499024"/>
          </a:xfrm>
        </p:grpSpPr>
        <p:sp>
          <p:nvSpPr>
            <p:cNvPr id="1227" name="Shape 1227"/>
            <p:cNvSpPr txBox="1"/>
            <p:nvPr/>
          </p:nvSpPr>
          <p:spPr>
            <a:xfrm>
              <a:off x="593627" y="2922218"/>
              <a:ext cx="2160299" cy="9233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rIns="91425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POG-66 </a:t>
              </a:r>
            </a:p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neurofibroma</a:t>
              </a:r>
            </a:p>
            <a:p>
              <a:pPr indent="0" lvl="0" marL="0" marR="0" rtl="0" algn="l">
                <a:spcBef>
                  <a:spcPts val="0"/>
                </a:spcBef>
                <a:buSzPct val="25000"/>
                <a:buNone/>
              </a:pPr>
              <a:r>
                <a:rPr b="0" baseline="0" i="0" lang="en" sz="1800" u="none" cap="none" strike="noStrike">
                  <a:solidFill>
                    <a:schemeClr val="dk1"/>
                  </a:solidFill>
                  <a:latin typeface="PT Sans"/>
                  <a:ea typeface="PT Sans"/>
                  <a:cs typeface="PT Sans"/>
                  <a:sym typeface="PT Sans"/>
                </a:rPr>
                <a:t>clusters with breast</a:t>
              </a:r>
            </a:p>
          </p:txBody>
        </p:sp>
        <p:cxnSp>
          <p:nvCxnSpPr>
            <p:cNvPr id="1228" name="Shape 1228"/>
            <p:cNvCxnSpPr/>
            <p:nvPr/>
          </p:nvCxnSpPr>
          <p:spPr>
            <a:xfrm flipH="1" rot="10800000">
              <a:off x="1704850" y="2346594"/>
              <a:ext cx="885900" cy="836699"/>
            </a:xfrm>
            <a:prstGeom prst="straightConnector1">
              <a:avLst/>
            </a:prstGeom>
            <a:noFill/>
            <a:ln cap="flat" cmpd="sng" w="25400">
              <a:solidFill>
                <a:srgbClr val="000000"/>
              </a:solidFill>
              <a:prstDash val="solid"/>
              <a:round/>
              <a:headEnd len="med" w="med" type="none"/>
              <a:tailEnd len="lg" w="lg" type="stealth"/>
            </a:ln>
          </p:spPr>
        </p:cxnSp>
      </p:grpSp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Shape 123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8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Analysis of POG samples in the context of other cancers</a:t>
            </a:r>
          </a:p>
        </p:txBody>
      </p:sp>
      <p:sp>
        <p:nvSpPr>
          <p:cNvPr id="1234" name="Shape 1234"/>
          <p:cNvSpPr txBox="1"/>
          <p:nvPr/>
        </p:nvSpPr>
        <p:spPr>
          <a:xfrm>
            <a:off x="6908800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Olena Morozova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Yulia Newton</a:t>
            </a:r>
          </a:p>
        </p:txBody>
      </p:sp>
      <p:sp>
        <p:nvSpPr>
          <p:cNvPr id="1235" name="Shape 1235"/>
          <p:cNvSpPr txBox="1"/>
          <p:nvPr>
            <p:ph idx="1" type="body"/>
          </p:nvPr>
        </p:nvSpPr>
        <p:spPr>
          <a:xfrm>
            <a:off x="457200" y="1101609"/>
            <a:ext cx="8229600" cy="5768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POG064-PED3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Pheochromocytoma and Paraganglioma (pancan30) and with Neuroblastoma (pancan14)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POG062_NBL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Lymphoid Neoplasm Diffuse Large B-cell Lymphoma (pancan30) and with Neuroblastoma (pancan14)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POG040_SCC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</a:t>
            </a:r>
            <a:r>
              <a:rPr b="0" baseline="0" i="0" lang="en" sz="185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Head and Neck Squamous Cell Carcinoma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POG064_NBL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Pheochromocytoma and Paraganglioma (pancan30) and with Neuroblastoma (pancan14)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POG066_NF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</a:t>
            </a:r>
            <a:r>
              <a:rPr b="0" baseline="0" i="0" lang="en" sz="1850" u="none" cap="none" strike="noStrike">
                <a:solidFill>
                  <a:srgbClr val="000000"/>
                </a:solidFill>
                <a:latin typeface="PT Sans"/>
                <a:ea typeface="PT Sans"/>
                <a:cs typeface="PT Sans"/>
                <a:sym typeface="PT Sans"/>
              </a:rPr>
              <a:t>Breast Invasive Carcinoma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POG067_NBL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b="0" baseline="0" i="0" lang="en" sz="18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Clusters with Neuroblastoma</a:t>
            </a:r>
          </a:p>
          <a:p>
            <a:pPr indent="-342900" lvl="0" marL="34290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b="0" baseline="0" i="0" lang="en" sz="2050" u="none" cap="none" strike="noStrike">
                <a:solidFill>
                  <a:srgbClr val="FF0000"/>
                </a:solidFill>
                <a:latin typeface="PT Sans"/>
                <a:ea typeface="PT Sans"/>
                <a:cs typeface="PT Sans"/>
                <a:sym typeface="PT Sans"/>
              </a:rPr>
              <a:t>POG079_SARC</a:t>
            </a:r>
          </a:p>
          <a:p>
            <a:pPr indent="-285750" lvl="1" marL="742950" marR="0" rtl="0" algn="l">
              <a:lnSpc>
                <a:spcPct val="80000"/>
              </a:lnSpc>
              <a:spcBef>
                <a:spcPts val="370"/>
              </a:spcBef>
              <a:spcAft>
                <a:spcPts val="0"/>
              </a:spcAft>
              <a:buClr>
                <a:srgbClr val="FC4B04"/>
              </a:buClr>
              <a:buSzPct val="97368"/>
              <a:buFont typeface="PT Sans"/>
              <a:buChar char="–"/>
            </a:pPr>
            <a:r>
              <a:rPr lang="en" sz="1850">
                <a:solidFill>
                  <a:srgbClr val="FF0000"/>
                </a:solidFill>
                <a:latin typeface="PT Sans"/>
                <a:ea typeface="PT Sans"/>
                <a:cs typeface="PT Sans"/>
                <a:sym typeface="PT Sans"/>
              </a:rPr>
              <a:t>C</a:t>
            </a:r>
            <a:r>
              <a:rPr b="0" baseline="0" i="0" lang="en" sz="1850" u="none" cap="none" strike="noStrike">
                <a:solidFill>
                  <a:srgbClr val="FF0000"/>
                </a:solidFill>
                <a:latin typeface="PT Sans"/>
                <a:ea typeface="PT Sans"/>
                <a:cs typeface="PT Sans"/>
                <a:sym typeface="PT Sans"/>
              </a:rPr>
              <a:t>lusters with or near Neuroblastoma</a:t>
            </a:r>
          </a:p>
        </p:txBody>
      </p:sp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Shape 1240"/>
          <p:cNvSpPr txBox="1"/>
          <p:nvPr>
            <p:ph type="title"/>
          </p:nvPr>
        </p:nvSpPr>
        <p:spPr>
          <a:xfrm>
            <a:off x="75" y="177801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35625"/>
              </a:lnSpc>
              <a:spcBef>
                <a:spcPts val="0"/>
              </a:spcBef>
              <a:spcAft>
                <a:spcPts val="0"/>
              </a:spcAft>
              <a:buClr>
                <a:srgbClr val="4A6499"/>
              </a:buClr>
              <a:buSzPct val="25000"/>
              <a:buFont typeface="Arial"/>
              <a:buNone/>
            </a:pPr>
            <a:r>
              <a:rPr b="1" baseline="0" i="0" lang="en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WHERE DO Childhood (POG)</a:t>
            </a:r>
            <a:br>
              <a:rPr b="1" baseline="0" i="0" lang="en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baseline="0" i="0" lang="en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Samples MAP?</a:t>
            </a:r>
          </a:p>
        </p:txBody>
      </p:sp>
      <p:pic>
        <p:nvPicPr>
          <p:cNvPr id="1241" name="Shape 1241"/>
          <p:cNvPicPr preferRelativeResize="0"/>
          <p:nvPr/>
        </p:nvPicPr>
        <p:blipFill rotWithShape="1">
          <a:blip r:embed="rId3">
            <a:alphaModFix/>
          </a:blip>
          <a:srcRect b="34815" l="0" r="59113" t="0"/>
          <a:stretch/>
        </p:blipFill>
        <p:spPr>
          <a:xfrm>
            <a:off x="3766498" y="1295400"/>
            <a:ext cx="4970999" cy="447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Shape 1242"/>
          <p:cNvSpPr txBox="1"/>
          <p:nvPr/>
        </p:nvSpPr>
        <p:spPr>
          <a:xfrm>
            <a:off x="6908800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Olena Morozova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Yulia Newton</a:t>
            </a:r>
          </a:p>
        </p:txBody>
      </p:sp>
      <p:sp>
        <p:nvSpPr>
          <p:cNvPr id="1243" name="Shape 1243"/>
          <p:cNvSpPr txBox="1"/>
          <p:nvPr/>
        </p:nvSpPr>
        <p:spPr>
          <a:xfrm>
            <a:off x="228600" y="4876800"/>
            <a:ext cx="3537899" cy="12002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Observation: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POG079 pediatric sarcoma groups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with neuroblastoma ALK-mutant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8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samples.</a:t>
            </a:r>
          </a:p>
        </p:txBody>
      </p: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Shape 1248"/>
          <p:cNvSpPr txBox="1"/>
          <p:nvPr>
            <p:ph type="title"/>
          </p:nvPr>
        </p:nvSpPr>
        <p:spPr>
          <a:xfrm>
            <a:off x="333373" y="-152400"/>
            <a:ext cx="8810699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en" sz="2800" u="none" cap="none" strike="noStrike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ALK expression in POG_SARC is comparable to ALK-amplified NBL (Xena Browser</a:t>
            </a: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 View)</a:t>
            </a:r>
          </a:p>
        </p:txBody>
      </p:sp>
      <p:pic>
        <p:nvPicPr>
          <p:cNvPr id="1249" name="Shape 12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066800"/>
            <a:ext cx="8677200" cy="56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Shape 1250"/>
          <p:cNvSpPr txBox="1"/>
          <p:nvPr/>
        </p:nvSpPr>
        <p:spPr>
          <a:xfrm>
            <a:off x="6925732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Olena Morozova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b="0" baseline="0" i="0" lang="en" sz="1400" u="none" cap="none" strike="noStrik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Jing Zhu</a:t>
            </a:r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Shape 1255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A WorkBench for high-level calculations on cancer cohorts.</a:t>
            </a:r>
          </a:p>
        </p:txBody>
      </p:sp>
      <p:sp>
        <p:nvSpPr>
          <p:cNvPr id="1256" name="Shape 1256"/>
          <p:cNvSpPr txBox="1"/>
          <p:nvPr>
            <p:ph idx="1" type="body"/>
          </p:nvPr>
        </p:nvSpPr>
        <p:spPr>
          <a:xfrm>
            <a:off x="457200" y="1299150"/>
            <a:ext cx="8229600" cy="55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lang="en" sz="205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ObservationDeck: View various integrated evidence across a cohort</a:t>
            </a:r>
          </a:p>
          <a:p>
            <a: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https://medbook.ucsc.edu/wb</a:t>
            </a: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5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-342900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•"/>
            </a:pPr>
            <a:r>
              <a:rPr lang="en" sz="205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DataFusion: Quickly calculate stats on a selected cohort</a:t>
            </a:r>
          </a:p>
          <a:p>
            <a: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C4B04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  <a:p>
            <a:pPr indent="0" lvl="0" marL="0" marR="0" rtl="0" algn="l">
              <a:lnSpc>
                <a:spcPct val="80000"/>
              </a:lnSpc>
              <a:spcBef>
                <a:spcPts val="410"/>
              </a:spcBef>
              <a:spcAft>
                <a:spcPts val="0"/>
              </a:spcAft>
              <a:buNone/>
            </a:pPr>
            <a:r>
              <a:t/>
            </a:r>
            <a:endParaRPr b="0" baseline="0" i="0" sz="1850" u="none" cap="none" strike="noStrike">
              <a:solidFill>
                <a:srgbClr val="FF0000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Shape 1261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ObservationDeck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https://medbook.ucsc.edu/wb</a:t>
            </a:r>
          </a:p>
        </p:txBody>
      </p:sp>
      <p:sp>
        <p:nvSpPr>
          <p:cNvPr id="1262" name="Shape 1262"/>
          <p:cNvSpPr txBox="1"/>
          <p:nvPr/>
        </p:nvSpPr>
        <p:spPr>
          <a:xfrm>
            <a:off x="7061200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Chris Wong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Robert Baertsch</a:t>
            </a:r>
          </a:p>
        </p:txBody>
      </p:sp>
      <p:pic>
        <p:nvPicPr>
          <p:cNvPr id="1263" name="Shape 1263"/>
          <p:cNvPicPr preferRelativeResize="0"/>
          <p:nvPr/>
        </p:nvPicPr>
        <p:blipFill rotWithShape="1">
          <a:blip r:embed="rId3">
            <a:alphaModFix/>
          </a:blip>
          <a:srcRect b="0" l="0" r="0" t="7817"/>
          <a:stretch/>
        </p:blipFill>
        <p:spPr>
          <a:xfrm>
            <a:off x="0" y="1206700"/>
            <a:ext cx="7717400" cy="5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Shape 1268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ObservationDeck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https://medbook.ucsc.edu/wb</a:t>
            </a:r>
          </a:p>
        </p:txBody>
      </p:sp>
      <p:sp>
        <p:nvSpPr>
          <p:cNvPr id="1269" name="Shape 1269"/>
          <p:cNvSpPr txBox="1"/>
          <p:nvPr/>
        </p:nvSpPr>
        <p:spPr>
          <a:xfrm>
            <a:off x="5132875" y="6350000"/>
            <a:ext cx="3873300" cy="30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Chris Wong, Robert Baertsch</a:t>
            </a:r>
          </a:p>
        </p:txBody>
      </p:sp>
      <p:pic>
        <p:nvPicPr>
          <p:cNvPr id="1270" name="Shape 1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50" y="966487"/>
            <a:ext cx="8777497" cy="532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type="title"/>
          </p:nvPr>
        </p:nvSpPr>
        <p:spPr>
          <a:xfrm>
            <a:off x="457200" y="198442"/>
            <a:ext cx="8229600" cy="462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DREAM SMC Complete</a:t>
            </a:r>
          </a:p>
        </p:txBody>
      </p:sp>
      <p:sp>
        <p:nvSpPr>
          <p:cNvPr id="384" name="Shape 384"/>
          <p:cNvSpPr txBox="1"/>
          <p:nvPr>
            <p:ph idx="1" type="body"/>
          </p:nvPr>
        </p:nvSpPr>
        <p:spPr>
          <a:xfrm>
            <a:off x="457200" y="738275"/>
            <a:ext cx="8229600" cy="760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Live Benchmark for each Sub-Challenge</a:t>
            </a:r>
          </a:p>
        </p:txBody>
      </p:sp>
      <p:pic>
        <p:nvPicPr>
          <p:cNvPr id="385" name="Shape 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1736350"/>
            <a:ext cx="8074700" cy="489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Shape 1275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ObservationDeck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https://medbook.ucsc.edu/wb</a:t>
            </a:r>
          </a:p>
        </p:txBody>
      </p:sp>
      <p:sp>
        <p:nvSpPr>
          <p:cNvPr id="1276" name="Shape 1276"/>
          <p:cNvSpPr txBox="1"/>
          <p:nvPr/>
        </p:nvSpPr>
        <p:spPr>
          <a:xfrm>
            <a:off x="5132875" y="6350000"/>
            <a:ext cx="3873300" cy="30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Chris Wong, Robert Baertsch</a:t>
            </a:r>
          </a:p>
        </p:txBody>
      </p:sp>
      <p:pic>
        <p:nvPicPr>
          <p:cNvPr id="1277" name="Shape 1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250" y="1066800"/>
            <a:ext cx="7739577" cy="531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Shape 1282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ObservationDeck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https://medbook.ucsc.edu/wb</a:t>
            </a:r>
          </a:p>
        </p:txBody>
      </p:sp>
      <p:sp>
        <p:nvSpPr>
          <p:cNvPr id="1283" name="Shape 1283"/>
          <p:cNvSpPr txBox="1"/>
          <p:nvPr/>
        </p:nvSpPr>
        <p:spPr>
          <a:xfrm>
            <a:off x="5132875" y="6350000"/>
            <a:ext cx="3873300" cy="30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Chris Wong, Robert Baertsch</a:t>
            </a:r>
          </a:p>
        </p:txBody>
      </p:sp>
      <p:pic>
        <p:nvPicPr>
          <p:cNvPr id="1284" name="Shape 1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550" y="1047525"/>
            <a:ext cx="4948420" cy="560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Shape 1289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290" name="Shape 1290"/>
          <p:cNvSpPr txBox="1"/>
          <p:nvPr/>
        </p:nvSpPr>
        <p:spPr>
          <a:xfrm>
            <a:off x="6908800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Robert Baertsch</a:t>
            </a:r>
          </a:p>
        </p:txBody>
      </p:sp>
      <p:pic>
        <p:nvPicPr>
          <p:cNvPr id="1291" name="Shape 1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550" y="1273275"/>
            <a:ext cx="6693099" cy="535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Shape 1296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297" name="Shape 1297"/>
          <p:cNvSpPr txBox="1"/>
          <p:nvPr/>
        </p:nvSpPr>
        <p:spPr>
          <a:xfrm>
            <a:off x="6908800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Robert Baertsch</a:t>
            </a:r>
          </a:p>
        </p:txBody>
      </p:sp>
      <p:pic>
        <p:nvPicPr>
          <p:cNvPr id="1298" name="Shape 1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50" y="1282000"/>
            <a:ext cx="6305850" cy="534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Shape 1303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304" name="Shape 1304"/>
          <p:cNvSpPr txBox="1"/>
          <p:nvPr/>
        </p:nvSpPr>
        <p:spPr>
          <a:xfrm>
            <a:off x="6908800" y="6045192"/>
            <a:ext cx="2021099" cy="58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</a:t>
            </a:r>
          </a:p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Robert Baertsch</a:t>
            </a:r>
          </a:p>
        </p:txBody>
      </p:sp>
      <p:pic>
        <p:nvPicPr>
          <p:cNvPr id="1305" name="Shape 1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55825"/>
            <a:ext cx="7554444" cy="536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Shape 1310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311" name="Shape 1311"/>
          <p:cNvSpPr txBox="1"/>
          <p:nvPr/>
        </p:nvSpPr>
        <p:spPr>
          <a:xfrm>
            <a:off x="5683775" y="6350000"/>
            <a:ext cx="3246000" cy="362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Goldstein, Robert Baertsch</a:t>
            </a:r>
          </a:p>
        </p:txBody>
      </p:sp>
      <p:pic>
        <p:nvPicPr>
          <p:cNvPr id="1312" name="Shape 13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14200"/>
            <a:ext cx="9143998" cy="4553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6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hape 1317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318" name="Shape 1318"/>
          <p:cNvSpPr txBox="1"/>
          <p:nvPr/>
        </p:nvSpPr>
        <p:spPr>
          <a:xfrm>
            <a:off x="5683775" y="6350000"/>
            <a:ext cx="3246000" cy="362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Goldstein, Robert Baertsch</a:t>
            </a:r>
          </a:p>
        </p:txBody>
      </p:sp>
      <p:pic>
        <p:nvPicPr>
          <p:cNvPr id="1319" name="Shape 1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4950"/>
            <a:ext cx="8342024" cy="523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Shape 1324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325" name="Shape 1325"/>
          <p:cNvSpPr txBox="1"/>
          <p:nvPr/>
        </p:nvSpPr>
        <p:spPr>
          <a:xfrm>
            <a:off x="5683775" y="6350000"/>
            <a:ext cx="3246000" cy="362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Goldstein, Robert Baertsch</a:t>
            </a:r>
          </a:p>
        </p:txBody>
      </p:sp>
      <p:pic>
        <p:nvPicPr>
          <p:cNvPr id="1326" name="Shape 13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25" y="1588975"/>
            <a:ext cx="760095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Shape 1331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332" name="Shape 1332"/>
          <p:cNvSpPr txBox="1"/>
          <p:nvPr/>
        </p:nvSpPr>
        <p:spPr>
          <a:xfrm>
            <a:off x="5683775" y="6350000"/>
            <a:ext cx="3246000" cy="362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Goldstein, Robert Baertsch</a:t>
            </a:r>
          </a:p>
        </p:txBody>
      </p:sp>
      <p:pic>
        <p:nvPicPr>
          <p:cNvPr id="1333" name="Shape 1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25" y="1588975"/>
            <a:ext cx="7600950" cy="2781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4" name="Shape 1334"/>
          <p:cNvGrpSpPr/>
          <p:nvPr/>
        </p:nvGrpSpPr>
        <p:grpSpPr>
          <a:xfrm>
            <a:off x="1811300" y="2523350"/>
            <a:ext cx="4304174" cy="4059674"/>
            <a:chOff x="1811300" y="2523350"/>
            <a:chExt cx="4304174" cy="4059674"/>
          </a:xfrm>
        </p:grpSpPr>
        <p:pic>
          <p:nvPicPr>
            <p:cNvPr id="1335" name="Shape 13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87850" y="2523350"/>
              <a:ext cx="2827624" cy="405967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36" name="Shape 1336"/>
            <p:cNvCxnSpPr/>
            <p:nvPr/>
          </p:nvCxnSpPr>
          <p:spPr>
            <a:xfrm>
              <a:off x="1811300" y="4522025"/>
              <a:ext cx="1136699" cy="512099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Shape 1341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342" name="Shape 1342"/>
          <p:cNvSpPr txBox="1"/>
          <p:nvPr/>
        </p:nvSpPr>
        <p:spPr>
          <a:xfrm>
            <a:off x="5683775" y="6350000"/>
            <a:ext cx="3246000" cy="362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Goldstein, Robert Baertsch</a:t>
            </a:r>
          </a:p>
        </p:txBody>
      </p:sp>
      <p:pic>
        <p:nvPicPr>
          <p:cNvPr id="1343" name="Shape 1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25" y="1246675"/>
            <a:ext cx="7477125" cy="39814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4" name="Shape 1344"/>
          <p:cNvGrpSpPr/>
          <p:nvPr/>
        </p:nvGrpSpPr>
        <p:grpSpPr>
          <a:xfrm>
            <a:off x="609600" y="1956074"/>
            <a:ext cx="4234724" cy="775375"/>
            <a:chOff x="762000" y="2260874"/>
            <a:chExt cx="4234724" cy="775375"/>
          </a:xfrm>
        </p:grpSpPr>
        <p:sp>
          <p:nvSpPr>
            <p:cNvPr id="1345" name="Shape 1345"/>
            <p:cNvSpPr/>
            <p:nvPr/>
          </p:nvSpPr>
          <p:spPr>
            <a:xfrm>
              <a:off x="762000" y="2673250"/>
              <a:ext cx="1274099" cy="362999"/>
            </a:xfrm>
            <a:prstGeom prst="roundRect">
              <a:avLst>
                <a:gd fmla="val 16667" name="adj"/>
              </a:avLst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346" name="Shape 1346"/>
            <p:cNvCxnSpPr/>
            <p:nvPr/>
          </p:nvCxnSpPr>
          <p:spPr>
            <a:xfrm flipH="1" rot="10800000">
              <a:off x="2261025" y="2260874"/>
              <a:ext cx="2735699" cy="53730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/>
          <p:nvPr>
            <p:ph type="title"/>
          </p:nvPr>
        </p:nvSpPr>
        <p:spPr>
          <a:xfrm>
            <a:off x="457200" y="198442"/>
            <a:ext cx="8229600" cy="4623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DREAM SMC Complete</a:t>
            </a:r>
          </a:p>
        </p:txBody>
      </p:sp>
      <p:sp>
        <p:nvSpPr>
          <p:cNvPr id="391" name="Shape 391"/>
          <p:cNvSpPr txBox="1"/>
          <p:nvPr>
            <p:ph idx="1" type="body"/>
          </p:nvPr>
        </p:nvSpPr>
        <p:spPr>
          <a:xfrm>
            <a:off x="457200" y="738275"/>
            <a:ext cx="8229600" cy="760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Live Benchmark for each Sub-Challenge</a:t>
            </a:r>
          </a:p>
        </p:txBody>
      </p:sp>
      <p:pic>
        <p:nvPicPr>
          <p:cNvPr id="392" name="Shape 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575" y="1652800"/>
            <a:ext cx="3340734" cy="5085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6128" y="2004896"/>
            <a:ext cx="3814420" cy="4795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Shape 1351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352" name="Shape 1352"/>
          <p:cNvSpPr txBox="1"/>
          <p:nvPr/>
        </p:nvSpPr>
        <p:spPr>
          <a:xfrm>
            <a:off x="5683775" y="6350000"/>
            <a:ext cx="3246000" cy="362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Goldstein, Robert Baertsch</a:t>
            </a:r>
          </a:p>
        </p:txBody>
      </p:sp>
      <p:pic>
        <p:nvPicPr>
          <p:cNvPr id="1353" name="Shape 1353"/>
          <p:cNvPicPr preferRelativeResize="0"/>
          <p:nvPr/>
        </p:nvPicPr>
        <p:blipFill rotWithShape="1">
          <a:blip r:embed="rId3">
            <a:alphaModFix/>
          </a:blip>
          <a:srcRect b="19400" l="0" r="0" t="0"/>
          <a:stretch/>
        </p:blipFill>
        <p:spPr>
          <a:xfrm>
            <a:off x="98700" y="1248112"/>
            <a:ext cx="7610475" cy="48443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4" name="Shape 1354"/>
          <p:cNvGrpSpPr/>
          <p:nvPr/>
        </p:nvGrpSpPr>
        <p:grpSpPr>
          <a:xfrm>
            <a:off x="457176" y="2148598"/>
            <a:ext cx="4999092" cy="582849"/>
            <a:chOff x="762000" y="2260874"/>
            <a:chExt cx="4234724" cy="775375"/>
          </a:xfrm>
        </p:grpSpPr>
        <p:sp>
          <p:nvSpPr>
            <p:cNvPr id="1355" name="Shape 1355"/>
            <p:cNvSpPr/>
            <p:nvPr/>
          </p:nvSpPr>
          <p:spPr>
            <a:xfrm>
              <a:off x="762000" y="2673250"/>
              <a:ext cx="1274099" cy="362999"/>
            </a:xfrm>
            <a:prstGeom prst="roundRect">
              <a:avLst>
                <a:gd fmla="val 16667" name="adj"/>
              </a:avLst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356" name="Shape 1356"/>
            <p:cNvCxnSpPr/>
            <p:nvPr/>
          </p:nvCxnSpPr>
          <p:spPr>
            <a:xfrm flipH="1" rot="10800000">
              <a:off x="2261025" y="2260874"/>
              <a:ext cx="2735699" cy="53730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0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Shape 1361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362" name="Shape 1362"/>
          <p:cNvSpPr txBox="1"/>
          <p:nvPr/>
        </p:nvSpPr>
        <p:spPr>
          <a:xfrm>
            <a:off x="5683775" y="6350000"/>
            <a:ext cx="3246000" cy="362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Goldstein, Robert Baertsch</a:t>
            </a:r>
          </a:p>
        </p:txBody>
      </p:sp>
      <p:pic>
        <p:nvPicPr>
          <p:cNvPr id="1363" name="Shape 1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83" y="1246187"/>
            <a:ext cx="8905875" cy="484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4" name="Shape 1364"/>
          <p:cNvGrpSpPr/>
          <p:nvPr/>
        </p:nvGrpSpPr>
        <p:grpSpPr>
          <a:xfrm>
            <a:off x="3335278" y="1808999"/>
            <a:ext cx="1923786" cy="951786"/>
            <a:chOff x="3200036" y="1809101"/>
            <a:chExt cx="1629637" cy="1266179"/>
          </a:xfrm>
        </p:grpSpPr>
        <p:sp>
          <p:nvSpPr>
            <p:cNvPr id="1365" name="Shape 1365"/>
            <p:cNvSpPr/>
            <p:nvPr/>
          </p:nvSpPr>
          <p:spPr>
            <a:xfrm>
              <a:off x="3746073" y="1809101"/>
              <a:ext cx="1083600" cy="362999"/>
            </a:xfrm>
            <a:prstGeom prst="roundRect">
              <a:avLst>
                <a:gd fmla="val 16667" name="adj"/>
              </a:avLst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366" name="Shape 1366"/>
            <p:cNvCxnSpPr/>
            <p:nvPr/>
          </p:nvCxnSpPr>
          <p:spPr>
            <a:xfrm flipH="1">
              <a:off x="3200036" y="2377180"/>
              <a:ext cx="888899" cy="698100"/>
            </a:xfrm>
            <a:prstGeom prst="straightConnector1">
              <a:avLst/>
            </a:prstGeom>
            <a:noFill/>
            <a:ln cap="flat" cmpd="sng" w="76200">
              <a:solidFill>
                <a:srgbClr val="FF0000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 txBox="1"/>
          <p:nvPr>
            <p:ph type="title"/>
          </p:nvPr>
        </p:nvSpPr>
        <p:spPr>
          <a:xfrm>
            <a:off x="457200" y="0"/>
            <a:ext cx="787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2800"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rPr>
              <a:t>DataFusion:</a:t>
            </a:r>
          </a:p>
          <a:p>
            <a:pPr indent="-288925" lvl="1" marL="742950" rtl="0">
              <a:lnSpc>
                <a:spcPct val="80000"/>
              </a:lnSpc>
              <a:spcBef>
                <a:spcPts val="0"/>
              </a:spcBef>
              <a:buClr>
                <a:srgbClr val="FCE5CD"/>
              </a:buClr>
              <a:buSzPct val="97619"/>
              <a:buFont typeface="PT Sans"/>
              <a:buChar char="–"/>
            </a:pPr>
            <a:r>
              <a:rPr lang="en" sz="2050">
                <a:solidFill>
                  <a:srgbClr val="FCE5CD"/>
                </a:solidFill>
                <a:latin typeface="PT Sans"/>
                <a:ea typeface="PT Sans"/>
                <a:cs typeface="PT Sans"/>
                <a:sym typeface="PT Sans"/>
              </a:rPr>
              <a:t>https://medbook.ucsc.edu/fusion</a:t>
            </a:r>
          </a:p>
        </p:txBody>
      </p:sp>
      <p:sp>
        <p:nvSpPr>
          <p:cNvPr id="1372" name="Shape 1372"/>
          <p:cNvSpPr txBox="1"/>
          <p:nvPr/>
        </p:nvSpPr>
        <p:spPr>
          <a:xfrm>
            <a:off x="5683775" y="6350000"/>
            <a:ext cx="3246000" cy="362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Clr>
                <a:schemeClr val="dk1"/>
              </a:buClr>
              <a:buSzPct val="25000"/>
              <a:buFont typeface="Source Sans Pro"/>
              <a:buNone/>
            </a:pPr>
            <a:r>
              <a:rPr lang="en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Ted Goldstein, Robert Baertsch</a:t>
            </a:r>
          </a:p>
        </p:txBody>
      </p:sp>
      <p:pic>
        <p:nvPicPr>
          <p:cNvPr id="1373" name="Shape 1373"/>
          <p:cNvPicPr preferRelativeResize="0"/>
          <p:nvPr/>
        </p:nvPicPr>
        <p:blipFill rotWithShape="1">
          <a:blip r:embed="rId3">
            <a:alphaModFix/>
          </a:blip>
          <a:srcRect b="0" l="0" r="2305" t="0"/>
          <a:stretch/>
        </p:blipFill>
        <p:spPr>
          <a:xfrm>
            <a:off x="52450" y="1270000"/>
            <a:ext cx="9016600" cy="49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DREAM Leaderboards</a:t>
            </a:r>
          </a:p>
        </p:txBody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https://www.synapse.org/#!Synapse:syn312572/wiki/61509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Presentation1">
  <a:themeElements>
    <a:clrScheme name="Folio">
      <a:dk1>
        <a:srgbClr val="000000"/>
      </a:dk1>
      <a:lt1>
        <a:srgbClr val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lastClr="000000" val="windowText"/>
      </a:dk1>
      <a:lt1>
        <a:sysClr lastClr="FFFFFF" val="window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4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cap="flat" cmpd="sng" w="9525" algn="ctr">
          <a:solidFill>
            <a:schemeClr val="phClr">
              <a:shade val="95000"/>
              <a:satMod val="105000"/>
            </a:schemeClr>
          </a:solidFill>
          <a:prstDash val="solid"/>
        </a:ln>
        <a:ln cap="flat" cmpd="sng" w="25400" algn="ctr">
          <a:solidFill>
            <a:schemeClr val="phClr"/>
          </a:solidFill>
          <a:prstDash val="solid"/>
        </a:ln>
        <a:ln cap="flat" cmpd="sng" w="38100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rotWithShape="0" dir="5400000" dist="20000">
              <a:srgbClr val="000000">
                <a:alpha val="38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</a:effectStyle>
        <a:effectStyle>
          <a:effectLst>
            <a:outerShdw blurRad="40000" rotWithShape="0" dir="5400000" dist="23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</a:theme>
</file>