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embeddings/oleObject1.bin" ContentType="application/vnd.openxmlformats-officedocument.oleObject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105"/>
  </p:notesMasterIdLst>
  <p:sldIdLst>
    <p:sldId id="720" r:id="rId2"/>
    <p:sldId id="365" r:id="rId3"/>
    <p:sldId id="626" r:id="rId4"/>
    <p:sldId id="705" r:id="rId5"/>
    <p:sldId id="649" r:id="rId6"/>
    <p:sldId id="627" r:id="rId7"/>
    <p:sldId id="648" r:id="rId8"/>
    <p:sldId id="628" r:id="rId9"/>
    <p:sldId id="629" r:id="rId10"/>
    <p:sldId id="630" r:id="rId11"/>
    <p:sldId id="631" r:id="rId12"/>
    <p:sldId id="632" r:id="rId13"/>
    <p:sldId id="633" r:id="rId14"/>
    <p:sldId id="634" r:id="rId15"/>
    <p:sldId id="635" r:id="rId16"/>
    <p:sldId id="636" r:id="rId17"/>
    <p:sldId id="637" r:id="rId18"/>
    <p:sldId id="638" r:id="rId19"/>
    <p:sldId id="639" r:id="rId20"/>
    <p:sldId id="640" r:id="rId21"/>
    <p:sldId id="641" r:id="rId22"/>
    <p:sldId id="642" r:id="rId23"/>
    <p:sldId id="643" r:id="rId24"/>
    <p:sldId id="644" r:id="rId25"/>
    <p:sldId id="645" r:id="rId26"/>
    <p:sldId id="650" r:id="rId27"/>
    <p:sldId id="652" r:id="rId28"/>
    <p:sldId id="722" r:id="rId29"/>
    <p:sldId id="723" r:id="rId30"/>
    <p:sldId id="725" r:id="rId31"/>
    <p:sldId id="721" r:id="rId32"/>
    <p:sldId id="653" r:id="rId33"/>
    <p:sldId id="654" r:id="rId34"/>
    <p:sldId id="655" r:id="rId35"/>
    <p:sldId id="656" r:id="rId36"/>
    <p:sldId id="657" r:id="rId37"/>
    <p:sldId id="658" r:id="rId38"/>
    <p:sldId id="659" r:id="rId39"/>
    <p:sldId id="660" r:id="rId40"/>
    <p:sldId id="661" r:id="rId41"/>
    <p:sldId id="662" r:id="rId42"/>
    <p:sldId id="663" r:id="rId43"/>
    <p:sldId id="664" r:id="rId44"/>
    <p:sldId id="665" r:id="rId45"/>
    <p:sldId id="666" r:id="rId46"/>
    <p:sldId id="667" r:id="rId47"/>
    <p:sldId id="668" r:id="rId48"/>
    <p:sldId id="669" r:id="rId49"/>
    <p:sldId id="670" r:id="rId50"/>
    <p:sldId id="724" r:id="rId51"/>
    <p:sldId id="672" r:id="rId52"/>
    <p:sldId id="726" r:id="rId53"/>
    <p:sldId id="674" r:id="rId54"/>
    <p:sldId id="675" r:id="rId55"/>
    <p:sldId id="676" r:id="rId56"/>
    <p:sldId id="677" r:id="rId57"/>
    <p:sldId id="699" r:id="rId58"/>
    <p:sldId id="704" r:id="rId59"/>
    <p:sldId id="700" r:id="rId60"/>
    <p:sldId id="701" r:id="rId61"/>
    <p:sldId id="703" r:id="rId62"/>
    <p:sldId id="678" r:id="rId63"/>
    <p:sldId id="679" r:id="rId64"/>
    <p:sldId id="708" r:id="rId65"/>
    <p:sldId id="709" r:id="rId66"/>
    <p:sldId id="680" r:id="rId67"/>
    <p:sldId id="729" r:id="rId68"/>
    <p:sldId id="681" r:id="rId69"/>
    <p:sldId id="727" r:id="rId70"/>
    <p:sldId id="728" r:id="rId71"/>
    <p:sldId id="683" r:id="rId72"/>
    <p:sldId id="684" r:id="rId73"/>
    <p:sldId id="685" r:id="rId74"/>
    <p:sldId id="686" r:id="rId75"/>
    <p:sldId id="687" r:id="rId76"/>
    <p:sldId id="730" r:id="rId77"/>
    <p:sldId id="710" r:id="rId78"/>
    <p:sldId id="688" r:id="rId79"/>
    <p:sldId id="689" r:id="rId80"/>
    <p:sldId id="690" r:id="rId81"/>
    <p:sldId id="623" r:id="rId82"/>
    <p:sldId id="693" r:id="rId83"/>
    <p:sldId id="698" r:id="rId84"/>
    <p:sldId id="712" r:id="rId85"/>
    <p:sldId id="719" r:id="rId86"/>
    <p:sldId id="731" r:id="rId87"/>
    <p:sldId id="732" r:id="rId88"/>
    <p:sldId id="746" r:id="rId89"/>
    <p:sldId id="714" r:id="rId90"/>
    <p:sldId id="733" r:id="rId91"/>
    <p:sldId id="734" r:id="rId92"/>
    <p:sldId id="735" r:id="rId93"/>
    <p:sldId id="736" r:id="rId94"/>
    <p:sldId id="737" r:id="rId95"/>
    <p:sldId id="738" r:id="rId96"/>
    <p:sldId id="742" r:id="rId97"/>
    <p:sldId id="743" r:id="rId98"/>
    <p:sldId id="744" r:id="rId99"/>
    <p:sldId id="739" r:id="rId100"/>
    <p:sldId id="740" r:id="rId101"/>
    <p:sldId id="741" r:id="rId102"/>
    <p:sldId id="717" r:id="rId103"/>
    <p:sldId id="745" r:id="rId10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  <a:srgbClr val="000080"/>
    <a:srgbClr val="6666FF"/>
    <a:srgbClr val="FF6666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6715" autoAdjust="0"/>
  </p:normalViewPr>
  <p:slideViewPr>
    <p:cSldViewPr snapToGrid="0" showGuides="1">
      <p:cViewPr varScale="1">
        <p:scale>
          <a:sx n="140" d="100"/>
          <a:sy n="140" d="100"/>
        </p:scale>
        <p:origin x="-1008" y="-96"/>
      </p:cViewPr>
      <p:guideLst>
        <p:guide orient="horz" pos="4113"/>
        <p:guide pos="2879"/>
      </p:guideLst>
    </p:cSldViewPr>
  </p:slideViewPr>
  <p:outlineViewPr>
    <p:cViewPr>
      <p:scale>
        <a:sx n="33" d="100"/>
        <a:sy n="33" d="100"/>
      </p:scale>
      <p:origin x="0" y="66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notesMaster" Target="notesMasters/notesMaster1.xml"/><Relationship Id="rId106" Type="http://schemas.openxmlformats.org/officeDocument/2006/relationships/printerSettings" Target="printerSettings/printerSettings1.bin"/><Relationship Id="rId107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viewProps" Target="viewProps.xml"/><Relationship Id="rId109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tableStyles" Target="tableStyles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FCC225D-6C71-244F-A1DA-E33DF0AEC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C83F9-929F-164A-BFE2-AF7ABC6F4EF9}" type="slidenum">
              <a:rPr lang="en-US"/>
              <a:pPr/>
              <a:t>13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B747D-F6F6-434B-A4CB-105BAA4A1738}" type="slidenum">
              <a:rPr lang="en-US"/>
              <a:pPr/>
              <a:t>14</a:t>
            </a:fld>
            <a:endParaRPr lang="en-US"/>
          </a:p>
        </p:txBody>
      </p:sp>
      <p:sp>
        <p:nvSpPr>
          <p:cNvPr id="39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F06A39-EE55-034D-AEFB-F8446FE4531E}" type="slidenum">
              <a:rPr lang="en-US"/>
              <a:pPr/>
              <a:t>15</a:t>
            </a:fld>
            <a:endParaRPr lang="en-US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17E0FE-D625-F747-A487-02A766DA727B}" type="slidenum">
              <a:rPr lang="en-US"/>
              <a:pPr/>
              <a:t>16</a:t>
            </a:fld>
            <a:endParaRPr lang="en-US"/>
          </a:p>
        </p:txBody>
      </p:sp>
      <p:sp>
        <p:nvSpPr>
          <p:cNvPr id="39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B995F6-456A-674A-A0AA-4C9EFB34090F}" type="slidenum">
              <a:rPr lang="en-US"/>
              <a:pPr/>
              <a:t>17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96DE6C-E524-A746-BABD-18E1FEE81453}" type="slidenum">
              <a:rPr lang="en-US"/>
              <a:pPr/>
              <a:t>18</a:t>
            </a:fld>
            <a:endParaRPr lang="en-US"/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600A05-C796-7C49-9F78-12F80B4B1196}" type="slidenum">
              <a:rPr lang="en-US"/>
              <a:pPr/>
              <a:t>19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577D0-2ACC-EC43-827E-B777B0E33FBA}" type="slidenum">
              <a:rPr lang="en-US"/>
              <a:pPr/>
              <a:t>20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FDC822-262C-E141-9754-D5F8C902426E}" type="slidenum">
              <a:rPr lang="en-US"/>
              <a:pPr/>
              <a:t>21</a:t>
            </a:fld>
            <a:endParaRPr lang="en-US"/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814760-656A-064E-8813-A3AF6E8560CE}" type="slidenum">
              <a:rPr lang="en-US"/>
              <a:pPr/>
              <a:t>22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B3026-1943-194A-AB2B-0929A874A50D}" type="slidenum">
              <a:rPr lang="en-US"/>
              <a:pPr/>
              <a:t>5</a:t>
            </a:fld>
            <a:endParaRPr lang="en-US"/>
          </a:p>
        </p:txBody>
      </p:sp>
      <p:sp>
        <p:nvSpPr>
          <p:cNvPr id="37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F03CE8-32B7-A74B-825D-5DCE9D6A06E2}" type="slidenum">
              <a:rPr lang="en-US"/>
              <a:pPr/>
              <a:t>23</a:t>
            </a:fld>
            <a:endParaRPr lang="en-US"/>
          </a:p>
        </p:txBody>
      </p:sp>
      <p:sp>
        <p:nvSpPr>
          <p:cNvPr id="4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CEDEDC-D9C4-D641-BA2A-237F5C2D153F}" type="slidenum">
              <a:rPr lang="en-US"/>
              <a:pPr/>
              <a:t>24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A60494-4DDA-A24B-86DB-18A490009AE1}" type="slidenum">
              <a:rPr lang="en-US"/>
              <a:pPr/>
              <a:t>25</a:t>
            </a:fld>
            <a:endParaRPr lang="en-US"/>
          </a:p>
        </p:txBody>
      </p:sp>
      <p:sp>
        <p:nvSpPr>
          <p:cNvPr id="40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CB1F58-5282-F945-9EC0-645306100060}" type="slidenum">
              <a:rPr lang="en-US"/>
              <a:pPr/>
              <a:t>27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D691BC-2915-364C-B3BD-682EA049D6CA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CB99FB-D38A-9647-B4A8-A66917F0B7DD}" type="slidenum">
              <a:rPr lang="en-US"/>
              <a:pPr/>
              <a:t>29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D718FB-5D4E-E740-BAAC-1D1A9126A057}" type="slidenum">
              <a:rPr lang="en-US"/>
              <a:pPr/>
              <a:t>30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1F527-D58F-9349-8DBF-D37F645B6888}" type="slidenum">
              <a:rPr lang="en-US"/>
              <a:pPr/>
              <a:t>31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4F6593-3E1E-F346-BFE4-A1F5241480EB}" type="slidenum">
              <a:rPr lang="en-US"/>
              <a:pPr/>
              <a:t>32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3EE13C-6518-8646-A299-B4D8C766B1AB}" type="slidenum">
              <a:rPr lang="en-US"/>
              <a:pPr/>
              <a:t>33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275563-F5A3-0540-B5C4-C1260A548779}" type="slidenum">
              <a:rPr lang="en-US"/>
              <a:pPr/>
              <a:t>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E237B-A9C7-9D4F-B094-E920968B4EF9}" type="slidenum">
              <a:rPr lang="en-US"/>
              <a:pPr/>
              <a:t>34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9F7AFF-0641-244A-981B-B57AC216AFC0}" type="slidenum">
              <a:rPr lang="en-US"/>
              <a:pPr/>
              <a:t>35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FBFDA2-6A21-014D-BB5F-9C3FE77A943A}" type="slidenum">
              <a:rPr lang="en-US"/>
              <a:pPr/>
              <a:t>36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E15E38-94A4-6649-87D2-F15AE554302A}" type="slidenum">
              <a:rPr lang="en-US"/>
              <a:pPr/>
              <a:t>37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F234E-FB4A-5A4A-8937-BC2E45C23969}" type="slidenum">
              <a:rPr lang="en-US"/>
              <a:pPr/>
              <a:t>38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92D1C-0217-C945-B081-57117249A58D}" type="slidenum">
              <a:rPr lang="en-US"/>
              <a:pPr/>
              <a:t>39</a:t>
            </a:fld>
            <a:endParaRPr lang="en-US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44DEC3-8D7A-2A4E-B5F8-EAC7507EEAAF}" type="slidenum">
              <a:rPr lang="en-US"/>
              <a:pPr/>
              <a:t>40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66273-7FB2-EB42-8009-4278E6DAFB30}" type="slidenum">
              <a:rPr lang="en-US"/>
              <a:pPr/>
              <a:t>41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80D05-CFA5-0B42-A2E6-FEE143F83D09}" type="slidenum">
              <a:rPr lang="en-US"/>
              <a:pPr/>
              <a:t>42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D70874-8D6C-A848-90E1-004EC753F9D7}" type="slidenum">
              <a:rPr lang="en-US"/>
              <a:pPr/>
              <a:t>43</a:t>
            </a:fld>
            <a:endParaRPr 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4A661B-1FDF-5A49-9E11-4B29A352558C}" type="slidenum">
              <a:rPr lang="en-US"/>
              <a:pPr/>
              <a:t>7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9BAA54-A3C7-604F-A5FE-8417E7F6FC04}" type="slidenum">
              <a:rPr lang="en-US"/>
              <a:pPr/>
              <a:t>44</a:t>
            </a:fld>
            <a:endParaRPr 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476083-1030-3F45-8345-A5D71E3644AB}" type="slidenum">
              <a:rPr lang="en-US"/>
              <a:pPr/>
              <a:t>45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C1400B-2D82-854C-A2AC-74DA5DD56872}" type="slidenum">
              <a:rPr lang="en-US"/>
              <a:pPr/>
              <a:t>46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9F08E-A76B-6C4B-A8BD-D8AB0F33F8EC}" type="slidenum">
              <a:rPr lang="en-US"/>
              <a:pPr/>
              <a:t>47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8AC7E-DE63-234B-93BC-AE42E2D7D3AC}" type="slidenum">
              <a:rPr lang="en-US"/>
              <a:pPr/>
              <a:t>48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29963F-D66F-8F4A-87D1-BF9AF2C6ED6A}" type="slidenum">
              <a:rPr lang="en-US"/>
              <a:pPr/>
              <a:t>49</a:t>
            </a:fld>
            <a:endParaRPr lang="en-US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E4A886-867C-AE4C-9B31-A52EE9A621C4}" type="slidenum">
              <a:rPr lang="en-US"/>
              <a:pPr/>
              <a:t>50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FCA95-028F-7746-8C84-2D801FA7B76B}" type="slidenum">
              <a:rPr lang="en-US"/>
              <a:pPr/>
              <a:t>51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F74E3-65E0-3649-B790-B58D6384377D}" type="slidenum">
              <a:rPr lang="en-US"/>
              <a:pPr/>
              <a:t>52</a:t>
            </a:fld>
            <a:endParaRPr lang="en-US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F0ACBE-76D9-7F4B-A701-8F865BC1A280}" type="slidenum">
              <a:rPr lang="en-US"/>
              <a:pPr/>
              <a:t>53</a:t>
            </a:fld>
            <a:endParaRPr lang="en-US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CDE4-57BF-4446-ABFE-B177DC90546B}" type="slidenum">
              <a:rPr lang="en-US"/>
              <a:pPr/>
              <a:t>8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3A6F7-7B6D-CE4D-97A5-C3343F7A2799}" type="slidenum">
              <a:rPr lang="en-US"/>
              <a:pPr/>
              <a:t>54</a:t>
            </a:fld>
            <a:endParaRPr 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9C34A6-7AD3-694A-9D8B-063836EB8B28}" type="slidenum">
              <a:rPr lang="en-US"/>
              <a:pPr/>
              <a:t>55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C345AB-FAC9-A242-87AE-D59B8C5254A0}" type="slidenum">
              <a:rPr lang="en-US"/>
              <a:pPr/>
              <a:t>56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82602-4319-2D43-BE5A-0483935B8C68}" type="slidenum">
              <a:rPr lang="en-US"/>
              <a:pPr/>
              <a:t>62</a:t>
            </a:fld>
            <a:endParaRPr 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C18E1-11B2-6A40-98BE-62A22B78E79D}" type="slidenum">
              <a:rPr lang="en-US"/>
              <a:pPr/>
              <a:t>63</a:t>
            </a:fld>
            <a:endParaRPr lang="en-US"/>
          </a:p>
        </p:txBody>
      </p:sp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00925-B3AD-5E44-B67D-5FCF1BA8A887}" type="slidenum">
              <a:rPr lang="en-US"/>
              <a:pPr/>
              <a:t>66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E00925-B3AD-5E44-B67D-5FCF1BA8A887}" type="slidenum">
              <a:rPr lang="en-US"/>
              <a:pPr/>
              <a:t>67</a:t>
            </a:fld>
            <a:endParaRPr 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C39CC3-5949-CD4D-A9EC-A1B0240D1DC3}" type="slidenum">
              <a:rPr lang="en-US"/>
              <a:pPr/>
              <a:t>68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698A8-ED56-1746-98A7-0C4F93608E34}" type="slidenum">
              <a:rPr lang="en-US"/>
              <a:pPr/>
              <a:t>69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698A8-ED56-1746-98A7-0C4F93608E34}" type="slidenum">
              <a:rPr lang="en-US"/>
              <a:pPr/>
              <a:t>70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0734F-E27E-5645-888E-15F7C32E61AF}" type="slidenum">
              <a:rPr lang="en-US"/>
              <a:pPr/>
              <a:t>9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51D3D-2417-104B-867C-95BF72C5AA64}" type="slidenum">
              <a:rPr lang="en-US"/>
              <a:pPr/>
              <a:t>71</a:t>
            </a:fld>
            <a:endParaRPr 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05C1A8-0A25-B04C-A851-C4670B5A623B}" type="slidenum">
              <a:rPr lang="en-US"/>
              <a:pPr/>
              <a:t>72</a:t>
            </a:fld>
            <a:endParaRPr 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999D2C-C183-8244-A21D-8453DFA9EA52}" type="slidenum">
              <a:rPr lang="en-US"/>
              <a:pPr/>
              <a:t>73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D29B2-D385-D245-8B7B-74566735D732}" type="slidenum">
              <a:rPr lang="en-US"/>
              <a:pPr/>
              <a:t>74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7C80C-8E95-EC44-BB85-E84570D703AB}" type="slidenum">
              <a:rPr lang="en-US"/>
              <a:pPr/>
              <a:t>75</a:t>
            </a:fld>
            <a:endParaRPr 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2C072-678B-FF49-A365-E15919C9C30F}" type="slidenum">
              <a:rPr lang="en-US"/>
              <a:pPr/>
              <a:t>78</a:t>
            </a:fld>
            <a:endParaRPr 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6734C1-BC91-FE47-8CAD-4BEE548E6E77}" type="slidenum">
              <a:rPr lang="en-US"/>
              <a:pPr/>
              <a:t>79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370DD0-4C01-3148-BDBD-3B025970A036}" type="slidenum">
              <a:rPr lang="en-US"/>
              <a:pPr/>
              <a:t>80</a:t>
            </a:fld>
            <a:endParaRPr lang="en-US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C3C9B5-786C-3B49-B5FC-27C6EC8822F8}" type="slidenum">
              <a:rPr lang="en-US"/>
              <a:pPr/>
              <a:t>83</a:t>
            </a:fld>
            <a:endParaRPr 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8C75E1-9B64-EB43-9149-C34F4459BAD7}" type="slidenum">
              <a:rPr lang="en-US" sz="1200"/>
              <a:pPr/>
              <a:t>103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7E8939-C8C8-E54E-B254-CCB08C4F89DF}" type="slidenum">
              <a:rPr lang="en-US"/>
              <a:pPr/>
              <a:t>10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716B5B-2C9D-D949-9ACC-459DF892A3B9}" type="slidenum">
              <a:rPr lang="en-US"/>
              <a:pPr/>
              <a:t>11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3F5FCD-6362-3747-AAD3-6EAA9F09B8D3}" type="slidenum">
              <a:rPr lang="en-US"/>
              <a:pPr/>
              <a:t>12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latin typeface="Times New Roman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18D0657-E348-AF40-987A-26EF380106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5283"/>
      </p:ext>
    </p:extLst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828A6C-8FDF-6743-A4BF-BDCC8ABEBA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04525"/>
      </p:ext>
    </p:extLst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9AA4C1-7304-7542-BBCB-CBCE011007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10976"/>
      </p:ext>
    </p:extLst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613" y="533400"/>
            <a:ext cx="69865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BB19A9AB-A239-4448-9020-D6707872B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62283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799515"/>
      </p:ext>
    </p:extLst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31225B1-4E74-7344-B6A1-ED5C949EDA2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3505"/>
      </p:ext>
    </p:extLst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C654B85-6111-2E4F-8937-511301E3F9F5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4402" y="-2839033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005749"/>
      </p:ext>
    </p:extLst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BFD89D-8458-AE48-939C-C6A346878D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65176"/>
      </p:ext>
    </p:extLst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1CF49F8-DA3A-2F45-B288-033827C0F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84500"/>
      </p:ext>
    </p:extLst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92DEF52-D01F-504C-A404-6A4C142F98E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298207"/>
      </p:ext>
    </p:extLst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A5A543F-DE6A-744F-8CFE-C7825E79A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67230"/>
      </p:ext>
    </p:extLst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40397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400800"/>
            <a:ext cx="1600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64F1F15-9C62-2548-B90B-22EA61F65F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98287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82023" y="293955"/>
            <a:ext cx="7262488" cy="705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6405" y="1207633"/>
            <a:ext cx="8328106" cy="5319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ransition xmlns:p14="http://schemas.microsoft.com/office/powerpoint/2010/main"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l"/>
        <a:defRPr sz="31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Microsoft_Excel_97_-_2004_Worksheet1.xls"/><Relationship Id="rId5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Microsoft_Excel_97_-_2004_Worksheet2.xls"/><Relationship Id="rId5" Type="http://schemas.openxmlformats.org/officeDocument/2006/relationships/image" Target="../media/image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Microsoft_Excel_97_-_2004_Worksheet3.xls"/><Relationship Id="rId5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Microsoft_Excel_97_-_2004_Worksheet4.xls"/><Relationship Id="rId5" Type="http://schemas.openxmlformats.org/officeDocument/2006/relationships/image" Target="../media/image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Microsoft_Excel_97_-_2004_Worksheet5.xls"/><Relationship Id="rId5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Microsoft_Excel_97_-_2004_Worksheet6.xls"/><Relationship Id="rId5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Microsoft_Excel_97_-_2004_Worksheet7.xls"/><Relationship Id="rId5" Type="http://schemas.openxmlformats.org/officeDocument/2006/relationships/image" Target="../media/image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5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9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9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19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em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28.jpe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0025" y="1616075"/>
            <a:ext cx="8816975" cy="2525713"/>
          </a:xfrm>
        </p:spPr>
        <p:txBody>
          <a:bodyPr/>
          <a:lstStyle/>
          <a:p>
            <a:pPr eaLnBrk="1" hangingPunct="1"/>
            <a: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DICOM WG 30 Small Animal Imaging</a:t>
            </a:r>
            <a:b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cap="none" dirty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DICOM Training</a:t>
            </a:r>
            <a:b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/>
            </a:r>
            <a:br>
              <a:rPr lang="en-US" cap="none" dirty="0" smtClean="0">
                <a:latin typeface="Arial Black" charset="0"/>
                <a:ea typeface="ＭＳ Ｐゴシック" charset="0"/>
                <a:cs typeface="ＭＳ Ｐゴシック" charset="0"/>
              </a:rPr>
            </a:br>
            <a:r>
              <a:rPr lang="en-US" sz="2800" cap="none" dirty="0" smtClean="0">
                <a:latin typeface="Arial Black" charset="0"/>
                <a:ea typeface="ＭＳ Ｐゴシック" charset="0"/>
                <a:cs typeface="ＭＳ Ｐゴシック" charset="0"/>
              </a:rPr>
              <a:t>Enhanced Multi-frame &amp; Quantitation</a:t>
            </a:r>
            <a:endParaRPr lang="en-US" sz="2800" cap="none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Placeholder 6"/>
          <p:cNvSpPr>
            <a:spLocks noGrp="1"/>
          </p:cNvSpPr>
          <p:nvPr>
            <p:ph type="body" idx="1"/>
          </p:nvPr>
        </p:nvSpPr>
        <p:spPr>
          <a:xfrm>
            <a:off x="722313" y="4529138"/>
            <a:ext cx="7772400" cy="1500187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David 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Clunie (</a:t>
            </a:r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dclunie@dclunie.com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2400" dirty="0" err="1" smtClean="0">
                <a:latin typeface="Arial" charset="0"/>
                <a:ea typeface="ＭＳ Ｐゴシック" charset="0"/>
                <a:cs typeface="ＭＳ Ｐゴシック" charset="0"/>
              </a:rPr>
              <a:t>PixelMed</a:t>
            </a: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 Publishing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68604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ChangeArrowheads="1"/>
          </p:cNvSpPr>
          <p:nvPr/>
        </p:nvSpPr>
        <p:spPr bwMode="auto">
          <a:xfrm>
            <a:off x="2586038" y="5565775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3771900" y="6038850"/>
            <a:ext cx="274638" cy="368300"/>
          </a:xfrm>
          <a:prstGeom prst="rect">
            <a:avLst/>
          </a:prstGeom>
          <a:solidFill>
            <a:srgbClr val="E00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4189413" y="5581650"/>
            <a:ext cx="3171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Dataset (attributes+pixels)</a:t>
            </a:r>
            <a:endParaRPr lang="en-US" sz="2000">
              <a:latin typeface="Times" charset="0"/>
            </a:endParaRP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4210050" y="6054725"/>
            <a:ext cx="4504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C-Store response (acknowledgement)</a:t>
            </a:r>
            <a:endParaRPr lang="en-US" sz="2000">
              <a:latin typeface="Times" charset="0"/>
            </a:endParaRPr>
          </a:p>
        </p:txBody>
      </p:sp>
      <p:sp>
        <p:nvSpPr>
          <p:cNvPr id="257030" name="Line 6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Rectangle 7"/>
          <p:cNvSpPr>
            <a:spLocks noChangeArrowheads="1"/>
          </p:cNvSpPr>
          <p:nvPr/>
        </p:nvSpPr>
        <p:spPr bwMode="auto">
          <a:xfrm>
            <a:off x="3773488" y="5060950"/>
            <a:ext cx="274637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4211638" y="5076825"/>
            <a:ext cx="19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C-Store request</a:t>
            </a:r>
            <a:endParaRPr lang="en-US" sz="2000">
              <a:latin typeface="Times" charset="0"/>
            </a:endParaRP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1147763" y="29845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UIDs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1968500" y="4375150"/>
            <a:ext cx="2033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Store, parse, check</a:t>
            </a:r>
          </a:p>
        </p:txBody>
      </p:sp>
      <p:cxnSp>
        <p:nvCxnSpPr>
          <p:cNvPr id="257035" name="AutoShape 11"/>
          <p:cNvCxnSpPr>
            <a:cxnSpLocks noChangeShapeType="1"/>
            <a:stCxn id="257042" idx="3"/>
            <a:endCxn id="257052" idx="1"/>
          </p:cNvCxnSpPr>
          <p:nvPr/>
        </p:nvCxnSpPr>
        <p:spPr bwMode="auto">
          <a:xfrm flipV="1">
            <a:off x="3284538" y="3813175"/>
            <a:ext cx="276225" cy="11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161925" y="312738"/>
            <a:ext cx="385763" cy="4056062"/>
          </a:xfrm>
          <a:prstGeom prst="rect">
            <a:avLst/>
          </a:prstGeom>
          <a:solidFill>
            <a:srgbClr val="7390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c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t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n</a:t>
            </a:r>
            <a:br>
              <a:rPr lang="en-US" sz="1600"/>
            </a:br>
            <a:endParaRPr lang="en-US" sz="1600"/>
          </a:p>
        </p:txBody>
      </p:sp>
      <p:sp>
        <p:nvSpPr>
          <p:cNvPr id="257037" name="Rectangle 13"/>
          <p:cNvSpPr>
            <a:spLocks noChangeArrowheads="1"/>
          </p:cNvSpPr>
          <p:nvPr/>
        </p:nvSpPr>
        <p:spPr bwMode="auto">
          <a:xfrm>
            <a:off x="2581275" y="5565775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7038" name="Group 14"/>
          <p:cNvGrpSpPr>
            <a:grpSpLocks/>
          </p:cNvGrpSpPr>
          <p:nvPr/>
        </p:nvGrpSpPr>
        <p:grpSpPr bwMode="auto">
          <a:xfrm>
            <a:off x="669925" y="2544763"/>
            <a:ext cx="2614613" cy="1465262"/>
            <a:chOff x="422" y="1603"/>
            <a:chExt cx="1647" cy="923"/>
          </a:xfrm>
        </p:grpSpPr>
        <p:cxnSp>
          <p:nvCxnSpPr>
            <p:cNvPr id="257039" name="AutoShape 15"/>
            <p:cNvCxnSpPr>
              <a:cxnSpLocks noChangeShapeType="1"/>
              <a:endCxn id="257045" idx="4"/>
            </p:cNvCxnSpPr>
            <p:nvPr/>
          </p:nvCxnSpPr>
          <p:spPr bwMode="auto">
            <a:xfrm rot="10800000">
              <a:off x="700" y="1786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040" name="AutoShape 16"/>
            <p:cNvCxnSpPr>
              <a:cxnSpLocks noChangeShapeType="1"/>
              <a:stCxn id="257045" idx="3"/>
              <a:endCxn id="257041" idx="0"/>
            </p:cNvCxnSpPr>
            <p:nvPr/>
          </p:nvCxnSpPr>
          <p:spPr bwMode="auto">
            <a:xfrm flipH="1">
              <a:off x="557" y="1969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7041" name="Rectangle 17"/>
            <p:cNvSpPr>
              <a:spLocks noChangeArrowheads="1"/>
            </p:cNvSpPr>
            <p:nvPr/>
          </p:nvSpPr>
          <p:spPr bwMode="auto">
            <a:xfrm>
              <a:off x="470" y="2292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42" name="Rectangle 18"/>
            <p:cNvSpPr>
              <a:spLocks noChangeArrowheads="1"/>
            </p:cNvSpPr>
            <p:nvPr/>
          </p:nvSpPr>
          <p:spPr bwMode="auto">
            <a:xfrm>
              <a:off x="1896" y="2293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7043" name="AutoShape 19"/>
            <p:cNvCxnSpPr>
              <a:cxnSpLocks noChangeShapeType="1"/>
              <a:stCxn id="257047" idx="3"/>
              <a:endCxn id="257042" idx="2"/>
            </p:cNvCxnSpPr>
            <p:nvPr/>
          </p:nvCxnSpPr>
          <p:spPr bwMode="auto">
            <a:xfrm>
              <a:off x="1585" y="2409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044" name="AutoShape 20"/>
            <p:cNvCxnSpPr>
              <a:cxnSpLocks noChangeShapeType="1"/>
              <a:stCxn id="257047" idx="0"/>
              <a:endCxn id="257041" idx="0"/>
            </p:cNvCxnSpPr>
            <p:nvPr/>
          </p:nvCxnSpPr>
          <p:spPr bwMode="auto">
            <a:xfrm rot="5400000" flipH="1">
              <a:off x="840" y="2009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7045" name="AutoShape 21"/>
            <p:cNvSpPr>
              <a:spLocks noChangeArrowheads="1"/>
            </p:cNvSpPr>
            <p:nvPr/>
          </p:nvSpPr>
          <p:spPr bwMode="auto">
            <a:xfrm>
              <a:off x="422" y="1603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57046" name="Group 22"/>
            <p:cNvGrpSpPr>
              <a:grpSpLocks/>
            </p:cNvGrpSpPr>
            <p:nvPr/>
          </p:nvGrpSpPr>
          <p:grpSpPr bwMode="auto">
            <a:xfrm>
              <a:off x="665" y="2293"/>
              <a:ext cx="920" cy="233"/>
              <a:chOff x="665" y="2293"/>
              <a:chExt cx="920" cy="233"/>
            </a:xfrm>
          </p:grpSpPr>
          <p:sp>
            <p:nvSpPr>
              <p:cNvPr id="257047" name="Rectangle 23"/>
              <p:cNvSpPr>
                <a:spLocks noChangeArrowheads="1"/>
              </p:cNvSpPr>
              <p:nvPr/>
            </p:nvSpPr>
            <p:spPr bwMode="auto">
              <a:xfrm>
                <a:off x="665" y="2293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48" name="Rectangle 24"/>
              <p:cNvSpPr>
                <a:spLocks noChangeArrowheads="1"/>
              </p:cNvSpPr>
              <p:nvPr/>
            </p:nvSpPr>
            <p:spPr bwMode="auto">
              <a:xfrm>
                <a:off x="666" y="2294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7049" name="Group 25"/>
          <p:cNvGrpSpPr>
            <a:grpSpLocks/>
          </p:cNvGrpSpPr>
          <p:nvPr/>
        </p:nvGrpSpPr>
        <p:grpSpPr bwMode="auto">
          <a:xfrm>
            <a:off x="3484563" y="2535238"/>
            <a:ext cx="2614612" cy="1465262"/>
            <a:chOff x="2195" y="1597"/>
            <a:chExt cx="1647" cy="923"/>
          </a:xfrm>
        </p:grpSpPr>
        <p:cxnSp>
          <p:nvCxnSpPr>
            <p:cNvPr id="257050" name="AutoShape 26"/>
            <p:cNvCxnSpPr>
              <a:cxnSpLocks noChangeShapeType="1"/>
              <a:endCxn id="257056" idx="4"/>
            </p:cNvCxnSpPr>
            <p:nvPr/>
          </p:nvCxnSpPr>
          <p:spPr bwMode="auto">
            <a:xfrm rot="10800000">
              <a:off x="2473" y="1780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051" name="AutoShape 27"/>
            <p:cNvCxnSpPr>
              <a:cxnSpLocks noChangeShapeType="1"/>
              <a:stCxn id="257056" idx="3"/>
              <a:endCxn id="257052" idx="0"/>
            </p:cNvCxnSpPr>
            <p:nvPr/>
          </p:nvCxnSpPr>
          <p:spPr bwMode="auto">
            <a:xfrm flipH="1">
              <a:off x="2330" y="1963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7052" name="Rectangle 28"/>
            <p:cNvSpPr>
              <a:spLocks noChangeArrowheads="1"/>
            </p:cNvSpPr>
            <p:nvPr/>
          </p:nvSpPr>
          <p:spPr bwMode="auto">
            <a:xfrm>
              <a:off x="2243" y="2286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53" name="Rectangle 29"/>
            <p:cNvSpPr>
              <a:spLocks noChangeArrowheads="1"/>
            </p:cNvSpPr>
            <p:nvPr/>
          </p:nvSpPr>
          <p:spPr bwMode="auto">
            <a:xfrm>
              <a:off x="3669" y="2287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7054" name="AutoShape 30"/>
            <p:cNvCxnSpPr>
              <a:cxnSpLocks noChangeShapeType="1"/>
              <a:stCxn id="257058" idx="3"/>
              <a:endCxn id="257053" idx="2"/>
            </p:cNvCxnSpPr>
            <p:nvPr/>
          </p:nvCxnSpPr>
          <p:spPr bwMode="auto">
            <a:xfrm>
              <a:off x="3358" y="2403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7055" name="AutoShape 31"/>
            <p:cNvCxnSpPr>
              <a:cxnSpLocks noChangeShapeType="1"/>
              <a:stCxn id="257058" idx="0"/>
              <a:endCxn id="257052" idx="0"/>
            </p:cNvCxnSpPr>
            <p:nvPr/>
          </p:nvCxnSpPr>
          <p:spPr bwMode="auto">
            <a:xfrm rot="5400000" flipH="1">
              <a:off x="2613" y="2003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7056" name="AutoShape 32"/>
            <p:cNvSpPr>
              <a:spLocks noChangeArrowheads="1"/>
            </p:cNvSpPr>
            <p:nvPr/>
          </p:nvSpPr>
          <p:spPr bwMode="auto">
            <a:xfrm>
              <a:off x="2195" y="1597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57057" name="Group 33"/>
            <p:cNvGrpSpPr>
              <a:grpSpLocks/>
            </p:cNvGrpSpPr>
            <p:nvPr/>
          </p:nvGrpSpPr>
          <p:grpSpPr bwMode="auto">
            <a:xfrm>
              <a:off x="2438" y="2287"/>
              <a:ext cx="920" cy="233"/>
              <a:chOff x="2438" y="2287"/>
              <a:chExt cx="920" cy="233"/>
            </a:xfrm>
          </p:grpSpPr>
          <p:sp>
            <p:nvSpPr>
              <p:cNvPr id="257058" name="Rectangle 34"/>
              <p:cNvSpPr>
                <a:spLocks noChangeArrowheads="1"/>
              </p:cNvSpPr>
              <p:nvPr/>
            </p:nvSpPr>
            <p:spPr bwMode="auto">
              <a:xfrm>
                <a:off x="2438" y="2287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059" name="Rectangle 35"/>
              <p:cNvSpPr>
                <a:spLocks noChangeArrowheads="1"/>
              </p:cNvSpPr>
              <p:nvPr/>
            </p:nvSpPr>
            <p:spPr bwMode="auto">
              <a:xfrm>
                <a:off x="2438" y="2288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1103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Registration &amp; </a:t>
            </a:r>
            <a:r>
              <a:rPr lang="en-US" dirty="0" err="1" smtClean="0"/>
              <a:t>Fiducials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Mapping between 3D coordinates</a:t>
            </a:r>
          </a:p>
          <a:p>
            <a:pPr lvl="1"/>
            <a:r>
              <a:rPr lang="en-US" sz="2400" dirty="0" smtClean="0"/>
              <a:t>DICOM Registration – rigid matrix</a:t>
            </a:r>
          </a:p>
          <a:p>
            <a:pPr lvl="1"/>
            <a:r>
              <a:rPr lang="en-US" sz="2400" dirty="0" smtClean="0"/>
              <a:t>DICOM Deformable Registration</a:t>
            </a:r>
          </a:p>
          <a:p>
            <a:r>
              <a:rPr lang="en-US" sz="2800" dirty="0" smtClean="0"/>
              <a:t>Location of specific points</a:t>
            </a:r>
          </a:p>
          <a:p>
            <a:pPr lvl="1"/>
            <a:r>
              <a:rPr lang="en-US" sz="2400" dirty="0" smtClean="0"/>
              <a:t>DICOM </a:t>
            </a:r>
            <a:r>
              <a:rPr lang="en-US" sz="2400" dirty="0" err="1" smtClean="0"/>
              <a:t>Fiducial</a:t>
            </a:r>
            <a:endParaRPr lang="en-US" sz="2400" dirty="0" smtClean="0"/>
          </a:p>
          <a:p>
            <a:r>
              <a:rPr lang="en-US" sz="2800" dirty="0" smtClean="0"/>
              <a:t>Used to save manual or automated results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ave application state for further work later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e-use for other purposes (e.g., sync’d scrolling)</a:t>
            </a:r>
          </a:p>
        </p:txBody>
      </p:sp>
    </p:spTree>
    <p:extLst>
      <p:ext uri="{BB962C8B-B14F-4D97-AF65-F5344CB8AC3E}">
        <p14:creationId xmlns:p14="http://schemas.microsoft.com/office/powerpoint/2010/main" val="15582772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Real World Value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“Standalone” objects</a:t>
            </a:r>
          </a:p>
          <a:p>
            <a:pPr lvl="1"/>
            <a:r>
              <a:rPr lang="en-US" sz="2000" dirty="0" smtClean="0"/>
              <a:t>i.e., separate from images (not just in them)</a:t>
            </a:r>
          </a:p>
          <a:p>
            <a:r>
              <a:rPr lang="en-US" sz="2400" dirty="0" smtClean="0"/>
              <a:t>Separate pipelines based on pixels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to show on the display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hat the pixel (voxel) “means”</a:t>
            </a:r>
          </a:p>
          <a:p>
            <a:r>
              <a:rPr lang="en-US" sz="2400" dirty="0" smtClean="0"/>
              <a:t>e.g., MR pixel values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ignal intensity windowed for display</a:t>
            </a:r>
          </a:p>
          <a:p>
            <a:pPr lvl="1"/>
            <a:r>
              <a:rPr lang="en-US" sz="2000" dirty="0" smtClean="0"/>
              <a:t>mapped to physical unit (e.g. velocity for phase contrast)</a:t>
            </a:r>
          </a:p>
          <a:p>
            <a:r>
              <a:rPr lang="en-US" sz="2400" dirty="0" smtClean="0"/>
              <a:t>DICOM encoding</a:t>
            </a:r>
          </a:p>
          <a:p>
            <a:pPr lvl="1"/>
            <a:r>
              <a:rPr lang="en-US" sz="2000" dirty="0" smtClean="0"/>
              <a:t>linear equation or LUT, applied to all or sub-set of range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oint operation (all voxels) (unlike US Region Calibration)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51553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60"/>
          <p:cNvCxnSpPr>
            <a:stCxn id="13" idx="2"/>
            <a:endCxn id="5" idx="1"/>
          </p:cNvCxnSpPr>
          <p:nvPr/>
        </p:nvCxnSpPr>
        <p:spPr>
          <a:xfrm rot="5400000" flipH="1">
            <a:off x="3970391" y="523913"/>
            <a:ext cx="528159" cy="7379081"/>
          </a:xfrm>
          <a:prstGeom prst="bentConnector4">
            <a:avLst>
              <a:gd name="adj1" fmla="val -387011"/>
              <a:gd name="adj2" fmla="val 103098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6834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Quantitative </a:t>
            </a:r>
            <a:r>
              <a:rPr lang="en-US" dirty="0" smtClean="0"/>
              <a:t>Objects </a:t>
            </a:r>
            <a:r>
              <a:rPr lang="en-US" dirty="0"/>
              <a:t>T</a:t>
            </a:r>
            <a:r>
              <a:rPr lang="en-US" dirty="0" smtClean="0"/>
              <a:t>ogether</a:t>
            </a:r>
            <a:endParaRPr lang="en-US" dirty="0"/>
          </a:p>
        </p:txBody>
      </p:sp>
      <p:sp>
        <p:nvSpPr>
          <p:cNvPr id="4" name="Display 3"/>
          <p:cNvSpPr/>
          <p:nvPr/>
        </p:nvSpPr>
        <p:spPr>
          <a:xfrm>
            <a:off x="2440487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Analysis Workstation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5" name="Stored Data 4"/>
          <p:cNvSpPr/>
          <p:nvPr/>
        </p:nvSpPr>
        <p:spPr>
          <a:xfrm>
            <a:off x="544930" y="3456608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Current DICOM Images from Modality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Document 7"/>
          <p:cNvSpPr/>
          <p:nvPr/>
        </p:nvSpPr>
        <p:spPr>
          <a:xfrm>
            <a:off x="5331290" y="1766837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Segmentation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" name="Document 8"/>
          <p:cNvSpPr/>
          <p:nvPr/>
        </p:nvSpPr>
        <p:spPr>
          <a:xfrm>
            <a:off x="5331290" y="2650999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Registration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Document 9"/>
          <p:cNvSpPr/>
          <p:nvPr/>
        </p:nvSpPr>
        <p:spPr>
          <a:xfrm>
            <a:off x="4489246" y="3553565"/>
            <a:ext cx="1190251" cy="797468"/>
          </a:xfrm>
          <a:prstGeom prst="flowChartDocumen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FFFFFF"/>
              </a:gs>
            </a:gsLst>
            <a:lin ang="16200000" scaled="0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SR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1" name="Document 10"/>
          <p:cNvSpPr/>
          <p:nvPr/>
        </p:nvSpPr>
        <p:spPr>
          <a:xfrm>
            <a:off x="5331290" y="4492942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Real World Value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Document 11"/>
          <p:cNvSpPr/>
          <p:nvPr/>
        </p:nvSpPr>
        <p:spPr>
          <a:xfrm>
            <a:off x="5331290" y="5370333"/>
            <a:ext cx="1190251" cy="797468"/>
          </a:xfrm>
          <a:prstGeom prst="flowChartDocument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DICOM Parametric Map Images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3" name="Display 12"/>
          <p:cNvSpPr/>
          <p:nvPr/>
        </p:nvSpPr>
        <p:spPr>
          <a:xfrm>
            <a:off x="7141525" y="3429000"/>
            <a:ext cx="1564971" cy="1048531"/>
          </a:xfrm>
          <a:prstGeom prst="flowChartDisplay">
            <a:avLst/>
          </a:prstGeom>
          <a:solidFill>
            <a:schemeClr val="accent5"/>
          </a:solidFill>
          <a:ln>
            <a:gradFill flip="none"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16200000" scaled="0"/>
              <a:tileRect/>
            </a:gra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PACS Store, Distribute and Review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14" name="Straight Arrow Connector 60"/>
          <p:cNvCxnSpPr>
            <a:stCxn id="5" idx="3"/>
            <a:endCxn id="4" idx="1"/>
          </p:cNvCxnSpPr>
          <p:nvPr/>
        </p:nvCxnSpPr>
        <p:spPr>
          <a:xfrm>
            <a:off x="1770710" y="3949372"/>
            <a:ext cx="669776" cy="389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tored Data 16"/>
          <p:cNvSpPr/>
          <p:nvPr/>
        </p:nvSpPr>
        <p:spPr>
          <a:xfrm>
            <a:off x="552381" y="5021745"/>
            <a:ext cx="1470937" cy="985528"/>
          </a:xfrm>
          <a:prstGeom prst="flowChartOnlineStorage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Previous DICOM Images from PACS</a:t>
            </a:r>
            <a:endParaRPr lang="en-US" sz="1100" dirty="0">
              <a:solidFill>
                <a:srgbClr val="000000"/>
              </a:solidFill>
            </a:endParaRPr>
          </a:p>
        </p:txBody>
      </p:sp>
      <p:cxnSp>
        <p:nvCxnSpPr>
          <p:cNvPr id="18" name="Straight Arrow Connector 60"/>
          <p:cNvCxnSpPr>
            <a:stCxn id="17" idx="3"/>
            <a:endCxn id="4" idx="1"/>
          </p:cNvCxnSpPr>
          <p:nvPr/>
        </p:nvCxnSpPr>
        <p:spPr>
          <a:xfrm flipV="1">
            <a:off x="1778162" y="3953266"/>
            <a:ext cx="662325" cy="156124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0"/>
          <p:cNvCxnSpPr>
            <a:stCxn id="13" idx="2"/>
            <a:endCxn id="17" idx="2"/>
          </p:cNvCxnSpPr>
          <p:nvPr/>
        </p:nvCxnSpPr>
        <p:spPr>
          <a:xfrm rot="5400000">
            <a:off x="3841060" y="1924322"/>
            <a:ext cx="1529743" cy="6636161"/>
          </a:xfrm>
          <a:prstGeom prst="bentConnector3">
            <a:avLst>
              <a:gd name="adj1" fmla="val 1199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60"/>
          <p:cNvCxnSpPr>
            <a:stCxn id="10" idx="3"/>
            <a:endCxn id="13" idx="1"/>
          </p:cNvCxnSpPr>
          <p:nvPr/>
        </p:nvCxnSpPr>
        <p:spPr>
          <a:xfrm>
            <a:off x="5679496" y="3952299"/>
            <a:ext cx="146202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60"/>
          <p:cNvCxnSpPr>
            <a:stCxn id="4" idx="3"/>
            <a:endCxn id="10" idx="1"/>
          </p:cNvCxnSpPr>
          <p:nvPr/>
        </p:nvCxnSpPr>
        <p:spPr>
          <a:xfrm flipV="1">
            <a:off x="4005457" y="3952299"/>
            <a:ext cx="483788" cy="9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2322427" y="1804398"/>
            <a:ext cx="1495051" cy="1203868"/>
            <a:chOff x="3109277" y="1298082"/>
            <a:chExt cx="1495051" cy="902901"/>
          </a:xfr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FFFFFF"/>
              </a:gs>
            </a:gsLst>
            <a:lin ang="16200000" scaled="0"/>
            <a:tileRect/>
          </a:gradFill>
        </p:grpSpPr>
        <p:sp>
          <p:nvSpPr>
            <p:cNvPr id="35" name="Document 34"/>
            <p:cNvSpPr/>
            <p:nvPr/>
          </p:nvSpPr>
          <p:spPr>
            <a:xfrm>
              <a:off x="3109277" y="12980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6" name="Document 35"/>
            <p:cNvSpPr/>
            <p:nvPr/>
          </p:nvSpPr>
          <p:spPr>
            <a:xfrm>
              <a:off x="3261677" y="14504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7" name="Document 36"/>
            <p:cNvSpPr/>
            <p:nvPr/>
          </p:nvSpPr>
          <p:spPr>
            <a:xfrm>
              <a:off x="3414077" y="1602882"/>
              <a:ext cx="1190251" cy="598101"/>
            </a:xfrm>
            <a:prstGeom prst="flowChartDocument">
              <a:avLst/>
            </a:prstGeom>
            <a:grpFill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Previous DICOM SR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etc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9" name="Straight Arrow Connector 60"/>
          <p:cNvCxnSpPr>
            <a:stCxn id="37" idx="2"/>
            <a:endCxn id="4" idx="0"/>
          </p:cNvCxnSpPr>
          <p:nvPr/>
        </p:nvCxnSpPr>
        <p:spPr>
          <a:xfrm rot="16200000" flipH="1">
            <a:off x="2985934" y="3191962"/>
            <a:ext cx="473456" cy="62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60"/>
          <p:cNvCxnSpPr>
            <a:stCxn id="13" idx="0"/>
            <a:endCxn id="35" idx="0"/>
          </p:cNvCxnSpPr>
          <p:nvPr/>
        </p:nvCxnSpPr>
        <p:spPr>
          <a:xfrm rot="16200000" flipV="1">
            <a:off x="4608480" y="113470"/>
            <a:ext cx="1624603" cy="5006458"/>
          </a:xfrm>
          <a:prstGeom prst="bentConnector3">
            <a:avLst>
              <a:gd name="adj1" fmla="val 11876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60"/>
          <p:cNvCxnSpPr>
            <a:stCxn id="8" idx="3"/>
            <a:endCxn id="13" idx="1"/>
          </p:cNvCxnSpPr>
          <p:nvPr/>
        </p:nvCxnSpPr>
        <p:spPr>
          <a:xfrm>
            <a:off x="6521540" y="2165571"/>
            <a:ext cx="619984" cy="1787695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60"/>
          <p:cNvCxnSpPr>
            <a:stCxn id="9" idx="3"/>
            <a:endCxn id="13" idx="1"/>
          </p:cNvCxnSpPr>
          <p:nvPr/>
        </p:nvCxnSpPr>
        <p:spPr>
          <a:xfrm>
            <a:off x="6521540" y="3049734"/>
            <a:ext cx="619984" cy="90353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60"/>
          <p:cNvCxnSpPr>
            <a:stCxn id="12" idx="3"/>
            <a:endCxn id="13" idx="1"/>
          </p:cNvCxnSpPr>
          <p:nvPr/>
        </p:nvCxnSpPr>
        <p:spPr>
          <a:xfrm flipV="1">
            <a:off x="6521540" y="3953266"/>
            <a:ext cx="619984" cy="181580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3"/>
            <a:endCxn id="13" idx="1"/>
          </p:cNvCxnSpPr>
          <p:nvPr/>
        </p:nvCxnSpPr>
        <p:spPr>
          <a:xfrm flipV="1">
            <a:off x="6521540" y="3953265"/>
            <a:ext cx="619984" cy="9384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0"/>
          <p:cNvCxnSpPr>
            <a:stCxn id="4" idx="3"/>
            <a:endCxn id="8" idx="1"/>
          </p:cNvCxnSpPr>
          <p:nvPr/>
        </p:nvCxnSpPr>
        <p:spPr>
          <a:xfrm flipV="1">
            <a:off x="4005457" y="2165571"/>
            <a:ext cx="1325832" cy="1787695"/>
          </a:xfrm>
          <a:prstGeom prst="bentConnector3">
            <a:avLst>
              <a:gd name="adj1" fmla="val 19284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0"/>
          <p:cNvCxnSpPr>
            <a:stCxn id="4" idx="3"/>
            <a:endCxn id="9" idx="1"/>
          </p:cNvCxnSpPr>
          <p:nvPr/>
        </p:nvCxnSpPr>
        <p:spPr>
          <a:xfrm flipV="1">
            <a:off x="4005457" y="3049734"/>
            <a:ext cx="1325832" cy="903532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60"/>
          <p:cNvCxnSpPr>
            <a:stCxn id="4" idx="3"/>
            <a:endCxn id="12" idx="1"/>
          </p:cNvCxnSpPr>
          <p:nvPr/>
        </p:nvCxnSpPr>
        <p:spPr>
          <a:xfrm>
            <a:off x="4005457" y="3953266"/>
            <a:ext cx="1325832" cy="181580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60"/>
          <p:cNvCxnSpPr>
            <a:stCxn id="4" idx="3"/>
            <a:endCxn id="11" idx="1"/>
          </p:cNvCxnSpPr>
          <p:nvPr/>
        </p:nvCxnSpPr>
        <p:spPr>
          <a:xfrm>
            <a:off x="4005457" y="3953265"/>
            <a:ext cx="1325832" cy="938411"/>
          </a:xfrm>
          <a:prstGeom prst="bentConnector3">
            <a:avLst>
              <a:gd name="adj1" fmla="val 20325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49"/>
          <p:cNvCxnSpPr>
            <a:stCxn id="10" idx="0"/>
            <a:endCxn id="8" idx="1"/>
          </p:cNvCxnSpPr>
          <p:nvPr/>
        </p:nvCxnSpPr>
        <p:spPr>
          <a:xfrm rot="5400000" flipH="1" flipV="1">
            <a:off x="4513835" y="2736109"/>
            <a:ext cx="1387993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49"/>
          <p:cNvCxnSpPr>
            <a:stCxn id="10" idx="0"/>
            <a:endCxn id="9" idx="1"/>
          </p:cNvCxnSpPr>
          <p:nvPr/>
        </p:nvCxnSpPr>
        <p:spPr>
          <a:xfrm rot="5400000" flipH="1" flipV="1">
            <a:off x="4955916" y="3178190"/>
            <a:ext cx="503831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49"/>
          <p:cNvCxnSpPr>
            <a:stCxn id="10" idx="2"/>
            <a:endCxn id="11" idx="1"/>
          </p:cNvCxnSpPr>
          <p:nvPr/>
        </p:nvCxnSpPr>
        <p:spPr>
          <a:xfrm rot="16200000" flipH="1">
            <a:off x="4911147" y="4471534"/>
            <a:ext cx="593365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49"/>
          <p:cNvCxnSpPr>
            <a:stCxn id="10" idx="2"/>
            <a:endCxn id="12" idx="1"/>
          </p:cNvCxnSpPr>
          <p:nvPr/>
        </p:nvCxnSpPr>
        <p:spPr>
          <a:xfrm rot="16200000" flipH="1">
            <a:off x="4472453" y="4910229"/>
            <a:ext cx="1470756" cy="246918"/>
          </a:xfrm>
          <a:prstGeom prst="bentConnector2">
            <a:avLst/>
          </a:prstGeom>
          <a:ln>
            <a:solidFill>
              <a:schemeClr val="accent2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190189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Summary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Background of DICOM IODs for storage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“Enhanced Multi-frame” family of objects – principles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Performance, compression, organization, attributes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Geometry, coded anatomy, hanging, timing, data type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Functional groups, dimensions, stack, temporal index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Real world value maps and display pipeline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PACS support for Enhanced Multi-frame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Legacy conversion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Quantitation and DICOM non-image objects for ROIs</a:t>
            </a: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852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2586038" y="5565775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3771900" y="6038850"/>
            <a:ext cx="274638" cy="368300"/>
          </a:xfrm>
          <a:prstGeom prst="rect">
            <a:avLst/>
          </a:prstGeom>
          <a:solidFill>
            <a:srgbClr val="E00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4189413" y="5581650"/>
            <a:ext cx="3171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Dataset (attributes+pixels)</a:t>
            </a:r>
            <a:endParaRPr lang="en-US" sz="2000">
              <a:latin typeface="Times" charset="0"/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4210050" y="6054725"/>
            <a:ext cx="4504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C-Store response (acknowledgement)</a:t>
            </a:r>
            <a:endParaRPr lang="en-US" sz="2000">
              <a:latin typeface="Times" charset="0"/>
            </a:endParaRPr>
          </a:p>
        </p:txBody>
      </p:sp>
      <p:sp>
        <p:nvSpPr>
          <p:cNvPr id="259078" name="Line 6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3773488" y="5060950"/>
            <a:ext cx="274637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4211638" y="5076825"/>
            <a:ext cx="19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request</a:t>
            </a:r>
            <a:endParaRPr lang="en-US" sz="2000" dirty="0">
              <a:latin typeface="Times" charset="0"/>
            </a:endParaRP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1147763" y="29845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UIDs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1968500" y="4375150"/>
            <a:ext cx="2033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Store, parse, check</a:t>
            </a:r>
          </a:p>
        </p:txBody>
      </p:sp>
      <p:cxnSp>
        <p:nvCxnSpPr>
          <p:cNvPr id="259083" name="AutoShape 11"/>
          <p:cNvCxnSpPr>
            <a:cxnSpLocks noChangeShapeType="1"/>
            <a:stCxn id="259091" idx="3"/>
            <a:endCxn id="259101" idx="1"/>
          </p:cNvCxnSpPr>
          <p:nvPr/>
        </p:nvCxnSpPr>
        <p:spPr bwMode="auto">
          <a:xfrm flipV="1">
            <a:off x="3284538" y="3813175"/>
            <a:ext cx="276225" cy="11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9084" name="AutoShape 12"/>
          <p:cNvCxnSpPr>
            <a:cxnSpLocks noChangeShapeType="1"/>
            <a:stCxn id="259102" idx="3"/>
            <a:endCxn id="259113" idx="1"/>
          </p:cNvCxnSpPr>
          <p:nvPr/>
        </p:nvCxnSpPr>
        <p:spPr bwMode="auto">
          <a:xfrm>
            <a:off x="6099175" y="3814763"/>
            <a:ext cx="2524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161925" y="312738"/>
            <a:ext cx="385763" cy="4056062"/>
          </a:xfrm>
          <a:prstGeom prst="rect">
            <a:avLst/>
          </a:prstGeom>
          <a:solidFill>
            <a:srgbClr val="7390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c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t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n</a:t>
            </a:r>
            <a:br>
              <a:rPr lang="en-US" sz="1600"/>
            </a:br>
            <a:endParaRPr lang="en-US" sz="1600"/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2581275" y="5565775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9087" name="Group 15"/>
          <p:cNvGrpSpPr>
            <a:grpSpLocks/>
          </p:cNvGrpSpPr>
          <p:nvPr/>
        </p:nvGrpSpPr>
        <p:grpSpPr bwMode="auto">
          <a:xfrm>
            <a:off x="669925" y="2544763"/>
            <a:ext cx="2614613" cy="1465262"/>
            <a:chOff x="422" y="1603"/>
            <a:chExt cx="1647" cy="923"/>
          </a:xfrm>
        </p:grpSpPr>
        <p:cxnSp>
          <p:nvCxnSpPr>
            <p:cNvPr id="259088" name="AutoShape 16"/>
            <p:cNvCxnSpPr>
              <a:cxnSpLocks noChangeShapeType="1"/>
              <a:endCxn id="259094" idx="4"/>
            </p:cNvCxnSpPr>
            <p:nvPr/>
          </p:nvCxnSpPr>
          <p:spPr bwMode="auto">
            <a:xfrm rot="10800000">
              <a:off x="700" y="1786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89" name="AutoShape 17"/>
            <p:cNvCxnSpPr>
              <a:cxnSpLocks noChangeShapeType="1"/>
              <a:stCxn id="259094" idx="3"/>
              <a:endCxn id="259090" idx="0"/>
            </p:cNvCxnSpPr>
            <p:nvPr/>
          </p:nvCxnSpPr>
          <p:spPr bwMode="auto">
            <a:xfrm flipH="1">
              <a:off x="557" y="1969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090" name="Rectangle 18"/>
            <p:cNvSpPr>
              <a:spLocks noChangeArrowheads="1"/>
            </p:cNvSpPr>
            <p:nvPr/>
          </p:nvSpPr>
          <p:spPr bwMode="auto">
            <a:xfrm>
              <a:off x="470" y="2292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091" name="Rectangle 19"/>
            <p:cNvSpPr>
              <a:spLocks noChangeArrowheads="1"/>
            </p:cNvSpPr>
            <p:nvPr/>
          </p:nvSpPr>
          <p:spPr bwMode="auto">
            <a:xfrm>
              <a:off x="1896" y="2293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9092" name="AutoShape 20"/>
            <p:cNvCxnSpPr>
              <a:cxnSpLocks noChangeShapeType="1"/>
              <a:stCxn id="259096" idx="3"/>
              <a:endCxn id="259091" idx="2"/>
            </p:cNvCxnSpPr>
            <p:nvPr/>
          </p:nvCxnSpPr>
          <p:spPr bwMode="auto">
            <a:xfrm>
              <a:off x="1585" y="2409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093" name="AutoShape 21"/>
            <p:cNvCxnSpPr>
              <a:cxnSpLocks noChangeShapeType="1"/>
              <a:stCxn id="259096" idx="0"/>
              <a:endCxn id="259090" idx="0"/>
            </p:cNvCxnSpPr>
            <p:nvPr/>
          </p:nvCxnSpPr>
          <p:spPr bwMode="auto">
            <a:xfrm rot="5400000" flipH="1">
              <a:off x="840" y="2009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094" name="AutoShape 22"/>
            <p:cNvSpPr>
              <a:spLocks noChangeArrowheads="1"/>
            </p:cNvSpPr>
            <p:nvPr/>
          </p:nvSpPr>
          <p:spPr bwMode="auto">
            <a:xfrm>
              <a:off x="422" y="1603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59095" name="Group 23"/>
            <p:cNvGrpSpPr>
              <a:grpSpLocks/>
            </p:cNvGrpSpPr>
            <p:nvPr/>
          </p:nvGrpSpPr>
          <p:grpSpPr bwMode="auto">
            <a:xfrm>
              <a:off x="665" y="2293"/>
              <a:ext cx="920" cy="233"/>
              <a:chOff x="665" y="2293"/>
              <a:chExt cx="920" cy="233"/>
            </a:xfrm>
          </p:grpSpPr>
          <p:sp>
            <p:nvSpPr>
              <p:cNvPr id="259096" name="Rectangle 24"/>
              <p:cNvSpPr>
                <a:spLocks noChangeArrowheads="1"/>
              </p:cNvSpPr>
              <p:nvPr/>
            </p:nvSpPr>
            <p:spPr bwMode="auto">
              <a:xfrm>
                <a:off x="665" y="2293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097" name="Rectangle 25"/>
              <p:cNvSpPr>
                <a:spLocks noChangeArrowheads="1"/>
              </p:cNvSpPr>
              <p:nvPr/>
            </p:nvSpPr>
            <p:spPr bwMode="auto">
              <a:xfrm>
                <a:off x="666" y="2294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9098" name="Group 26"/>
          <p:cNvGrpSpPr>
            <a:grpSpLocks/>
          </p:cNvGrpSpPr>
          <p:nvPr/>
        </p:nvGrpSpPr>
        <p:grpSpPr bwMode="auto">
          <a:xfrm>
            <a:off x="3484563" y="2535238"/>
            <a:ext cx="2614612" cy="1465262"/>
            <a:chOff x="2195" y="1597"/>
            <a:chExt cx="1647" cy="923"/>
          </a:xfrm>
        </p:grpSpPr>
        <p:cxnSp>
          <p:nvCxnSpPr>
            <p:cNvPr id="259099" name="AutoShape 27"/>
            <p:cNvCxnSpPr>
              <a:cxnSpLocks noChangeShapeType="1"/>
              <a:endCxn id="259105" idx="4"/>
            </p:cNvCxnSpPr>
            <p:nvPr/>
          </p:nvCxnSpPr>
          <p:spPr bwMode="auto">
            <a:xfrm rot="10800000">
              <a:off x="2473" y="1780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00" name="AutoShape 28"/>
            <p:cNvCxnSpPr>
              <a:cxnSpLocks noChangeShapeType="1"/>
              <a:stCxn id="259105" idx="3"/>
              <a:endCxn id="259101" idx="0"/>
            </p:cNvCxnSpPr>
            <p:nvPr/>
          </p:nvCxnSpPr>
          <p:spPr bwMode="auto">
            <a:xfrm flipH="1">
              <a:off x="2330" y="1963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101" name="Rectangle 29"/>
            <p:cNvSpPr>
              <a:spLocks noChangeArrowheads="1"/>
            </p:cNvSpPr>
            <p:nvPr/>
          </p:nvSpPr>
          <p:spPr bwMode="auto">
            <a:xfrm>
              <a:off x="2243" y="2286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02" name="Rectangle 30"/>
            <p:cNvSpPr>
              <a:spLocks noChangeArrowheads="1"/>
            </p:cNvSpPr>
            <p:nvPr/>
          </p:nvSpPr>
          <p:spPr bwMode="auto">
            <a:xfrm>
              <a:off x="3669" y="2287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9103" name="AutoShape 31"/>
            <p:cNvCxnSpPr>
              <a:cxnSpLocks noChangeShapeType="1"/>
              <a:stCxn id="259107" idx="3"/>
              <a:endCxn id="259102" idx="2"/>
            </p:cNvCxnSpPr>
            <p:nvPr/>
          </p:nvCxnSpPr>
          <p:spPr bwMode="auto">
            <a:xfrm>
              <a:off x="3358" y="2403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04" name="AutoShape 32"/>
            <p:cNvCxnSpPr>
              <a:cxnSpLocks noChangeShapeType="1"/>
              <a:stCxn id="259107" idx="0"/>
              <a:endCxn id="259101" idx="0"/>
            </p:cNvCxnSpPr>
            <p:nvPr/>
          </p:nvCxnSpPr>
          <p:spPr bwMode="auto">
            <a:xfrm rot="5400000" flipH="1">
              <a:off x="2613" y="2003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105" name="AutoShape 33"/>
            <p:cNvSpPr>
              <a:spLocks noChangeArrowheads="1"/>
            </p:cNvSpPr>
            <p:nvPr/>
          </p:nvSpPr>
          <p:spPr bwMode="auto">
            <a:xfrm>
              <a:off x="2195" y="1597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59106" name="Group 34"/>
            <p:cNvGrpSpPr>
              <a:grpSpLocks/>
            </p:cNvGrpSpPr>
            <p:nvPr/>
          </p:nvGrpSpPr>
          <p:grpSpPr bwMode="auto">
            <a:xfrm>
              <a:off x="2438" y="2287"/>
              <a:ext cx="920" cy="233"/>
              <a:chOff x="2438" y="2287"/>
              <a:chExt cx="920" cy="233"/>
            </a:xfrm>
          </p:grpSpPr>
          <p:sp>
            <p:nvSpPr>
              <p:cNvPr id="259107" name="Rectangle 35"/>
              <p:cNvSpPr>
                <a:spLocks noChangeArrowheads="1"/>
              </p:cNvSpPr>
              <p:nvPr/>
            </p:nvSpPr>
            <p:spPr bwMode="auto">
              <a:xfrm>
                <a:off x="2438" y="2287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9108" name="Rectangle 36"/>
              <p:cNvSpPr>
                <a:spLocks noChangeArrowheads="1"/>
              </p:cNvSpPr>
              <p:nvPr/>
            </p:nvSpPr>
            <p:spPr bwMode="auto">
              <a:xfrm>
                <a:off x="2438" y="2288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9120" name="Group 48"/>
          <p:cNvGrpSpPr>
            <a:grpSpLocks/>
          </p:cNvGrpSpPr>
          <p:nvPr/>
        </p:nvGrpSpPr>
        <p:grpSpPr bwMode="auto">
          <a:xfrm>
            <a:off x="6275388" y="2536825"/>
            <a:ext cx="2614612" cy="1463675"/>
            <a:chOff x="3953" y="1598"/>
            <a:chExt cx="1647" cy="922"/>
          </a:xfrm>
        </p:grpSpPr>
        <p:cxnSp>
          <p:nvCxnSpPr>
            <p:cNvPr id="259110" name="AutoShape 38"/>
            <p:cNvCxnSpPr>
              <a:cxnSpLocks noChangeShapeType="1"/>
              <a:endCxn id="259117" idx="4"/>
            </p:cNvCxnSpPr>
            <p:nvPr/>
          </p:nvCxnSpPr>
          <p:spPr bwMode="auto">
            <a:xfrm rot="10800000">
              <a:off x="4231" y="1781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11" name="AutoShape 39"/>
            <p:cNvCxnSpPr>
              <a:cxnSpLocks noChangeShapeType="1"/>
              <a:stCxn id="259117" idx="3"/>
              <a:endCxn id="259113" idx="0"/>
            </p:cNvCxnSpPr>
            <p:nvPr/>
          </p:nvCxnSpPr>
          <p:spPr bwMode="auto">
            <a:xfrm flipH="1">
              <a:off x="4088" y="1964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112" name="Rectangle 40"/>
            <p:cNvSpPr>
              <a:spLocks noChangeArrowheads="1"/>
            </p:cNvSpPr>
            <p:nvPr/>
          </p:nvSpPr>
          <p:spPr bwMode="auto">
            <a:xfrm>
              <a:off x="4196" y="2288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13" name="Rectangle 41"/>
            <p:cNvSpPr>
              <a:spLocks noChangeArrowheads="1"/>
            </p:cNvSpPr>
            <p:nvPr/>
          </p:nvSpPr>
          <p:spPr bwMode="auto">
            <a:xfrm>
              <a:off x="4001" y="2287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114" name="Rectangle 42"/>
            <p:cNvSpPr>
              <a:spLocks noChangeArrowheads="1"/>
            </p:cNvSpPr>
            <p:nvPr/>
          </p:nvSpPr>
          <p:spPr bwMode="auto">
            <a:xfrm>
              <a:off x="5427" y="2288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9115" name="AutoShape 43"/>
            <p:cNvCxnSpPr>
              <a:cxnSpLocks noChangeShapeType="1"/>
              <a:stCxn id="259112" idx="3"/>
              <a:endCxn id="259114" idx="2"/>
            </p:cNvCxnSpPr>
            <p:nvPr/>
          </p:nvCxnSpPr>
          <p:spPr bwMode="auto">
            <a:xfrm>
              <a:off x="5116" y="2404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9116" name="AutoShape 44"/>
            <p:cNvCxnSpPr>
              <a:cxnSpLocks noChangeShapeType="1"/>
              <a:stCxn id="259112" idx="0"/>
              <a:endCxn id="259113" idx="0"/>
            </p:cNvCxnSpPr>
            <p:nvPr/>
          </p:nvCxnSpPr>
          <p:spPr bwMode="auto">
            <a:xfrm rot="5400000" flipH="1">
              <a:off x="4371" y="2004"/>
              <a:ext cx="1" cy="568"/>
            </a:xfrm>
            <a:prstGeom prst="bentConnector3">
              <a:avLst>
                <a:gd name="adj1" fmla="val 20599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9117" name="AutoShape 45"/>
            <p:cNvSpPr>
              <a:spLocks noChangeArrowheads="1"/>
            </p:cNvSpPr>
            <p:nvPr/>
          </p:nvSpPr>
          <p:spPr bwMode="auto">
            <a:xfrm>
              <a:off x="3953" y="1598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sp>
          <p:nvSpPr>
            <p:cNvPr id="259118" name="Rectangle 46"/>
            <p:cNvSpPr>
              <a:spLocks noChangeArrowheads="1"/>
            </p:cNvSpPr>
            <p:nvPr/>
          </p:nvSpPr>
          <p:spPr bwMode="auto">
            <a:xfrm>
              <a:off x="4196" y="2288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2286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ChangeArrowheads="1"/>
          </p:cNvSpPr>
          <p:nvPr/>
        </p:nvSpPr>
        <p:spPr bwMode="auto">
          <a:xfrm>
            <a:off x="2586038" y="5565775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3771900" y="6038850"/>
            <a:ext cx="274638" cy="368300"/>
          </a:xfrm>
          <a:prstGeom prst="rect">
            <a:avLst/>
          </a:prstGeom>
          <a:solidFill>
            <a:srgbClr val="E00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189413" y="5581650"/>
            <a:ext cx="3171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Dataset (</a:t>
            </a:r>
            <a:r>
              <a:rPr lang="en-US" sz="2000" dirty="0" err="1">
                <a:latin typeface="Helvetica" charset="0"/>
              </a:rPr>
              <a:t>attributes+pixels</a:t>
            </a:r>
            <a:r>
              <a:rPr lang="en-US" sz="2000" dirty="0">
                <a:latin typeface="Helvetica" charset="0"/>
              </a:rPr>
              <a:t>)</a:t>
            </a:r>
            <a:endParaRPr lang="en-US" sz="2000" dirty="0">
              <a:latin typeface="Times" charset="0"/>
            </a:endParaRPr>
          </a:p>
        </p:txBody>
      </p:sp>
      <p:sp>
        <p:nvSpPr>
          <p:cNvPr id="261125" name="Text Box 5"/>
          <p:cNvSpPr txBox="1">
            <a:spLocks noChangeArrowheads="1"/>
          </p:cNvSpPr>
          <p:nvPr/>
        </p:nvSpPr>
        <p:spPr bwMode="auto">
          <a:xfrm>
            <a:off x="4210050" y="6054725"/>
            <a:ext cx="4504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response (acknowledgement)</a:t>
            </a:r>
            <a:endParaRPr lang="en-US" sz="2000" dirty="0">
              <a:latin typeface="Times" charset="0"/>
            </a:endParaRPr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Rectangle 7"/>
          <p:cNvSpPr>
            <a:spLocks noChangeArrowheads="1"/>
          </p:cNvSpPr>
          <p:nvPr/>
        </p:nvSpPr>
        <p:spPr bwMode="auto">
          <a:xfrm>
            <a:off x="3773488" y="5060950"/>
            <a:ext cx="274637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Text Box 8"/>
          <p:cNvSpPr txBox="1">
            <a:spLocks noChangeArrowheads="1"/>
          </p:cNvSpPr>
          <p:nvPr/>
        </p:nvSpPr>
        <p:spPr bwMode="auto">
          <a:xfrm>
            <a:off x="4211638" y="5076825"/>
            <a:ext cx="19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request</a:t>
            </a:r>
            <a:endParaRPr lang="en-US" sz="2000" dirty="0">
              <a:latin typeface="Times" charset="0"/>
            </a:endParaRPr>
          </a:p>
        </p:txBody>
      </p: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1147763" y="29845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UIDs</a:t>
            </a:r>
          </a:p>
        </p:txBody>
      </p:sp>
      <p:sp>
        <p:nvSpPr>
          <p:cNvPr id="261130" name="Text Box 10"/>
          <p:cNvSpPr txBox="1">
            <a:spLocks noChangeArrowheads="1"/>
          </p:cNvSpPr>
          <p:nvPr/>
        </p:nvSpPr>
        <p:spPr bwMode="auto">
          <a:xfrm>
            <a:off x="1968500" y="4375150"/>
            <a:ext cx="2033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Store, parse, check</a:t>
            </a:r>
          </a:p>
        </p:txBody>
      </p:sp>
      <p:cxnSp>
        <p:nvCxnSpPr>
          <p:cNvPr id="261131" name="AutoShape 11"/>
          <p:cNvCxnSpPr>
            <a:cxnSpLocks noChangeShapeType="1"/>
            <a:stCxn id="261139" idx="3"/>
            <a:endCxn id="261149" idx="1"/>
          </p:cNvCxnSpPr>
          <p:nvPr/>
        </p:nvCxnSpPr>
        <p:spPr bwMode="auto">
          <a:xfrm flipV="1">
            <a:off x="3284538" y="3813175"/>
            <a:ext cx="276225" cy="111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1132" name="AutoShape 12"/>
          <p:cNvCxnSpPr>
            <a:cxnSpLocks noChangeShapeType="1"/>
            <a:stCxn id="261150" idx="3"/>
            <a:endCxn id="261161" idx="1"/>
          </p:cNvCxnSpPr>
          <p:nvPr/>
        </p:nvCxnSpPr>
        <p:spPr bwMode="auto">
          <a:xfrm>
            <a:off x="6099175" y="3814763"/>
            <a:ext cx="252413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1133" name="Rectangle 13"/>
          <p:cNvSpPr>
            <a:spLocks noChangeArrowheads="1"/>
          </p:cNvSpPr>
          <p:nvPr/>
        </p:nvSpPr>
        <p:spPr bwMode="auto">
          <a:xfrm>
            <a:off x="161925" y="312738"/>
            <a:ext cx="385763" cy="4056062"/>
          </a:xfrm>
          <a:prstGeom prst="rect">
            <a:avLst/>
          </a:prstGeom>
          <a:solidFill>
            <a:srgbClr val="7390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c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t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n</a:t>
            </a:r>
            <a:br>
              <a:rPr lang="en-US" sz="1600"/>
            </a:br>
            <a:endParaRPr lang="en-US" sz="1600"/>
          </a:p>
        </p:txBody>
      </p:sp>
      <p:sp>
        <p:nvSpPr>
          <p:cNvPr id="261134" name="Rectangle 14"/>
          <p:cNvSpPr>
            <a:spLocks noChangeArrowheads="1"/>
          </p:cNvSpPr>
          <p:nvPr/>
        </p:nvSpPr>
        <p:spPr bwMode="auto">
          <a:xfrm>
            <a:off x="2581275" y="5565775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61135" name="Group 15"/>
          <p:cNvGrpSpPr>
            <a:grpSpLocks/>
          </p:cNvGrpSpPr>
          <p:nvPr/>
        </p:nvGrpSpPr>
        <p:grpSpPr bwMode="auto">
          <a:xfrm>
            <a:off x="669925" y="2544763"/>
            <a:ext cx="2614613" cy="1465262"/>
            <a:chOff x="422" y="1603"/>
            <a:chExt cx="1647" cy="923"/>
          </a:xfrm>
        </p:grpSpPr>
        <p:cxnSp>
          <p:nvCxnSpPr>
            <p:cNvPr id="261136" name="AutoShape 16"/>
            <p:cNvCxnSpPr>
              <a:cxnSpLocks noChangeShapeType="1"/>
              <a:endCxn id="261142" idx="4"/>
            </p:cNvCxnSpPr>
            <p:nvPr/>
          </p:nvCxnSpPr>
          <p:spPr bwMode="auto">
            <a:xfrm rot="10800000">
              <a:off x="700" y="1786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37" name="AutoShape 17"/>
            <p:cNvCxnSpPr>
              <a:cxnSpLocks noChangeShapeType="1"/>
              <a:stCxn id="261142" idx="3"/>
              <a:endCxn id="261138" idx="0"/>
            </p:cNvCxnSpPr>
            <p:nvPr/>
          </p:nvCxnSpPr>
          <p:spPr bwMode="auto">
            <a:xfrm flipH="1">
              <a:off x="557" y="1969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38" name="Rectangle 18"/>
            <p:cNvSpPr>
              <a:spLocks noChangeArrowheads="1"/>
            </p:cNvSpPr>
            <p:nvPr/>
          </p:nvSpPr>
          <p:spPr bwMode="auto">
            <a:xfrm>
              <a:off x="470" y="2292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39" name="Rectangle 19"/>
            <p:cNvSpPr>
              <a:spLocks noChangeArrowheads="1"/>
            </p:cNvSpPr>
            <p:nvPr/>
          </p:nvSpPr>
          <p:spPr bwMode="auto">
            <a:xfrm>
              <a:off x="1896" y="2293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40" name="AutoShape 20"/>
            <p:cNvCxnSpPr>
              <a:cxnSpLocks noChangeShapeType="1"/>
              <a:stCxn id="261144" idx="3"/>
              <a:endCxn id="261139" idx="2"/>
            </p:cNvCxnSpPr>
            <p:nvPr/>
          </p:nvCxnSpPr>
          <p:spPr bwMode="auto">
            <a:xfrm>
              <a:off x="1585" y="2409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41" name="AutoShape 21"/>
            <p:cNvCxnSpPr>
              <a:cxnSpLocks noChangeShapeType="1"/>
              <a:stCxn id="261144" idx="0"/>
              <a:endCxn id="261138" idx="0"/>
            </p:cNvCxnSpPr>
            <p:nvPr/>
          </p:nvCxnSpPr>
          <p:spPr bwMode="auto">
            <a:xfrm rot="5400000" flipH="1">
              <a:off x="840" y="2009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42" name="AutoShape 22"/>
            <p:cNvSpPr>
              <a:spLocks noChangeArrowheads="1"/>
            </p:cNvSpPr>
            <p:nvPr/>
          </p:nvSpPr>
          <p:spPr bwMode="auto">
            <a:xfrm>
              <a:off x="422" y="1603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61143" name="Group 23"/>
            <p:cNvGrpSpPr>
              <a:grpSpLocks/>
            </p:cNvGrpSpPr>
            <p:nvPr/>
          </p:nvGrpSpPr>
          <p:grpSpPr bwMode="auto">
            <a:xfrm>
              <a:off x="665" y="2293"/>
              <a:ext cx="920" cy="233"/>
              <a:chOff x="665" y="2293"/>
              <a:chExt cx="920" cy="233"/>
            </a:xfrm>
          </p:grpSpPr>
          <p:sp>
            <p:nvSpPr>
              <p:cNvPr id="261144" name="Rectangle 24"/>
              <p:cNvSpPr>
                <a:spLocks noChangeArrowheads="1"/>
              </p:cNvSpPr>
              <p:nvPr/>
            </p:nvSpPr>
            <p:spPr bwMode="auto">
              <a:xfrm>
                <a:off x="665" y="2293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45" name="Rectangle 25"/>
              <p:cNvSpPr>
                <a:spLocks noChangeArrowheads="1"/>
              </p:cNvSpPr>
              <p:nvPr/>
            </p:nvSpPr>
            <p:spPr bwMode="auto">
              <a:xfrm>
                <a:off x="666" y="2294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1146" name="Group 26"/>
          <p:cNvGrpSpPr>
            <a:grpSpLocks/>
          </p:cNvGrpSpPr>
          <p:nvPr/>
        </p:nvGrpSpPr>
        <p:grpSpPr bwMode="auto">
          <a:xfrm>
            <a:off x="3484563" y="2535238"/>
            <a:ext cx="2614612" cy="1465262"/>
            <a:chOff x="2195" y="1597"/>
            <a:chExt cx="1647" cy="923"/>
          </a:xfrm>
        </p:grpSpPr>
        <p:cxnSp>
          <p:nvCxnSpPr>
            <p:cNvPr id="261147" name="AutoShape 27"/>
            <p:cNvCxnSpPr>
              <a:cxnSpLocks noChangeShapeType="1"/>
              <a:endCxn id="261153" idx="4"/>
            </p:cNvCxnSpPr>
            <p:nvPr/>
          </p:nvCxnSpPr>
          <p:spPr bwMode="auto">
            <a:xfrm rot="10800000">
              <a:off x="2473" y="1780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48" name="AutoShape 28"/>
            <p:cNvCxnSpPr>
              <a:cxnSpLocks noChangeShapeType="1"/>
              <a:stCxn id="261153" idx="3"/>
              <a:endCxn id="261149" idx="0"/>
            </p:cNvCxnSpPr>
            <p:nvPr/>
          </p:nvCxnSpPr>
          <p:spPr bwMode="auto">
            <a:xfrm flipH="1">
              <a:off x="2330" y="1963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49" name="Rectangle 29"/>
            <p:cNvSpPr>
              <a:spLocks noChangeArrowheads="1"/>
            </p:cNvSpPr>
            <p:nvPr/>
          </p:nvSpPr>
          <p:spPr bwMode="auto">
            <a:xfrm>
              <a:off x="2243" y="2286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50" name="Rectangle 30"/>
            <p:cNvSpPr>
              <a:spLocks noChangeArrowheads="1"/>
            </p:cNvSpPr>
            <p:nvPr/>
          </p:nvSpPr>
          <p:spPr bwMode="auto">
            <a:xfrm>
              <a:off x="3669" y="2287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51" name="AutoShape 31"/>
            <p:cNvCxnSpPr>
              <a:cxnSpLocks noChangeShapeType="1"/>
              <a:stCxn id="261155" idx="3"/>
              <a:endCxn id="261150" idx="2"/>
            </p:cNvCxnSpPr>
            <p:nvPr/>
          </p:nvCxnSpPr>
          <p:spPr bwMode="auto">
            <a:xfrm>
              <a:off x="3358" y="2403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52" name="AutoShape 32"/>
            <p:cNvCxnSpPr>
              <a:cxnSpLocks noChangeShapeType="1"/>
              <a:stCxn id="261155" idx="0"/>
              <a:endCxn id="261149" idx="0"/>
            </p:cNvCxnSpPr>
            <p:nvPr/>
          </p:nvCxnSpPr>
          <p:spPr bwMode="auto">
            <a:xfrm rot="5400000" flipH="1">
              <a:off x="2613" y="2003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53" name="AutoShape 33"/>
            <p:cNvSpPr>
              <a:spLocks noChangeArrowheads="1"/>
            </p:cNvSpPr>
            <p:nvPr/>
          </p:nvSpPr>
          <p:spPr bwMode="auto">
            <a:xfrm>
              <a:off x="2195" y="1597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61154" name="Group 34"/>
            <p:cNvGrpSpPr>
              <a:grpSpLocks/>
            </p:cNvGrpSpPr>
            <p:nvPr/>
          </p:nvGrpSpPr>
          <p:grpSpPr bwMode="auto">
            <a:xfrm>
              <a:off x="2438" y="2287"/>
              <a:ext cx="920" cy="233"/>
              <a:chOff x="2438" y="2287"/>
              <a:chExt cx="920" cy="233"/>
            </a:xfrm>
          </p:grpSpPr>
          <p:sp>
            <p:nvSpPr>
              <p:cNvPr id="261155" name="Rectangle 35"/>
              <p:cNvSpPr>
                <a:spLocks noChangeArrowheads="1"/>
              </p:cNvSpPr>
              <p:nvPr/>
            </p:nvSpPr>
            <p:spPr bwMode="auto">
              <a:xfrm>
                <a:off x="2438" y="2287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56" name="Rectangle 36"/>
              <p:cNvSpPr>
                <a:spLocks noChangeArrowheads="1"/>
              </p:cNvSpPr>
              <p:nvPr/>
            </p:nvSpPr>
            <p:spPr bwMode="auto">
              <a:xfrm>
                <a:off x="2438" y="2288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61157" name="Group 37"/>
          <p:cNvGrpSpPr>
            <a:grpSpLocks/>
          </p:cNvGrpSpPr>
          <p:nvPr/>
        </p:nvGrpSpPr>
        <p:grpSpPr bwMode="auto">
          <a:xfrm>
            <a:off x="6275388" y="2536825"/>
            <a:ext cx="2614612" cy="1463675"/>
            <a:chOff x="3953" y="1598"/>
            <a:chExt cx="1647" cy="922"/>
          </a:xfrm>
        </p:grpSpPr>
        <p:cxnSp>
          <p:nvCxnSpPr>
            <p:cNvPr id="261158" name="AutoShape 38"/>
            <p:cNvCxnSpPr>
              <a:cxnSpLocks noChangeShapeType="1"/>
              <a:endCxn id="261165" idx="4"/>
            </p:cNvCxnSpPr>
            <p:nvPr/>
          </p:nvCxnSpPr>
          <p:spPr bwMode="auto">
            <a:xfrm rot="10800000">
              <a:off x="4231" y="1781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59" name="AutoShape 39"/>
            <p:cNvCxnSpPr>
              <a:cxnSpLocks noChangeShapeType="1"/>
              <a:stCxn id="261165" idx="3"/>
              <a:endCxn id="261161" idx="0"/>
            </p:cNvCxnSpPr>
            <p:nvPr/>
          </p:nvCxnSpPr>
          <p:spPr bwMode="auto">
            <a:xfrm flipH="1">
              <a:off x="4088" y="1964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60" name="Rectangle 40"/>
            <p:cNvSpPr>
              <a:spLocks noChangeArrowheads="1"/>
            </p:cNvSpPr>
            <p:nvPr/>
          </p:nvSpPr>
          <p:spPr bwMode="auto">
            <a:xfrm>
              <a:off x="4196" y="2288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1" name="Rectangle 41"/>
            <p:cNvSpPr>
              <a:spLocks noChangeArrowheads="1"/>
            </p:cNvSpPr>
            <p:nvPr/>
          </p:nvSpPr>
          <p:spPr bwMode="auto">
            <a:xfrm>
              <a:off x="4001" y="2287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62" name="Rectangle 42"/>
            <p:cNvSpPr>
              <a:spLocks noChangeArrowheads="1"/>
            </p:cNvSpPr>
            <p:nvPr/>
          </p:nvSpPr>
          <p:spPr bwMode="auto">
            <a:xfrm>
              <a:off x="5427" y="2288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63" name="AutoShape 43"/>
            <p:cNvCxnSpPr>
              <a:cxnSpLocks noChangeShapeType="1"/>
              <a:stCxn id="261160" idx="3"/>
              <a:endCxn id="261162" idx="2"/>
            </p:cNvCxnSpPr>
            <p:nvPr/>
          </p:nvCxnSpPr>
          <p:spPr bwMode="auto">
            <a:xfrm>
              <a:off x="5116" y="2404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64" name="AutoShape 44"/>
            <p:cNvCxnSpPr>
              <a:cxnSpLocks noChangeShapeType="1"/>
              <a:stCxn id="261160" idx="0"/>
              <a:endCxn id="261161" idx="0"/>
            </p:cNvCxnSpPr>
            <p:nvPr/>
          </p:nvCxnSpPr>
          <p:spPr bwMode="auto">
            <a:xfrm rot="5400000" flipH="1">
              <a:off x="4371" y="2004"/>
              <a:ext cx="1" cy="568"/>
            </a:xfrm>
            <a:prstGeom prst="bentConnector3">
              <a:avLst>
                <a:gd name="adj1" fmla="val 20599995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65" name="AutoShape 45"/>
            <p:cNvSpPr>
              <a:spLocks noChangeArrowheads="1"/>
            </p:cNvSpPr>
            <p:nvPr/>
          </p:nvSpPr>
          <p:spPr bwMode="auto">
            <a:xfrm>
              <a:off x="3953" y="1598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sp>
          <p:nvSpPr>
            <p:cNvPr id="261166" name="Rectangle 46"/>
            <p:cNvSpPr>
              <a:spLocks noChangeArrowheads="1"/>
            </p:cNvSpPr>
            <p:nvPr/>
          </p:nvSpPr>
          <p:spPr bwMode="auto">
            <a:xfrm>
              <a:off x="4196" y="2288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1167" name="Group 47"/>
          <p:cNvGrpSpPr>
            <a:grpSpLocks/>
          </p:cNvGrpSpPr>
          <p:nvPr/>
        </p:nvGrpSpPr>
        <p:grpSpPr bwMode="auto">
          <a:xfrm>
            <a:off x="684213" y="490538"/>
            <a:ext cx="7058025" cy="1465262"/>
            <a:chOff x="431" y="309"/>
            <a:chExt cx="4446" cy="923"/>
          </a:xfrm>
        </p:grpSpPr>
        <p:cxnSp>
          <p:nvCxnSpPr>
            <p:cNvPr id="261168" name="AutoShape 48"/>
            <p:cNvCxnSpPr>
              <a:cxnSpLocks noChangeShapeType="1"/>
              <a:endCxn id="261174" idx="4"/>
            </p:cNvCxnSpPr>
            <p:nvPr/>
          </p:nvCxnSpPr>
          <p:spPr bwMode="auto">
            <a:xfrm rot="10800000">
              <a:off x="709" y="492"/>
              <a:ext cx="3892" cy="610"/>
            </a:xfrm>
            <a:prstGeom prst="bentConnector3">
              <a:avLst>
                <a:gd name="adj1" fmla="val 17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69" name="AutoShape 49"/>
            <p:cNvCxnSpPr>
              <a:cxnSpLocks noChangeShapeType="1"/>
              <a:stCxn id="261174" idx="3"/>
              <a:endCxn id="261170" idx="0"/>
            </p:cNvCxnSpPr>
            <p:nvPr/>
          </p:nvCxnSpPr>
          <p:spPr bwMode="auto">
            <a:xfrm flipH="1">
              <a:off x="566" y="675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70" name="Rectangle 50"/>
            <p:cNvSpPr>
              <a:spLocks noChangeArrowheads="1"/>
            </p:cNvSpPr>
            <p:nvPr/>
          </p:nvSpPr>
          <p:spPr bwMode="auto">
            <a:xfrm>
              <a:off x="479" y="998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171" name="Rectangle 51"/>
            <p:cNvSpPr>
              <a:spLocks noChangeArrowheads="1"/>
            </p:cNvSpPr>
            <p:nvPr/>
          </p:nvSpPr>
          <p:spPr bwMode="auto">
            <a:xfrm>
              <a:off x="4704" y="999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61172" name="AutoShape 52"/>
            <p:cNvCxnSpPr>
              <a:cxnSpLocks noChangeShapeType="1"/>
              <a:stCxn id="261176" idx="3"/>
              <a:endCxn id="261171" idx="2"/>
            </p:cNvCxnSpPr>
            <p:nvPr/>
          </p:nvCxnSpPr>
          <p:spPr bwMode="auto">
            <a:xfrm>
              <a:off x="4496" y="1115"/>
              <a:ext cx="295" cy="116"/>
            </a:xfrm>
            <a:prstGeom prst="bentConnector4">
              <a:avLst>
                <a:gd name="adj1" fmla="val 35255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61173" name="AutoShape 53"/>
            <p:cNvCxnSpPr>
              <a:cxnSpLocks noChangeShapeType="1"/>
              <a:stCxn id="261176" idx="0"/>
              <a:endCxn id="261170" idx="0"/>
            </p:cNvCxnSpPr>
            <p:nvPr/>
          </p:nvCxnSpPr>
          <p:spPr bwMode="auto">
            <a:xfrm rot="5400000" flipH="1">
              <a:off x="1575" y="-11"/>
              <a:ext cx="1" cy="2019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61174" name="AutoShape 54"/>
            <p:cNvSpPr>
              <a:spLocks noChangeArrowheads="1"/>
            </p:cNvSpPr>
            <p:nvPr/>
          </p:nvSpPr>
          <p:spPr bwMode="auto">
            <a:xfrm>
              <a:off x="431" y="309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61175" name="Group 55"/>
            <p:cNvGrpSpPr>
              <a:grpSpLocks/>
            </p:cNvGrpSpPr>
            <p:nvPr/>
          </p:nvGrpSpPr>
          <p:grpSpPr bwMode="auto">
            <a:xfrm>
              <a:off x="674" y="999"/>
              <a:ext cx="3822" cy="233"/>
              <a:chOff x="674" y="999"/>
              <a:chExt cx="4507" cy="233"/>
            </a:xfrm>
          </p:grpSpPr>
          <p:sp>
            <p:nvSpPr>
              <p:cNvPr id="261176" name="Rectangle 56"/>
              <p:cNvSpPr>
                <a:spLocks noChangeArrowheads="1"/>
              </p:cNvSpPr>
              <p:nvPr/>
            </p:nvSpPr>
            <p:spPr bwMode="auto">
              <a:xfrm>
                <a:off x="674" y="999"/>
                <a:ext cx="4507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1177" name="Rectangle 57"/>
              <p:cNvSpPr>
                <a:spLocks noChangeArrowheads="1"/>
              </p:cNvSpPr>
              <p:nvPr/>
            </p:nvSpPr>
            <p:spPr bwMode="auto">
              <a:xfrm>
                <a:off x="674" y="1000"/>
                <a:ext cx="385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4879854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170" name="Object 2"/>
          <p:cNvGraphicFramePr>
            <a:graphicFrameLocks noChangeAspect="1"/>
          </p:cNvGraphicFramePr>
          <p:nvPr/>
        </p:nvGraphicFramePr>
        <p:xfrm>
          <a:off x="255588" y="463550"/>
          <a:ext cx="8677275" cy="593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526" name="Worksheet" r:id="rId4" imgW="8674608" imgH="5931408" progId="Excel.Sheet.8">
                  <p:embed/>
                </p:oleObj>
              </mc:Choice>
              <mc:Fallback>
                <p:oleObj name="Worksheet" r:id="rId4" imgW="8674608" imgH="593140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8" y="463550"/>
                        <a:ext cx="8677275" cy="5932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2887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AutoShape 3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DB</a:t>
            </a:r>
          </a:p>
        </p:txBody>
      </p:sp>
      <p:grpSp>
        <p:nvGrpSpPr>
          <p:cNvPr id="389133" name="Group 13"/>
          <p:cNvGrpSpPr>
            <a:grpSpLocks/>
          </p:cNvGrpSpPr>
          <p:nvPr/>
        </p:nvGrpSpPr>
        <p:grpSpPr bwMode="auto">
          <a:xfrm>
            <a:off x="430213" y="358775"/>
            <a:ext cx="2643187" cy="1495425"/>
            <a:chOff x="1099" y="1168"/>
            <a:chExt cx="1665" cy="942"/>
          </a:xfrm>
        </p:grpSpPr>
        <p:sp>
          <p:nvSpPr>
            <p:cNvPr id="389124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2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PATIENT TABLE</a:t>
              </a:r>
            </a:p>
          </p:txBody>
        </p:sp>
        <p:sp>
          <p:nvSpPr>
            <p:cNvPr id="389125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0125678</a:t>
              </a:r>
            </a:p>
          </p:txBody>
        </p:sp>
        <p:sp>
          <p:nvSpPr>
            <p:cNvPr id="389126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Smith^James</a:t>
              </a:r>
            </a:p>
          </p:txBody>
        </p:sp>
        <p:sp>
          <p:nvSpPr>
            <p:cNvPr id="389127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0125735</a:t>
              </a:r>
            </a:p>
          </p:txBody>
        </p:sp>
        <p:sp>
          <p:nvSpPr>
            <p:cNvPr id="389128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Jones^Alan</a:t>
              </a:r>
            </a:p>
          </p:txBody>
        </p:sp>
        <p:sp>
          <p:nvSpPr>
            <p:cNvPr id="389131" name="Text Box 11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89132" name="Text Box 12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…………</a:t>
              </a:r>
            </a:p>
          </p:txBody>
        </p:sp>
      </p:grpSp>
      <p:grpSp>
        <p:nvGrpSpPr>
          <p:cNvPr id="389143" name="Group 23"/>
          <p:cNvGrpSpPr>
            <a:grpSpLocks/>
          </p:cNvGrpSpPr>
          <p:nvPr/>
        </p:nvGrpSpPr>
        <p:grpSpPr bwMode="auto">
          <a:xfrm>
            <a:off x="1195388" y="2133600"/>
            <a:ext cx="2128837" cy="1495425"/>
            <a:chOff x="1781" y="2206"/>
            <a:chExt cx="1341" cy="942"/>
          </a:xfrm>
        </p:grpSpPr>
        <p:sp>
          <p:nvSpPr>
            <p:cNvPr id="389135" name="Text Box 15"/>
            <p:cNvSpPr txBox="1">
              <a:spLocks noChangeArrowheads="1"/>
            </p:cNvSpPr>
            <p:nvPr/>
          </p:nvSpPr>
          <p:spPr bwMode="auto">
            <a:xfrm>
              <a:off x="1786" y="2206"/>
              <a:ext cx="11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STUDY TABLE</a:t>
              </a:r>
            </a:p>
          </p:txBody>
        </p:sp>
        <p:sp>
          <p:nvSpPr>
            <p:cNvPr id="389136" name="Text Box 16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20051109</a:t>
              </a:r>
            </a:p>
          </p:txBody>
        </p:sp>
        <p:sp>
          <p:nvSpPr>
            <p:cNvPr id="389137" name="Text Box 17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2267</a:t>
              </a:r>
            </a:p>
          </p:txBody>
        </p:sp>
        <p:sp>
          <p:nvSpPr>
            <p:cNvPr id="389138" name="Text Box 18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20060301</a:t>
              </a:r>
            </a:p>
          </p:txBody>
        </p:sp>
        <p:sp>
          <p:nvSpPr>
            <p:cNvPr id="389139" name="Text Box 19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3920</a:t>
              </a:r>
            </a:p>
          </p:txBody>
        </p:sp>
        <p:sp>
          <p:nvSpPr>
            <p:cNvPr id="389140" name="Text Box 20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89141" name="Text Box 21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89142" name="AutoShape 22"/>
          <p:cNvCxnSpPr>
            <a:cxnSpLocks noChangeShapeType="1"/>
            <a:stCxn id="389128" idx="3"/>
            <a:endCxn id="389136" idx="1"/>
          </p:cNvCxnSpPr>
          <p:nvPr/>
        </p:nvCxnSpPr>
        <p:spPr bwMode="auto">
          <a:xfrm flipH="1">
            <a:off x="1196975" y="1290638"/>
            <a:ext cx="1876425" cy="1398587"/>
          </a:xfrm>
          <a:prstGeom prst="bentConnector5">
            <a:avLst>
              <a:gd name="adj1" fmla="val -12181"/>
              <a:gd name="adj2" fmla="val 49944"/>
              <a:gd name="adj3" fmla="val 1121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9145" name="Text Box 25"/>
          <p:cNvSpPr txBox="1">
            <a:spLocks noChangeArrowheads="1"/>
          </p:cNvSpPr>
          <p:nvPr/>
        </p:nvSpPr>
        <p:spPr bwMode="auto">
          <a:xfrm>
            <a:off x="1895475" y="3962400"/>
            <a:ext cx="1819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SERIES TABLE</a:t>
            </a:r>
          </a:p>
        </p:txBody>
      </p:sp>
      <p:sp>
        <p:nvSpPr>
          <p:cNvPr id="389146" name="Text Box 26"/>
          <p:cNvSpPr txBox="1">
            <a:spLocks noChangeArrowheads="1"/>
          </p:cNvSpPr>
          <p:nvPr/>
        </p:nvSpPr>
        <p:spPr bwMode="auto">
          <a:xfrm>
            <a:off x="1889125" y="4329113"/>
            <a:ext cx="6334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89147" name="Text Box 27"/>
          <p:cNvSpPr txBox="1">
            <a:spLocks noChangeArrowheads="1"/>
          </p:cNvSpPr>
          <p:nvPr/>
        </p:nvSpPr>
        <p:spPr bwMode="auto">
          <a:xfrm>
            <a:off x="2525713" y="4329113"/>
            <a:ext cx="14874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Localizer</a:t>
            </a:r>
          </a:p>
        </p:txBody>
      </p:sp>
      <p:sp>
        <p:nvSpPr>
          <p:cNvPr id="389148" name="Text Box 28"/>
          <p:cNvSpPr txBox="1">
            <a:spLocks noChangeArrowheads="1"/>
          </p:cNvSpPr>
          <p:nvPr/>
        </p:nvSpPr>
        <p:spPr bwMode="auto">
          <a:xfrm>
            <a:off x="1887538" y="4705350"/>
            <a:ext cx="63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89149" name="Text Box 29"/>
          <p:cNvSpPr txBox="1">
            <a:spLocks noChangeArrowheads="1"/>
          </p:cNvSpPr>
          <p:nvPr/>
        </p:nvSpPr>
        <p:spPr bwMode="auto">
          <a:xfrm>
            <a:off x="2522538" y="4705350"/>
            <a:ext cx="14906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Axial C/A/P</a:t>
            </a:r>
          </a:p>
        </p:txBody>
      </p:sp>
      <p:sp>
        <p:nvSpPr>
          <p:cNvPr id="389150" name="Text Box 30"/>
          <p:cNvSpPr txBox="1">
            <a:spLocks noChangeArrowheads="1"/>
          </p:cNvSpPr>
          <p:nvPr/>
        </p:nvSpPr>
        <p:spPr bwMode="auto">
          <a:xfrm>
            <a:off x="1895475" y="5081588"/>
            <a:ext cx="6286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389151" name="Text Box 31"/>
          <p:cNvSpPr txBox="1">
            <a:spLocks noChangeArrowheads="1"/>
          </p:cNvSpPr>
          <p:nvPr/>
        </p:nvSpPr>
        <p:spPr bwMode="auto">
          <a:xfrm>
            <a:off x="2519363" y="5081588"/>
            <a:ext cx="14970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……</a:t>
            </a:r>
          </a:p>
        </p:txBody>
      </p:sp>
      <p:cxnSp>
        <p:nvCxnSpPr>
          <p:cNvPr id="389152" name="AutoShape 32"/>
          <p:cNvCxnSpPr>
            <a:cxnSpLocks noChangeShapeType="1"/>
            <a:stCxn id="389139" idx="3"/>
            <a:endCxn id="389146" idx="1"/>
          </p:cNvCxnSpPr>
          <p:nvPr/>
        </p:nvCxnSpPr>
        <p:spPr bwMode="auto">
          <a:xfrm flipH="1">
            <a:off x="1889125" y="3065463"/>
            <a:ext cx="1431925" cy="1452562"/>
          </a:xfrm>
          <a:prstGeom prst="bentConnector5">
            <a:avLst>
              <a:gd name="adj1" fmla="val -15963"/>
              <a:gd name="adj2" fmla="val 49944"/>
              <a:gd name="adj3" fmla="val 1159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89154" name="Text Box 34"/>
          <p:cNvSpPr txBox="1">
            <a:spLocks noChangeArrowheads="1"/>
          </p:cNvSpPr>
          <p:nvPr/>
        </p:nvSpPr>
        <p:spPr bwMode="auto">
          <a:xfrm>
            <a:off x="4656138" y="542925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IMAGE TABLE</a:t>
            </a:r>
          </a:p>
        </p:txBody>
      </p:sp>
      <p:sp>
        <p:nvSpPr>
          <p:cNvPr id="389155" name="Text Box 35"/>
          <p:cNvSpPr txBox="1">
            <a:spLocks noChangeArrowheads="1"/>
          </p:cNvSpPr>
          <p:nvPr/>
        </p:nvSpPr>
        <p:spPr bwMode="auto">
          <a:xfrm>
            <a:off x="4649788" y="909638"/>
            <a:ext cx="1358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89156" name="Text Box 36"/>
          <p:cNvSpPr txBox="1">
            <a:spLocks noChangeArrowheads="1"/>
          </p:cNvSpPr>
          <p:nvPr/>
        </p:nvSpPr>
        <p:spPr bwMode="auto">
          <a:xfrm>
            <a:off x="5976938" y="909638"/>
            <a:ext cx="7969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cxnSp>
        <p:nvCxnSpPr>
          <p:cNvPr id="389161" name="AutoShape 41"/>
          <p:cNvCxnSpPr>
            <a:cxnSpLocks noChangeShapeType="1"/>
            <a:stCxn id="389149" idx="3"/>
            <a:endCxn id="389155" idx="1"/>
          </p:cNvCxnSpPr>
          <p:nvPr/>
        </p:nvCxnSpPr>
        <p:spPr bwMode="auto">
          <a:xfrm flipV="1">
            <a:off x="4013200" y="1098550"/>
            <a:ext cx="636588" cy="3795713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89206" name="Picture 86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8013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9207" name="AutoShape 87"/>
          <p:cNvCxnSpPr>
            <a:cxnSpLocks noChangeShapeType="1"/>
            <a:endCxn id="389206" idx="1"/>
          </p:cNvCxnSpPr>
          <p:nvPr/>
        </p:nvCxnSpPr>
        <p:spPr bwMode="auto">
          <a:xfrm>
            <a:off x="6773863" y="1098550"/>
            <a:ext cx="693737" cy="3175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13553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DB</a:t>
            </a:r>
          </a:p>
        </p:txBody>
      </p:sp>
      <p:grpSp>
        <p:nvGrpSpPr>
          <p:cNvPr id="395267" name="Group 3"/>
          <p:cNvGrpSpPr>
            <a:grpSpLocks/>
          </p:cNvGrpSpPr>
          <p:nvPr/>
        </p:nvGrpSpPr>
        <p:grpSpPr bwMode="auto">
          <a:xfrm>
            <a:off x="430213" y="358775"/>
            <a:ext cx="2643187" cy="1495425"/>
            <a:chOff x="1099" y="1168"/>
            <a:chExt cx="1665" cy="942"/>
          </a:xfrm>
        </p:grpSpPr>
        <p:sp>
          <p:nvSpPr>
            <p:cNvPr id="395268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2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PATIENT TABLE</a:t>
              </a:r>
            </a:p>
          </p:txBody>
        </p:sp>
        <p:sp>
          <p:nvSpPr>
            <p:cNvPr id="395269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0125678</a:t>
              </a:r>
            </a:p>
          </p:txBody>
        </p:sp>
        <p:sp>
          <p:nvSpPr>
            <p:cNvPr id="395270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Smith^James</a:t>
              </a:r>
            </a:p>
          </p:txBody>
        </p:sp>
        <p:sp>
          <p:nvSpPr>
            <p:cNvPr id="395271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0125735</a:t>
              </a:r>
            </a:p>
          </p:txBody>
        </p:sp>
        <p:sp>
          <p:nvSpPr>
            <p:cNvPr id="395272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Jones^Alan</a:t>
              </a:r>
            </a:p>
          </p:txBody>
        </p:sp>
        <p:sp>
          <p:nvSpPr>
            <p:cNvPr id="395273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5274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…………</a:t>
              </a:r>
            </a:p>
          </p:txBody>
        </p:sp>
      </p:grpSp>
      <p:grpSp>
        <p:nvGrpSpPr>
          <p:cNvPr id="395275" name="Group 11"/>
          <p:cNvGrpSpPr>
            <a:grpSpLocks/>
          </p:cNvGrpSpPr>
          <p:nvPr/>
        </p:nvGrpSpPr>
        <p:grpSpPr bwMode="auto">
          <a:xfrm>
            <a:off x="1195388" y="2133600"/>
            <a:ext cx="2128837" cy="1495425"/>
            <a:chOff x="1781" y="2206"/>
            <a:chExt cx="1341" cy="942"/>
          </a:xfrm>
        </p:grpSpPr>
        <p:sp>
          <p:nvSpPr>
            <p:cNvPr id="395276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1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STUDY TABLE</a:t>
              </a:r>
            </a:p>
          </p:txBody>
        </p:sp>
        <p:sp>
          <p:nvSpPr>
            <p:cNvPr id="395277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20051109</a:t>
              </a:r>
            </a:p>
          </p:txBody>
        </p:sp>
        <p:sp>
          <p:nvSpPr>
            <p:cNvPr id="395278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2267</a:t>
              </a:r>
            </a:p>
          </p:txBody>
        </p:sp>
        <p:sp>
          <p:nvSpPr>
            <p:cNvPr id="395279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20060301</a:t>
              </a:r>
            </a:p>
          </p:txBody>
        </p:sp>
        <p:sp>
          <p:nvSpPr>
            <p:cNvPr id="395280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3920</a:t>
              </a:r>
            </a:p>
          </p:txBody>
        </p:sp>
        <p:sp>
          <p:nvSpPr>
            <p:cNvPr id="395281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5282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5283" name="AutoShape 19"/>
          <p:cNvCxnSpPr>
            <a:cxnSpLocks noChangeShapeType="1"/>
            <a:stCxn id="395272" idx="3"/>
            <a:endCxn id="395277" idx="1"/>
          </p:cNvCxnSpPr>
          <p:nvPr/>
        </p:nvCxnSpPr>
        <p:spPr bwMode="auto">
          <a:xfrm flipH="1">
            <a:off x="1196975" y="1290638"/>
            <a:ext cx="1876425" cy="1398587"/>
          </a:xfrm>
          <a:prstGeom prst="bentConnector5">
            <a:avLst>
              <a:gd name="adj1" fmla="val -12181"/>
              <a:gd name="adj2" fmla="val 49944"/>
              <a:gd name="adj3" fmla="val 1121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5284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19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SERIES TABLE</a:t>
            </a:r>
          </a:p>
        </p:txBody>
      </p:sp>
      <p:sp>
        <p:nvSpPr>
          <p:cNvPr id="395285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5286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Localizer</a:t>
            </a:r>
          </a:p>
        </p:txBody>
      </p:sp>
      <p:sp>
        <p:nvSpPr>
          <p:cNvPr id="395287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95288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Axial C/A/P</a:t>
            </a:r>
          </a:p>
        </p:txBody>
      </p:sp>
      <p:sp>
        <p:nvSpPr>
          <p:cNvPr id="395289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395290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……</a:t>
            </a:r>
          </a:p>
        </p:txBody>
      </p:sp>
      <p:cxnSp>
        <p:nvCxnSpPr>
          <p:cNvPr id="395291" name="AutoShape 27"/>
          <p:cNvCxnSpPr>
            <a:cxnSpLocks noChangeShapeType="1"/>
            <a:stCxn id="395280" idx="3"/>
            <a:endCxn id="395285" idx="1"/>
          </p:cNvCxnSpPr>
          <p:nvPr/>
        </p:nvCxnSpPr>
        <p:spPr bwMode="auto">
          <a:xfrm flipH="1">
            <a:off x="1889125" y="3065463"/>
            <a:ext cx="1431925" cy="1452562"/>
          </a:xfrm>
          <a:prstGeom prst="bentConnector5">
            <a:avLst>
              <a:gd name="adj1" fmla="val -15963"/>
              <a:gd name="adj2" fmla="val 49944"/>
              <a:gd name="adj3" fmla="val 1159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5292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IMAGE TABLE</a:t>
            </a:r>
          </a:p>
        </p:txBody>
      </p:sp>
      <p:sp>
        <p:nvSpPr>
          <p:cNvPr id="395293" name="Text Box 29"/>
          <p:cNvSpPr txBox="1">
            <a:spLocks noChangeArrowheads="1"/>
          </p:cNvSpPr>
          <p:nvPr/>
        </p:nvSpPr>
        <p:spPr bwMode="auto">
          <a:xfrm>
            <a:off x="4649788" y="909638"/>
            <a:ext cx="1358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5294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5295" name="Text Box 31"/>
          <p:cNvSpPr txBox="1">
            <a:spLocks noChangeArrowheads="1"/>
          </p:cNvSpPr>
          <p:nvPr/>
        </p:nvSpPr>
        <p:spPr bwMode="auto">
          <a:xfrm>
            <a:off x="4648200" y="1285875"/>
            <a:ext cx="136366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5296" name="Text Box 32"/>
          <p:cNvSpPr txBox="1">
            <a:spLocks noChangeArrowheads="1"/>
          </p:cNvSpPr>
          <p:nvPr/>
        </p:nvSpPr>
        <p:spPr bwMode="auto">
          <a:xfrm>
            <a:off x="5975350" y="1285875"/>
            <a:ext cx="79851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cxnSp>
        <p:nvCxnSpPr>
          <p:cNvPr id="395297" name="AutoShape 33"/>
          <p:cNvCxnSpPr>
            <a:cxnSpLocks noChangeShapeType="1"/>
            <a:stCxn id="395288" idx="3"/>
            <a:endCxn id="395293" idx="1"/>
          </p:cNvCxnSpPr>
          <p:nvPr/>
        </p:nvCxnSpPr>
        <p:spPr bwMode="auto">
          <a:xfrm flipV="1">
            <a:off x="4013200" y="1098550"/>
            <a:ext cx="636588" cy="3795713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5298" name="Picture 34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8013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5299" name="AutoShape 35"/>
          <p:cNvCxnSpPr>
            <a:cxnSpLocks noChangeShapeType="1"/>
            <a:endCxn id="395298" idx="1"/>
          </p:cNvCxnSpPr>
          <p:nvPr/>
        </p:nvCxnSpPr>
        <p:spPr bwMode="auto">
          <a:xfrm>
            <a:off x="6773863" y="1098550"/>
            <a:ext cx="693737" cy="3175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5300" name="Picture 36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783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5301" name="AutoShape 37"/>
          <p:cNvCxnSpPr>
            <a:cxnSpLocks noChangeShapeType="1"/>
            <a:stCxn id="395296" idx="3"/>
            <a:endCxn id="395300" idx="1"/>
          </p:cNvCxnSpPr>
          <p:nvPr/>
        </p:nvCxnSpPr>
        <p:spPr bwMode="auto">
          <a:xfrm>
            <a:off x="6773863" y="1474788"/>
            <a:ext cx="693737" cy="766762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09428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DB</a:t>
            </a:r>
          </a:p>
        </p:txBody>
      </p:sp>
      <p:grpSp>
        <p:nvGrpSpPr>
          <p:cNvPr id="394243" name="Group 3"/>
          <p:cNvGrpSpPr>
            <a:grpSpLocks/>
          </p:cNvGrpSpPr>
          <p:nvPr/>
        </p:nvGrpSpPr>
        <p:grpSpPr bwMode="auto">
          <a:xfrm>
            <a:off x="430213" y="358775"/>
            <a:ext cx="2643187" cy="1495425"/>
            <a:chOff x="1099" y="1168"/>
            <a:chExt cx="1665" cy="942"/>
          </a:xfrm>
        </p:grpSpPr>
        <p:sp>
          <p:nvSpPr>
            <p:cNvPr id="394244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2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PATIENT TABLE</a:t>
              </a:r>
            </a:p>
          </p:txBody>
        </p:sp>
        <p:sp>
          <p:nvSpPr>
            <p:cNvPr id="394245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0125678</a:t>
              </a:r>
            </a:p>
          </p:txBody>
        </p:sp>
        <p:sp>
          <p:nvSpPr>
            <p:cNvPr id="394246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Smith^James</a:t>
              </a:r>
            </a:p>
          </p:txBody>
        </p:sp>
        <p:sp>
          <p:nvSpPr>
            <p:cNvPr id="394247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0125735</a:t>
              </a:r>
            </a:p>
          </p:txBody>
        </p:sp>
        <p:sp>
          <p:nvSpPr>
            <p:cNvPr id="394248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Jones^Alan</a:t>
              </a:r>
            </a:p>
          </p:txBody>
        </p:sp>
        <p:sp>
          <p:nvSpPr>
            <p:cNvPr id="394249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50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…………</a:t>
              </a:r>
            </a:p>
          </p:txBody>
        </p:sp>
      </p:grpSp>
      <p:grpSp>
        <p:nvGrpSpPr>
          <p:cNvPr id="394251" name="Group 11"/>
          <p:cNvGrpSpPr>
            <a:grpSpLocks/>
          </p:cNvGrpSpPr>
          <p:nvPr/>
        </p:nvGrpSpPr>
        <p:grpSpPr bwMode="auto">
          <a:xfrm>
            <a:off x="1195388" y="2133600"/>
            <a:ext cx="2128837" cy="1495425"/>
            <a:chOff x="1781" y="2206"/>
            <a:chExt cx="1341" cy="942"/>
          </a:xfrm>
        </p:grpSpPr>
        <p:sp>
          <p:nvSpPr>
            <p:cNvPr id="394252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1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STUDY TABLE</a:t>
              </a:r>
            </a:p>
          </p:txBody>
        </p:sp>
        <p:sp>
          <p:nvSpPr>
            <p:cNvPr id="394253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20051109</a:t>
              </a:r>
            </a:p>
          </p:txBody>
        </p:sp>
        <p:sp>
          <p:nvSpPr>
            <p:cNvPr id="394254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2267</a:t>
              </a:r>
            </a:p>
          </p:txBody>
        </p:sp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20060301</a:t>
              </a:r>
            </a:p>
          </p:txBody>
        </p:sp>
        <p:sp>
          <p:nvSpPr>
            <p:cNvPr id="394256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3920</a:t>
              </a:r>
            </a:p>
          </p:txBody>
        </p:sp>
        <p:sp>
          <p:nvSpPr>
            <p:cNvPr id="394257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58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4259" name="AutoShape 19"/>
          <p:cNvCxnSpPr>
            <a:cxnSpLocks noChangeShapeType="1"/>
            <a:stCxn id="394248" idx="3"/>
            <a:endCxn id="394253" idx="1"/>
          </p:cNvCxnSpPr>
          <p:nvPr/>
        </p:nvCxnSpPr>
        <p:spPr bwMode="auto">
          <a:xfrm flipH="1">
            <a:off x="1196975" y="1290638"/>
            <a:ext cx="1876425" cy="1398587"/>
          </a:xfrm>
          <a:prstGeom prst="bentConnector5">
            <a:avLst>
              <a:gd name="adj1" fmla="val -12181"/>
              <a:gd name="adj2" fmla="val 49944"/>
              <a:gd name="adj3" fmla="val 1121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4260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19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SERIES TABLE</a:t>
            </a:r>
          </a:p>
        </p:txBody>
      </p:sp>
      <p:sp>
        <p:nvSpPr>
          <p:cNvPr id="394261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4262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Localizer</a:t>
            </a:r>
          </a:p>
        </p:txBody>
      </p:sp>
      <p:sp>
        <p:nvSpPr>
          <p:cNvPr id="394263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94264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Axial C/A/P</a:t>
            </a:r>
          </a:p>
        </p:txBody>
      </p:sp>
      <p:sp>
        <p:nvSpPr>
          <p:cNvPr id="394265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394266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……</a:t>
            </a:r>
          </a:p>
        </p:txBody>
      </p:sp>
      <p:cxnSp>
        <p:nvCxnSpPr>
          <p:cNvPr id="394267" name="AutoShape 27"/>
          <p:cNvCxnSpPr>
            <a:cxnSpLocks noChangeShapeType="1"/>
            <a:stCxn id="394256" idx="3"/>
            <a:endCxn id="394261" idx="1"/>
          </p:cNvCxnSpPr>
          <p:nvPr/>
        </p:nvCxnSpPr>
        <p:spPr bwMode="auto">
          <a:xfrm flipH="1">
            <a:off x="1889125" y="3065463"/>
            <a:ext cx="1431925" cy="1452562"/>
          </a:xfrm>
          <a:prstGeom prst="bentConnector5">
            <a:avLst>
              <a:gd name="adj1" fmla="val -15963"/>
              <a:gd name="adj2" fmla="val 49944"/>
              <a:gd name="adj3" fmla="val 1159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4268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IMAGE TABLE</a:t>
            </a:r>
          </a:p>
        </p:txBody>
      </p:sp>
      <p:sp>
        <p:nvSpPr>
          <p:cNvPr id="394269" name="Text Box 29"/>
          <p:cNvSpPr txBox="1">
            <a:spLocks noChangeArrowheads="1"/>
          </p:cNvSpPr>
          <p:nvPr/>
        </p:nvSpPr>
        <p:spPr bwMode="auto">
          <a:xfrm>
            <a:off x="4649788" y="909638"/>
            <a:ext cx="1358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4270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4271" name="Text Box 31"/>
          <p:cNvSpPr txBox="1">
            <a:spLocks noChangeArrowheads="1"/>
          </p:cNvSpPr>
          <p:nvPr/>
        </p:nvSpPr>
        <p:spPr bwMode="auto">
          <a:xfrm>
            <a:off x="4648200" y="1285875"/>
            <a:ext cx="136366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4272" name="Text Box 32"/>
          <p:cNvSpPr txBox="1">
            <a:spLocks noChangeArrowheads="1"/>
          </p:cNvSpPr>
          <p:nvPr/>
        </p:nvSpPr>
        <p:spPr bwMode="auto">
          <a:xfrm>
            <a:off x="5975350" y="1285875"/>
            <a:ext cx="79851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grpSp>
        <p:nvGrpSpPr>
          <p:cNvPr id="394273" name="Group 33"/>
          <p:cNvGrpSpPr>
            <a:grpSpLocks/>
          </p:cNvGrpSpPr>
          <p:nvPr/>
        </p:nvGrpSpPr>
        <p:grpSpPr bwMode="auto">
          <a:xfrm>
            <a:off x="4656138" y="1662113"/>
            <a:ext cx="2120900" cy="376237"/>
            <a:chOff x="2933" y="1047"/>
            <a:chExt cx="1336" cy="237"/>
          </a:xfrm>
        </p:grpSpPr>
        <p:sp>
          <p:nvSpPr>
            <p:cNvPr id="394274" name="Text Box 3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75" name="Text Box 3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4276" name="AutoShape 36"/>
          <p:cNvCxnSpPr>
            <a:cxnSpLocks noChangeShapeType="1"/>
            <a:stCxn id="394264" idx="3"/>
            <a:endCxn id="394269" idx="1"/>
          </p:cNvCxnSpPr>
          <p:nvPr/>
        </p:nvCxnSpPr>
        <p:spPr bwMode="auto">
          <a:xfrm flipV="1">
            <a:off x="4013200" y="1098550"/>
            <a:ext cx="636588" cy="3795713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94277" name="Group 37"/>
          <p:cNvGrpSpPr>
            <a:grpSpLocks/>
          </p:cNvGrpSpPr>
          <p:nvPr/>
        </p:nvGrpSpPr>
        <p:grpSpPr bwMode="auto">
          <a:xfrm>
            <a:off x="4648200" y="2038350"/>
            <a:ext cx="2120900" cy="376238"/>
            <a:chOff x="2933" y="1047"/>
            <a:chExt cx="1336" cy="237"/>
          </a:xfrm>
        </p:grpSpPr>
        <p:sp>
          <p:nvSpPr>
            <p:cNvPr id="394278" name="Text Box 3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79" name="Text Box 3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0" name="Group 40"/>
          <p:cNvGrpSpPr>
            <a:grpSpLocks/>
          </p:cNvGrpSpPr>
          <p:nvPr/>
        </p:nvGrpSpPr>
        <p:grpSpPr bwMode="auto">
          <a:xfrm>
            <a:off x="4648200" y="2414588"/>
            <a:ext cx="2120900" cy="376237"/>
            <a:chOff x="2933" y="1047"/>
            <a:chExt cx="1336" cy="237"/>
          </a:xfrm>
        </p:grpSpPr>
        <p:sp>
          <p:nvSpPr>
            <p:cNvPr id="394281" name="Text Box 4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82" name="Text Box 4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3" name="Group 43"/>
          <p:cNvGrpSpPr>
            <a:grpSpLocks/>
          </p:cNvGrpSpPr>
          <p:nvPr/>
        </p:nvGrpSpPr>
        <p:grpSpPr bwMode="auto">
          <a:xfrm>
            <a:off x="4648200" y="2790825"/>
            <a:ext cx="2120900" cy="376238"/>
            <a:chOff x="2933" y="1047"/>
            <a:chExt cx="1336" cy="237"/>
          </a:xfrm>
        </p:grpSpPr>
        <p:sp>
          <p:nvSpPr>
            <p:cNvPr id="394284" name="Text Box 4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85" name="Text Box 4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6" name="Group 46"/>
          <p:cNvGrpSpPr>
            <a:grpSpLocks/>
          </p:cNvGrpSpPr>
          <p:nvPr/>
        </p:nvGrpSpPr>
        <p:grpSpPr bwMode="auto">
          <a:xfrm>
            <a:off x="4648200" y="3167063"/>
            <a:ext cx="2120900" cy="376237"/>
            <a:chOff x="2933" y="1047"/>
            <a:chExt cx="1336" cy="237"/>
          </a:xfrm>
        </p:grpSpPr>
        <p:sp>
          <p:nvSpPr>
            <p:cNvPr id="394287" name="Text Box 47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88" name="Text Box 48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89" name="Group 49"/>
          <p:cNvGrpSpPr>
            <a:grpSpLocks/>
          </p:cNvGrpSpPr>
          <p:nvPr/>
        </p:nvGrpSpPr>
        <p:grpSpPr bwMode="auto">
          <a:xfrm>
            <a:off x="4648200" y="3543300"/>
            <a:ext cx="2120900" cy="376238"/>
            <a:chOff x="2933" y="1047"/>
            <a:chExt cx="1336" cy="237"/>
          </a:xfrm>
        </p:grpSpPr>
        <p:sp>
          <p:nvSpPr>
            <p:cNvPr id="394290" name="Text Box 50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91" name="Text Box 51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92" name="Group 52"/>
          <p:cNvGrpSpPr>
            <a:grpSpLocks/>
          </p:cNvGrpSpPr>
          <p:nvPr/>
        </p:nvGrpSpPr>
        <p:grpSpPr bwMode="auto">
          <a:xfrm>
            <a:off x="4648200" y="3919538"/>
            <a:ext cx="2120900" cy="376237"/>
            <a:chOff x="2933" y="1047"/>
            <a:chExt cx="1336" cy="237"/>
          </a:xfrm>
        </p:grpSpPr>
        <p:sp>
          <p:nvSpPr>
            <p:cNvPr id="394293" name="Text Box 53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94" name="Text Box 54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95" name="Group 55"/>
          <p:cNvGrpSpPr>
            <a:grpSpLocks/>
          </p:cNvGrpSpPr>
          <p:nvPr/>
        </p:nvGrpSpPr>
        <p:grpSpPr bwMode="auto">
          <a:xfrm>
            <a:off x="4648200" y="4295775"/>
            <a:ext cx="2120900" cy="376238"/>
            <a:chOff x="2933" y="1047"/>
            <a:chExt cx="1336" cy="237"/>
          </a:xfrm>
        </p:grpSpPr>
        <p:sp>
          <p:nvSpPr>
            <p:cNvPr id="394296" name="Text Box 56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297" name="Text Box 57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298" name="Group 58"/>
          <p:cNvGrpSpPr>
            <a:grpSpLocks/>
          </p:cNvGrpSpPr>
          <p:nvPr/>
        </p:nvGrpSpPr>
        <p:grpSpPr bwMode="auto">
          <a:xfrm>
            <a:off x="4648200" y="4672013"/>
            <a:ext cx="2120900" cy="376237"/>
            <a:chOff x="2933" y="1047"/>
            <a:chExt cx="1336" cy="237"/>
          </a:xfrm>
        </p:grpSpPr>
        <p:sp>
          <p:nvSpPr>
            <p:cNvPr id="394299" name="Text Box 59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0" name="Text Box 60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01" name="Group 61"/>
          <p:cNvGrpSpPr>
            <a:grpSpLocks/>
          </p:cNvGrpSpPr>
          <p:nvPr/>
        </p:nvGrpSpPr>
        <p:grpSpPr bwMode="auto">
          <a:xfrm>
            <a:off x="4648200" y="5048250"/>
            <a:ext cx="2120900" cy="376238"/>
            <a:chOff x="2933" y="1047"/>
            <a:chExt cx="1336" cy="237"/>
          </a:xfrm>
        </p:grpSpPr>
        <p:sp>
          <p:nvSpPr>
            <p:cNvPr id="394302" name="Text Box 62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3" name="Text Box 63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04" name="Group 64"/>
          <p:cNvGrpSpPr>
            <a:grpSpLocks/>
          </p:cNvGrpSpPr>
          <p:nvPr/>
        </p:nvGrpSpPr>
        <p:grpSpPr bwMode="auto">
          <a:xfrm>
            <a:off x="4648200" y="5424488"/>
            <a:ext cx="2120900" cy="376237"/>
            <a:chOff x="2933" y="1047"/>
            <a:chExt cx="1336" cy="237"/>
          </a:xfrm>
        </p:grpSpPr>
        <p:sp>
          <p:nvSpPr>
            <p:cNvPr id="394305" name="Text Box 65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6" name="Text Box 66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07" name="Group 67"/>
          <p:cNvGrpSpPr>
            <a:grpSpLocks/>
          </p:cNvGrpSpPr>
          <p:nvPr/>
        </p:nvGrpSpPr>
        <p:grpSpPr bwMode="auto">
          <a:xfrm>
            <a:off x="4648200" y="5800725"/>
            <a:ext cx="2120900" cy="376238"/>
            <a:chOff x="2933" y="1047"/>
            <a:chExt cx="1336" cy="237"/>
          </a:xfrm>
        </p:grpSpPr>
        <p:sp>
          <p:nvSpPr>
            <p:cNvPr id="394308" name="Text Box 6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4309" name="Text Box 6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4310" name="Group 70"/>
          <p:cNvGrpSpPr>
            <a:grpSpLocks/>
          </p:cNvGrpSpPr>
          <p:nvPr/>
        </p:nvGrpSpPr>
        <p:grpSpPr bwMode="auto">
          <a:xfrm>
            <a:off x="4648200" y="6176963"/>
            <a:ext cx="2120900" cy="376237"/>
            <a:chOff x="2933" y="1047"/>
            <a:chExt cx="1336" cy="237"/>
          </a:xfrm>
        </p:grpSpPr>
        <p:sp>
          <p:nvSpPr>
            <p:cNvPr id="394311" name="Text Box 7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 mm</a:t>
              </a:r>
            </a:p>
          </p:txBody>
        </p:sp>
        <p:sp>
          <p:nvSpPr>
            <p:cNvPr id="394312" name="Text Box 7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1897</a:t>
              </a:r>
            </a:p>
          </p:txBody>
        </p:sp>
      </p:grpSp>
      <p:sp>
        <p:nvSpPr>
          <p:cNvPr id="394313" name="Text Box 73"/>
          <p:cNvSpPr txBox="1">
            <a:spLocks noChangeArrowheads="1"/>
          </p:cNvSpPr>
          <p:nvPr/>
        </p:nvSpPr>
        <p:spPr bwMode="auto">
          <a:xfrm>
            <a:off x="7315200" y="2790825"/>
            <a:ext cx="1392238" cy="2014538"/>
          </a:xfrm>
          <a:prstGeom prst="rect">
            <a:avLst/>
          </a:prstGeom>
          <a:solidFill>
            <a:srgbClr val="FEB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/>
              <a:t>Potentially thousands of individual per slice database insertion operations</a:t>
            </a:r>
            <a:endParaRPr lang="en-US" sz="1800"/>
          </a:p>
        </p:txBody>
      </p:sp>
      <p:pic>
        <p:nvPicPr>
          <p:cNvPr id="394314" name="Picture 74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8013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4315" name="AutoShape 75"/>
          <p:cNvCxnSpPr>
            <a:cxnSpLocks noChangeShapeType="1"/>
            <a:endCxn id="394314" idx="1"/>
          </p:cNvCxnSpPr>
          <p:nvPr/>
        </p:nvCxnSpPr>
        <p:spPr bwMode="auto">
          <a:xfrm>
            <a:off x="6773863" y="1098550"/>
            <a:ext cx="693737" cy="3175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4316" name="Picture 76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783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4317" name="AutoShape 77"/>
          <p:cNvCxnSpPr>
            <a:cxnSpLocks noChangeShapeType="1"/>
            <a:endCxn id="394316" idx="1"/>
          </p:cNvCxnSpPr>
          <p:nvPr/>
        </p:nvCxnSpPr>
        <p:spPr bwMode="auto">
          <a:xfrm>
            <a:off x="6773863" y="1474788"/>
            <a:ext cx="693737" cy="766762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4318" name="Picture 78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46258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4319" name="AutoShape 79"/>
          <p:cNvCxnSpPr>
            <a:cxnSpLocks noChangeShapeType="1"/>
            <a:stCxn id="394312" idx="3"/>
            <a:endCxn id="394318" idx="1"/>
          </p:cNvCxnSpPr>
          <p:nvPr/>
        </p:nvCxnSpPr>
        <p:spPr bwMode="auto">
          <a:xfrm flipV="1">
            <a:off x="6769100" y="5956300"/>
            <a:ext cx="701675" cy="4095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9962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/>
              <a:t>DB</a:t>
            </a:r>
          </a:p>
        </p:txBody>
      </p:sp>
      <p:grpSp>
        <p:nvGrpSpPr>
          <p:cNvPr id="392195" name="Group 3"/>
          <p:cNvGrpSpPr>
            <a:grpSpLocks/>
          </p:cNvGrpSpPr>
          <p:nvPr/>
        </p:nvGrpSpPr>
        <p:grpSpPr bwMode="auto">
          <a:xfrm>
            <a:off x="430213" y="358775"/>
            <a:ext cx="2643187" cy="1495425"/>
            <a:chOff x="1099" y="1168"/>
            <a:chExt cx="1665" cy="942"/>
          </a:xfrm>
        </p:grpSpPr>
        <p:sp>
          <p:nvSpPr>
            <p:cNvPr id="392196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22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PATIENT TABLE</a:t>
              </a:r>
            </a:p>
          </p:txBody>
        </p:sp>
        <p:sp>
          <p:nvSpPr>
            <p:cNvPr id="392197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0125678</a:t>
              </a:r>
            </a:p>
          </p:txBody>
        </p:sp>
        <p:sp>
          <p:nvSpPr>
            <p:cNvPr id="392198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Smith^James</a:t>
              </a:r>
            </a:p>
          </p:txBody>
        </p:sp>
        <p:sp>
          <p:nvSpPr>
            <p:cNvPr id="392199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0125735</a:t>
              </a:r>
            </a:p>
          </p:txBody>
        </p:sp>
        <p:sp>
          <p:nvSpPr>
            <p:cNvPr id="392200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Jones^Alan</a:t>
              </a:r>
            </a:p>
          </p:txBody>
        </p:sp>
        <p:sp>
          <p:nvSpPr>
            <p:cNvPr id="392201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02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…………</a:t>
              </a:r>
            </a:p>
          </p:txBody>
        </p:sp>
      </p:grpSp>
      <p:grpSp>
        <p:nvGrpSpPr>
          <p:cNvPr id="392203" name="Group 11"/>
          <p:cNvGrpSpPr>
            <a:grpSpLocks/>
          </p:cNvGrpSpPr>
          <p:nvPr/>
        </p:nvGrpSpPr>
        <p:grpSpPr bwMode="auto">
          <a:xfrm>
            <a:off x="1195388" y="2133600"/>
            <a:ext cx="2128837" cy="1495425"/>
            <a:chOff x="1781" y="2206"/>
            <a:chExt cx="1341" cy="942"/>
          </a:xfrm>
        </p:grpSpPr>
        <p:sp>
          <p:nvSpPr>
            <p:cNvPr id="392204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106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/>
                <a:t>STUDY TABLE</a:t>
              </a:r>
            </a:p>
          </p:txBody>
        </p:sp>
        <p:sp>
          <p:nvSpPr>
            <p:cNvPr id="392205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20051109</a:t>
              </a:r>
            </a:p>
          </p:txBody>
        </p:sp>
        <p:sp>
          <p:nvSpPr>
            <p:cNvPr id="392206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2267</a:t>
              </a:r>
            </a:p>
          </p:txBody>
        </p:sp>
        <p:sp>
          <p:nvSpPr>
            <p:cNvPr id="392207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20060301</a:t>
              </a:r>
            </a:p>
          </p:txBody>
        </p:sp>
        <p:sp>
          <p:nvSpPr>
            <p:cNvPr id="392208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3920</a:t>
              </a:r>
            </a:p>
          </p:txBody>
        </p:sp>
        <p:sp>
          <p:nvSpPr>
            <p:cNvPr id="392209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10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2211" name="AutoShape 19"/>
          <p:cNvCxnSpPr>
            <a:cxnSpLocks noChangeShapeType="1"/>
            <a:stCxn id="392200" idx="3"/>
            <a:endCxn id="392205" idx="1"/>
          </p:cNvCxnSpPr>
          <p:nvPr/>
        </p:nvCxnSpPr>
        <p:spPr bwMode="auto">
          <a:xfrm flipH="1">
            <a:off x="1196975" y="1290638"/>
            <a:ext cx="1876425" cy="1398587"/>
          </a:xfrm>
          <a:prstGeom prst="bentConnector5">
            <a:avLst>
              <a:gd name="adj1" fmla="val -12181"/>
              <a:gd name="adj2" fmla="val 49944"/>
              <a:gd name="adj3" fmla="val 11218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2212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192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SERIES TABLE</a:t>
            </a:r>
          </a:p>
        </p:txBody>
      </p:sp>
      <p:sp>
        <p:nvSpPr>
          <p:cNvPr id="392213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2214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Localizer</a:t>
            </a:r>
          </a:p>
        </p:txBody>
      </p:sp>
      <p:sp>
        <p:nvSpPr>
          <p:cNvPr id="392215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sp>
        <p:nvSpPr>
          <p:cNvPr id="392216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Axial C/A/P</a:t>
            </a:r>
          </a:p>
        </p:txBody>
      </p:sp>
      <p:sp>
        <p:nvSpPr>
          <p:cNvPr id="392217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392218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……</a:t>
            </a:r>
          </a:p>
        </p:txBody>
      </p:sp>
      <p:cxnSp>
        <p:nvCxnSpPr>
          <p:cNvPr id="392219" name="AutoShape 27"/>
          <p:cNvCxnSpPr>
            <a:cxnSpLocks noChangeShapeType="1"/>
            <a:stCxn id="392208" idx="3"/>
            <a:endCxn id="392213" idx="1"/>
          </p:cNvCxnSpPr>
          <p:nvPr/>
        </p:nvCxnSpPr>
        <p:spPr bwMode="auto">
          <a:xfrm flipH="1">
            <a:off x="1889125" y="3065463"/>
            <a:ext cx="1431925" cy="1452562"/>
          </a:xfrm>
          <a:prstGeom prst="bentConnector5">
            <a:avLst>
              <a:gd name="adj1" fmla="val -15963"/>
              <a:gd name="adj2" fmla="val 49944"/>
              <a:gd name="adj3" fmla="val 11596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2220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17675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/>
              <a:t>IMAGE TABLE</a:t>
            </a:r>
          </a:p>
        </p:txBody>
      </p:sp>
      <p:sp>
        <p:nvSpPr>
          <p:cNvPr id="392221" name="Text Box 29"/>
          <p:cNvSpPr txBox="1">
            <a:spLocks noChangeArrowheads="1"/>
          </p:cNvSpPr>
          <p:nvPr/>
        </p:nvSpPr>
        <p:spPr bwMode="auto">
          <a:xfrm>
            <a:off x="4640263" y="909638"/>
            <a:ext cx="1358900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2222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</a:t>
            </a:r>
          </a:p>
        </p:txBody>
      </p:sp>
      <p:sp>
        <p:nvSpPr>
          <p:cNvPr id="392223" name="Text Box 31"/>
          <p:cNvSpPr txBox="1">
            <a:spLocks noChangeArrowheads="1"/>
          </p:cNvSpPr>
          <p:nvPr/>
        </p:nvSpPr>
        <p:spPr bwMode="auto">
          <a:xfrm>
            <a:off x="4648200" y="1285875"/>
            <a:ext cx="136366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1 mm</a:t>
            </a:r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5975350" y="1285875"/>
            <a:ext cx="798513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/>
              <a:t>2</a:t>
            </a:r>
          </a:p>
        </p:txBody>
      </p:sp>
      <p:grpSp>
        <p:nvGrpSpPr>
          <p:cNvPr id="392225" name="Group 33"/>
          <p:cNvGrpSpPr>
            <a:grpSpLocks/>
          </p:cNvGrpSpPr>
          <p:nvPr/>
        </p:nvGrpSpPr>
        <p:grpSpPr bwMode="auto">
          <a:xfrm>
            <a:off x="4656138" y="1662113"/>
            <a:ext cx="2120900" cy="376237"/>
            <a:chOff x="2933" y="1047"/>
            <a:chExt cx="1336" cy="237"/>
          </a:xfrm>
        </p:grpSpPr>
        <p:sp>
          <p:nvSpPr>
            <p:cNvPr id="392226" name="Text Box 3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27" name="Text Box 3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cxnSp>
        <p:nvCxnSpPr>
          <p:cNvPr id="392228" name="AutoShape 36"/>
          <p:cNvCxnSpPr>
            <a:cxnSpLocks noChangeShapeType="1"/>
            <a:stCxn id="392216" idx="3"/>
            <a:endCxn id="392221" idx="1"/>
          </p:cNvCxnSpPr>
          <p:nvPr/>
        </p:nvCxnSpPr>
        <p:spPr bwMode="auto">
          <a:xfrm flipV="1">
            <a:off x="4013200" y="1098550"/>
            <a:ext cx="627063" cy="3795713"/>
          </a:xfrm>
          <a:prstGeom prst="bentConnector3">
            <a:avLst>
              <a:gd name="adj1" fmla="val 4987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392229" name="Group 37"/>
          <p:cNvGrpSpPr>
            <a:grpSpLocks/>
          </p:cNvGrpSpPr>
          <p:nvPr/>
        </p:nvGrpSpPr>
        <p:grpSpPr bwMode="auto">
          <a:xfrm>
            <a:off x="4648200" y="2038350"/>
            <a:ext cx="2120900" cy="376238"/>
            <a:chOff x="2933" y="1047"/>
            <a:chExt cx="1336" cy="237"/>
          </a:xfrm>
        </p:grpSpPr>
        <p:sp>
          <p:nvSpPr>
            <p:cNvPr id="392230" name="Text Box 3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31" name="Text Box 3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32" name="Group 40"/>
          <p:cNvGrpSpPr>
            <a:grpSpLocks/>
          </p:cNvGrpSpPr>
          <p:nvPr/>
        </p:nvGrpSpPr>
        <p:grpSpPr bwMode="auto">
          <a:xfrm>
            <a:off x="4648200" y="2414588"/>
            <a:ext cx="2120900" cy="376237"/>
            <a:chOff x="2933" y="1047"/>
            <a:chExt cx="1336" cy="237"/>
          </a:xfrm>
        </p:grpSpPr>
        <p:sp>
          <p:nvSpPr>
            <p:cNvPr id="392233" name="Text Box 4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34" name="Text Box 4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35" name="Group 43"/>
          <p:cNvGrpSpPr>
            <a:grpSpLocks/>
          </p:cNvGrpSpPr>
          <p:nvPr/>
        </p:nvGrpSpPr>
        <p:grpSpPr bwMode="auto">
          <a:xfrm>
            <a:off x="4648200" y="2790825"/>
            <a:ext cx="2120900" cy="376238"/>
            <a:chOff x="2933" y="1047"/>
            <a:chExt cx="1336" cy="237"/>
          </a:xfrm>
        </p:grpSpPr>
        <p:sp>
          <p:nvSpPr>
            <p:cNvPr id="392236" name="Text Box 44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37" name="Text Box 45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38" name="Group 46"/>
          <p:cNvGrpSpPr>
            <a:grpSpLocks/>
          </p:cNvGrpSpPr>
          <p:nvPr/>
        </p:nvGrpSpPr>
        <p:grpSpPr bwMode="auto">
          <a:xfrm>
            <a:off x="4648200" y="3167063"/>
            <a:ext cx="2120900" cy="376237"/>
            <a:chOff x="2933" y="1047"/>
            <a:chExt cx="1336" cy="237"/>
          </a:xfrm>
        </p:grpSpPr>
        <p:sp>
          <p:nvSpPr>
            <p:cNvPr id="392239" name="Text Box 47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0" name="Text Box 48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41" name="Group 49"/>
          <p:cNvGrpSpPr>
            <a:grpSpLocks/>
          </p:cNvGrpSpPr>
          <p:nvPr/>
        </p:nvGrpSpPr>
        <p:grpSpPr bwMode="auto">
          <a:xfrm>
            <a:off x="4648200" y="3543300"/>
            <a:ext cx="2120900" cy="376238"/>
            <a:chOff x="2933" y="1047"/>
            <a:chExt cx="1336" cy="237"/>
          </a:xfrm>
        </p:grpSpPr>
        <p:sp>
          <p:nvSpPr>
            <p:cNvPr id="392242" name="Text Box 50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3" name="Text Box 51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44" name="Group 52"/>
          <p:cNvGrpSpPr>
            <a:grpSpLocks/>
          </p:cNvGrpSpPr>
          <p:nvPr/>
        </p:nvGrpSpPr>
        <p:grpSpPr bwMode="auto">
          <a:xfrm>
            <a:off x="4648200" y="3919538"/>
            <a:ext cx="2120900" cy="376237"/>
            <a:chOff x="2933" y="1047"/>
            <a:chExt cx="1336" cy="237"/>
          </a:xfrm>
        </p:grpSpPr>
        <p:sp>
          <p:nvSpPr>
            <p:cNvPr id="392245" name="Text Box 53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6" name="Text Box 54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47" name="Group 55"/>
          <p:cNvGrpSpPr>
            <a:grpSpLocks/>
          </p:cNvGrpSpPr>
          <p:nvPr/>
        </p:nvGrpSpPr>
        <p:grpSpPr bwMode="auto">
          <a:xfrm>
            <a:off x="4648200" y="4295775"/>
            <a:ext cx="2120900" cy="376238"/>
            <a:chOff x="2933" y="1047"/>
            <a:chExt cx="1336" cy="237"/>
          </a:xfrm>
        </p:grpSpPr>
        <p:sp>
          <p:nvSpPr>
            <p:cNvPr id="392248" name="Text Box 56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49" name="Text Box 57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0" name="Group 58"/>
          <p:cNvGrpSpPr>
            <a:grpSpLocks/>
          </p:cNvGrpSpPr>
          <p:nvPr/>
        </p:nvGrpSpPr>
        <p:grpSpPr bwMode="auto">
          <a:xfrm>
            <a:off x="4648200" y="4672013"/>
            <a:ext cx="2120900" cy="376237"/>
            <a:chOff x="2933" y="1047"/>
            <a:chExt cx="1336" cy="237"/>
          </a:xfrm>
        </p:grpSpPr>
        <p:sp>
          <p:nvSpPr>
            <p:cNvPr id="392251" name="Text Box 59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52" name="Text Box 60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3" name="Group 61"/>
          <p:cNvGrpSpPr>
            <a:grpSpLocks/>
          </p:cNvGrpSpPr>
          <p:nvPr/>
        </p:nvGrpSpPr>
        <p:grpSpPr bwMode="auto">
          <a:xfrm>
            <a:off x="4648200" y="5048250"/>
            <a:ext cx="2120900" cy="376238"/>
            <a:chOff x="2933" y="1047"/>
            <a:chExt cx="1336" cy="237"/>
          </a:xfrm>
        </p:grpSpPr>
        <p:sp>
          <p:nvSpPr>
            <p:cNvPr id="392254" name="Text Box 62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55" name="Text Box 63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6" name="Group 64"/>
          <p:cNvGrpSpPr>
            <a:grpSpLocks/>
          </p:cNvGrpSpPr>
          <p:nvPr/>
        </p:nvGrpSpPr>
        <p:grpSpPr bwMode="auto">
          <a:xfrm>
            <a:off x="4648200" y="5424488"/>
            <a:ext cx="2120900" cy="376237"/>
            <a:chOff x="2933" y="1047"/>
            <a:chExt cx="1336" cy="237"/>
          </a:xfrm>
        </p:grpSpPr>
        <p:sp>
          <p:nvSpPr>
            <p:cNvPr id="392257" name="Text Box 65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58" name="Text Box 66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59" name="Group 67"/>
          <p:cNvGrpSpPr>
            <a:grpSpLocks/>
          </p:cNvGrpSpPr>
          <p:nvPr/>
        </p:nvGrpSpPr>
        <p:grpSpPr bwMode="auto">
          <a:xfrm>
            <a:off x="4648200" y="5800725"/>
            <a:ext cx="2120900" cy="376238"/>
            <a:chOff x="2933" y="1047"/>
            <a:chExt cx="1336" cy="237"/>
          </a:xfrm>
        </p:grpSpPr>
        <p:sp>
          <p:nvSpPr>
            <p:cNvPr id="392260" name="Text Box 68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………..</a:t>
              </a:r>
            </a:p>
          </p:txBody>
        </p:sp>
        <p:sp>
          <p:nvSpPr>
            <p:cNvPr id="392261" name="Text Box 69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……</a:t>
              </a:r>
            </a:p>
          </p:txBody>
        </p:sp>
      </p:grpSp>
      <p:grpSp>
        <p:nvGrpSpPr>
          <p:cNvPr id="392262" name="Group 70"/>
          <p:cNvGrpSpPr>
            <a:grpSpLocks/>
          </p:cNvGrpSpPr>
          <p:nvPr/>
        </p:nvGrpSpPr>
        <p:grpSpPr bwMode="auto">
          <a:xfrm>
            <a:off x="4648200" y="6176963"/>
            <a:ext cx="2120900" cy="376237"/>
            <a:chOff x="2933" y="1047"/>
            <a:chExt cx="1336" cy="237"/>
          </a:xfrm>
        </p:grpSpPr>
        <p:sp>
          <p:nvSpPr>
            <p:cNvPr id="392263" name="Text Box 71"/>
            <p:cNvSpPr txBox="1">
              <a:spLocks noChangeArrowheads="1"/>
            </p:cNvSpPr>
            <p:nvPr/>
          </p:nvSpPr>
          <p:spPr bwMode="auto">
            <a:xfrm>
              <a:off x="2933" y="1047"/>
              <a:ext cx="851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 mm</a:t>
              </a:r>
            </a:p>
          </p:txBody>
        </p:sp>
        <p:sp>
          <p:nvSpPr>
            <p:cNvPr id="392264" name="Text Box 72"/>
            <p:cNvSpPr txBox="1">
              <a:spLocks noChangeArrowheads="1"/>
            </p:cNvSpPr>
            <p:nvPr/>
          </p:nvSpPr>
          <p:spPr bwMode="auto">
            <a:xfrm>
              <a:off x="3764" y="1047"/>
              <a:ext cx="505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/>
                <a:t>1897</a:t>
              </a:r>
            </a:p>
          </p:txBody>
        </p:sp>
      </p:grpSp>
      <p:sp>
        <p:nvSpPr>
          <p:cNvPr id="392265" name="Text Box 73"/>
          <p:cNvSpPr txBox="1">
            <a:spLocks noChangeArrowheads="1"/>
          </p:cNvSpPr>
          <p:nvPr/>
        </p:nvSpPr>
        <p:spPr bwMode="auto">
          <a:xfrm>
            <a:off x="7315200" y="2790825"/>
            <a:ext cx="1392238" cy="2014538"/>
          </a:xfrm>
          <a:prstGeom prst="rect">
            <a:avLst/>
          </a:prstGeom>
          <a:solidFill>
            <a:srgbClr val="FEB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/>
              <a:t>Potentially thousands of individual per slice database insertion operations</a:t>
            </a:r>
            <a:endParaRPr lang="en-US" sz="1800"/>
          </a:p>
        </p:txBody>
      </p:sp>
      <p:grpSp>
        <p:nvGrpSpPr>
          <p:cNvPr id="392269" name="Group 77"/>
          <p:cNvGrpSpPr>
            <a:grpSpLocks/>
          </p:cNvGrpSpPr>
          <p:nvPr/>
        </p:nvGrpSpPr>
        <p:grpSpPr bwMode="auto">
          <a:xfrm>
            <a:off x="4495800" y="1477963"/>
            <a:ext cx="2438400" cy="4846637"/>
            <a:chOff x="2832" y="931"/>
            <a:chExt cx="1536" cy="3053"/>
          </a:xfrm>
        </p:grpSpPr>
        <p:sp>
          <p:nvSpPr>
            <p:cNvPr id="392267" name="Line 75"/>
            <p:cNvSpPr>
              <a:spLocks noChangeShapeType="1"/>
            </p:cNvSpPr>
            <p:nvPr/>
          </p:nvSpPr>
          <p:spPr bwMode="auto">
            <a:xfrm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2268" name="Line 76"/>
            <p:cNvSpPr>
              <a:spLocks noChangeShapeType="1"/>
            </p:cNvSpPr>
            <p:nvPr/>
          </p:nvSpPr>
          <p:spPr bwMode="auto">
            <a:xfrm flipH="1"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grpSp>
        <p:nvGrpSpPr>
          <p:cNvPr id="392270" name="Group 78"/>
          <p:cNvGrpSpPr>
            <a:grpSpLocks/>
          </p:cNvGrpSpPr>
          <p:nvPr/>
        </p:nvGrpSpPr>
        <p:grpSpPr bwMode="auto">
          <a:xfrm>
            <a:off x="7315200" y="2743200"/>
            <a:ext cx="1392238" cy="2103438"/>
            <a:chOff x="2832" y="931"/>
            <a:chExt cx="1536" cy="3053"/>
          </a:xfrm>
        </p:grpSpPr>
        <p:sp>
          <p:nvSpPr>
            <p:cNvPr id="392271" name="Line 79"/>
            <p:cNvSpPr>
              <a:spLocks noChangeShapeType="1"/>
            </p:cNvSpPr>
            <p:nvPr/>
          </p:nvSpPr>
          <p:spPr bwMode="auto">
            <a:xfrm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392272" name="Line 80"/>
            <p:cNvSpPr>
              <a:spLocks noChangeShapeType="1"/>
            </p:cNvSpPr>
            <p:nvPr/>
          </p:nvSpPr>
          <p:spPr bwMode="auto">
            <a:xfrm flipH="1">
              <a:off x="2832" y="931"/>
              <a:ext cx="1536" cy="3053"/>
            </a:xfrm>
            <a:prstGeom prst="line">
              <a:avLst/>
            </a:prstGeom>
            <a:noFill/>
            <a:ln w="76200">
              <a:solidFill>
                <a:srgbClr val="CF120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800"/>
            </a:p>
          </p:txBody>
        </p:sp>
      </p:grpSp>
      <p:pic>
        <p:nvPicPr>
          <p:cNvPr id="392273" name="Picture 81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608013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274" name="AutoShape 82"/>
          <p:cNvCxnSpPr>
            <a:cxnSpLocks noChangeShapeType="1"/>
            <a:endCxn id="392273" idx="1"/>
          </p:cNvCxnSpPr>
          <p:nvPr/>
        </p:nvCxnSpPr>
        <p:spPr bwMode="auto">
          <a:xfrm>
            <a:off x="6773863" y="1098550"/>
            <a:ext cx="693737" cy="3175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2275" name="Picture 83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74783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276" name="AutoShape 84"/>
          <p:cNvCxnSpPr>
            <a:cxnSpLocks noChangeShapeType="1"/>
            <a:endCxn id="392275" idx="1"/>
          </p:cNvCxnSpPr>
          <p:nvPr/>
        </p:nvCxnSpPr>
        <p:spPr bwMode="auto">
          <a:xfrm>
            <a:off x="6773863" y="1474788"/>
            <a:ext cx="693737" cy="766762"/>
          </a:xfrm>
          <a:prstGeom prst="bentConnector3">
            <a:avLst>
              <a:gd name="adj1" fmla="val 49884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392277" name="Picture 85" descr="elct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775" y="5462588"/>
            <a:ext cx="987425" cy="98742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2278" name="AutoShape 86"/>
          <p:cNvCxnSpPr>
            <a:cxnSpLocks noChangeShapeType="1"/>
            <a:endCxn id="392277" idx="1"/>
          </p:cNvCxnSpPr>
          <p:nvPr/>
        </p:nvCxnSpPr>
        <p:spPr bwMode="auto">
          <a:xfrm flipV="1">
            <a:off x="6769100" y="5956300"/>
            <a:ext cx="701675" cy="4095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181449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AutoShape 2"/>
          <p:cNvSpPr>
            <a:spLocks noChangeArrowheads="1"/>
          </p:cNvSpPr>
          <p:nvPr/>
        </p:nvSpPr>
        <p:spPr bwMode="auto">
          <a:xfrm>
            <a:off x="287338" y="5002213"/>
            <a:ext cx="1100137" cy="1447800"/>
          </a:xfrm>
          <a:prstGeom prst="can">
            <a:avLst>
              <a:gd name="adj" fmla="val 329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>
                <a:latin typeface="+mn-lt"/>
              </a:rPr>
              <a:t>DB</a:t>
            </a:r>
          </a:p>
        </p:txBody>
      </p:sp>
      <p:grpSp>
        <p:nvGrpSpPr>
          <p:cNvPr id="393219" name="Group 3"/>
          <p:cNvGrpSpPr>
            <a:grpSpLocks/>
          </p:cNvGrpSpPr>
          <p:nvPr/>
        </p:nvGrpSpPr>
        <p:grpSpPr bwMode="auto">
          <a:xfrm>
            <a:off x="430213" y="358776"/>
            <a:ext cx="2647950" cy="1489076"/>
            <a:chOff x="1099" y="1168"/>
            <a:chExt cx="1668" cy="938"/>
          </a:xfrm>
        </p:grpSpPr>
        <p:sp>
          <p:nvSpPr>
            <p:cNvPr id="393220" name="Text Box 4"/>
            <p:cNvSpPr txBox="1">
              <a:spLocks noChangeArrowheads="1"/>
            </p:cNvSpPr>
            <p:nvPr/>
          </p:nvSpPr>
          <p:spPr bwMode="auto">
            <a:xfrm>
              <a:off x="1104" y="1168"/>
              <a:ext cx="1194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PATIENT TABLE</a:t>
              </a:r>
            </a:p>
          </p:txBody>
        </p:sp>
        <p:sp>
          <p:nvSpPr>
            <p:cNvPr id="393221" name="Text Box 5"/>
            <p:cNvSpPr txBox="1">
              <a:spLocks noChangeArrowheads="1"/>
            </p:cNvSpPr>
            <p:nvPr/>
          </p:nvSpPr>
          <p:spPr bwMode="auto">
            <a:xfrm>
              <a:off x="1100" y="1399"/>
              <a:ext cx="682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0125678</a:t>
              </a:r>
            </a:p>
          </p:txBody>
        </p:sp>
        <p:sp>
          <p:nvSpPr>
            <p:cNvPr id="393222" name="Text Box 6"/>
            <p:cNvSpPr txBox="1">
              <a:spLocks noChangeArrowheads="1"/>
            </p:cNvSpPr>
            <p:nvPr/>
          </p:nvSpPr>
          <p:spPr bwMode="auto">
            <a:xfrm>
              <a:off x="1782" y="1399"/>
              <a:ext cx="985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Smith^James</a:t>
              </a:r>
            </a:p>
          </p:txBody>
        </p:sp>
        <p:sp>
          <p:nvSpPr>
            <p:cNvPr id="393223" name="Text Box 7"/>
            <p:cNvSpPr txBox="1">
              <a:spLocks noChangeArrowheads="1"/>
            </p:cNvSpPr>
            <p:nvPr/>
          </p:nvSpPr>
          <p:spPr bwMode="auto">
            <a:xfrm>
              <a:off x="1099" y="1636"/>
              <a:ext cx="682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0125735</a:t>
              </a:r>
            </a:p>
          </p:txBody>
        </p:sp>
        <p:sp>
          <p:nvSpPr>
            <p:cNvPr id="393224" name="Text Box 8"/>
            <p:cNvSpPr txBox="1">
              <a:spLocks noChangeArrowheads="1"/>
            </p:cNvSpPr>
            <p:nvPr/>
          </p:nvSpPr>
          <p:spPr bwMode="auto">
            <a:xfrm>
              <a:off x="1781" y="1636"/>
              <a:ext cx="983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Jones^Alan</a:t>
              </a:r>
            </a:p>
          </p:txBody>
        </p:sp>
        <p:sp>
          <p:nvSpPr>
            <p:cNvPr id="393225" name="Text Box 9"/>
            <p:cNvSpPr txBox="1">
              <a:spLocks noChangeArrowheads="1"/>
            </p:cNvSpPr>
            <p:nvPr/>
          </p:nvSpPr>
          <p:spPr bwMode="auto">
            <a:xfrm>
              <a:off x="1104" y="1873"/>
              <a:ext cx="677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………..</a:t>
              </a:r>
            </a:p>
          </p:txBody>
        </p:sp>
        <p:sp>
          <p:nvSpPr>
            <p:cNvPr id="393226" name="Text Box 10"/>
            <p:cNvSpPr txBox="1">
              <a:spLocks noChangeArrowheads="1"/>
            </p:cNvSpPr>
            <p:nvPr/>
          </p:nvSpPr>
          <p:spPr bwMode="auto">
            <a:xfrm>
              <a:off x="1786" y="1873"/>
              <a:ext cx="978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…………</a:t>
              </a:r>
            </a:p>
          </p:txBody>
        </p:sp>
      </p:grp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1195388" y="2133602"/>
            <a:ext cx="2128837" cy="1489076"/>
            <a:chOff x="1781" y="2206"/>
            <a:chExt cx="1341" cy="938"/>
          </a:xfrm>
        </p:grpSpPr>
        <p:sp>
          <p:nvSpPr>
            <p:cNvPr id="393228" name="Text Box 12"/>
            <p:cNvSpPr txBox="1">
              <a:spLocks noChangeArrowheads="1"/>
            </p:cNvSpPr>
            <p:nvPr/>
          </p:nvSpPr>
          <p:spPr bwMode="auto">
            <a:xfrm>
              <a:off x="1786" y="2206"/>
              <a:ext cx="1094" cy="2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latin typeface="+mn-lt"/>
                </a:rPr>
                <a:t>STUDY TABLE</a:t>
              </a:r>
            </a:p>
          </p:txBody>
        </p:sp>
        <p:sp>
          <p:nvSpPr>
            <p:cNvPr id="393229" name="Text Box 13"/>
            <p:cNvSpPr txBox="1">
              <a:spLocks noChangeArrowheads="1"/>
            </p:cNvSpPr>
            <p:nvPr/>
          </p:nvSpPr>
          <p:spPr bwMode="auto">
            <a:xfrm>
              <a:off x="1782" y="2437"/>
              <a:ext cx="856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20051109</a:t>
              </a:r>
            </a:p>
          </p:txBody>
        </p:sp>
        <p:sp>
          <p:nvSpPr>
            <p:cNvPr id="393230" name="Text Box 14"/>
            <p:cNvSpPr txBox="1">
              <a:spLocks noChangeArrowheads="1"/>
            </p:cNvSpPr>
            <p:nvPr/>
          </p:nvSpPr>
          <p:spPr bwMode="auto">
            <a:xfrm>
              <a:off x="2618" y="2437"/>
              <a:ext cx="502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2267</a:t>
              </a:r>
            </a:p>
          </p:txBody>
        </p:sp>
        <p:sp>
          <p:nvSpPr>
            <p:cNvPr id="393231" name="Text Box 15"/>
            <p:cNvSpPr txBox="1">
              <a:spLocks noChangeArrowheads="1"/>
            </p:cNvSpPr>
            <p:nvPr/>
          </p:nvSpPr>
          <p:spPr bwMode="auto">
            <a:xfrm>
              <a:off x="1781" y="2674"/>
              <a:ext cx="859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20060301</a:t>
              </a:r>
            </a:p>
          </p:txBody>
        </p:sp>
        <p:sp>
          <p:nvSpPr>
            <p:cNvPr id="393232" name="Text Box 16"/>
            <p:cNvSpPr txBox="1">
              <a:spLocks noChangeArrowheads="1"/>
            </p:cNvSpPr>
            <p:nvPr/>
          </p:nvSpPr>
          <p:spPr bwMode="auto">
            <a:xfrm>
              <a:off x="2617" y="2674"/>
              <a:ext cx="503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3920</a:t>
              </a:r>
            </a:p>
          </p:txBody>
        </p:sp>
        <p:sp>
          <p:nvSpPr>
            <p:cNvPr id="393233" name="Text Box 17"/>
            <p:cNvSpPr txBox="1">
              <a:spLocks noChangeArrowheads="1"/>
            </p:cNvSpPr>
            <p:nvPr/>
          </p:nvSpPr>
          <p:spPr bwMode="auto">
            <a:xfrm>
              <a:off x="1786" y="2911"/>
              <a:ext cx="851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………..</a:t>
              </a:r>
            </a:p>
          </p:txBody>
        </p:sp>
        <p:sp>
          <p:nvSpPr>
            <p:cNvPr id="393234" name="Text Box 18"/>
            <p:cNvSpPr txBox="1">
              <a:spLocks noChangeArrowheads="1"/>
            </p:cNvSpPr>
            <p:nvPr/>
          </p:nvSpPr>
          <p:spPr bwMode="auto">
            <a:xfrm>
              <a:off x="2617" y="2911"/>
              <a:ext cx="505" cy="23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800">
                  <a:latin typeface="+mn-lt"/>
                </a:rPr>
                <a:t>……</a:t>
              </a:r>
            </a:p>
          </p:txBody>
        </p:sp>
      </p:grpSp>
      <p:cxnSp>
        <p:nvCxnSpPr>
          <p:cNvPr id="393235" name="AutoShape 19"/>
          <p:cNvCxnSpPr>
            <a:cxnSpLocks noChangeShapeType="1"/>
            <a:stCxn id="393224" idx="3"/>
            <a:endCxn id="393229" idx="1"/>
          </p:cNvCxnSpPr>
          <p:nvPr/>
        </p:nvCxnSpPr>
        <p:spPr bwMode="auto">
          <a:xfrm flipH="1">
            <a:off x="1196975" y="1286670"/>
            <a:ext cx="1876426" cy="1398589"/>
          </a:xfrm>
          <a:prstGeom prst="bentConnector5">
            <a:avLst>
              <a:gd name="adj1" fmla="val -12183"/>
              <a:gd name="adj2" fmla="val 50000"/>
              <a:gd name="adj3" fmla="val 11218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3236" name="Text Box 20"/>
          <p:cNvSpPr txBox="1">
            <a:spLocks noChangeArrowheads="1"/>
          </p:cNvSpPr>
          <p:nvPr/>
        </p:nvSpPr>
        <p:spPr bwMode="auto">
          <a:xfrm>
            <a:off x="1895475" y="3962400"/>
            <a:ext cx="1805452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SERIES TABLE</a:t>
            </a:r>
          </a:p>
        </p:txBody>
      </p:sp>
      <p:sp>
        <p:nvSpPr>
          <p:cNvPr id="393237" name="Text Box 21"/>
          <p:cNvSpPr txBox="1">
            <a:spLocks noChangeArrowheads="1"/>
          </p:cNvSpPr>
          <p:nvPr/>
        </p:nvSpPr>
        <p:spPr bwMode="auto">
          <a:xfrm>
            <a:off x="1889125" y="4329113"/>
            <a:ext cx="633413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1</a:t>
            </a:r>
          </a:p>
        </p:txBody>
      </p:sp>
      <p:sp>
        <p:nvSpPr>
          <p:cNvPr id="393238" name="Text Box 22"/>
          <p:cNvSpPr txBox="1">
            <a:spLocks noChangeArrowheads="1"/>
          </p:cNvSpPr>
          <p:nvPr/>
        </p:nvSpPr>
        <p:spPr bwMode="auto">
          <a:xfrm>
            <a:off x="2525713" y="4329113"/>
            <a:ext cx="1487487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Localizer</a:t>
            </a:r>
          </a:p>
        </p:txBody>
      </p:sp>
      <p:sp>
        <p:nvSpPr>
          <p:cNvPr id="393239" name="Text Box 23"/>
          <p:cNvSpPr txBox="1">
            <a:spLocks noChangeArrowheads="1"/>
          </p:cNvSpPr>
          <p:nvPr/>
        </p:nvSpPr>
        <p:spPr bwMode="auto">
          <a:xfrm>
            <a:off x="1887538" y="4705350"/>
            <a:ext cx="6350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2</a:t>
            </a:r>
          </a:p>
        </p:txBody>
      </p:sp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2522538" y="4705350"/>
            <a:ext cx="1490662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Axial C/A/P</a:t>
            </a:r>
          </a:p>
        </p:txBody>
      </p:sp>
      <p:sp>
        <p:nvSpPr>
          <p:cNvPr id="393241" name="Text Box 25"/>
          <p:cNvSpPr txBox="1">
            <a:spLocks noChangeArrowheads="1"/>
          </p:cNvSpPr>
          <p:nvPr/>
        </p:nvSpPr>
        <p:spPr bwMode="auto">
          <a:xfrm>
            <a:off x="1895475" y="5081588"/>
            <a:ext cx="62865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…</a:t>
            </a:r>
          </a:p>
        </p:txBody>
      </p:sp>
      <p:sp>
        <p:nvSpPr>
          <p:cNvPr id="393242" name="Text Box 26"/>
          <p:cNvSpPr txBox="1">
            <a:spLocks noChangeArrowheads="1"/>
          </p:cNvSpPr>
          <p:nvPr/>
        </p:nvSpPr>
        <p:spPr bwMode="auto">
          <a:xfrm>
            <a:off x="2519363" y="5081588"/>
            <a:ext cx="1497012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……</a:t>
            </a:r>
          </a:p>
        </p:txBody>
      </p:sp>
      <p:cxnSp>
        <p:nvCxnSpPr>
          <p:cNvPr id="393243" name="AutoShape 27"/>
          <p:cNvCxnSpPr>
            <a:cxnSpLocks noChangeShapeType="1"/>
            <a:stCxn id="393232" idx="3"/>
            <a:endCxn id="393237" idx="1"/>
          </p:cNvCxnSpPr>
          <p:nvPr/>
        </p:nvCxnSpPr>
        <p:spPr bwMode="auto">
          <a:xfrm flipH="1">
            <a:off x="1889125" y="3061496"/>
            <a:ext cx="1431925" cy="1452283"/>
          </a:xfrm>
          <a:prstGeom prst="bentConnector5">
            <a:avLst>
              <a:gd name="adj1" fmla="val -15965"/>
              <a:gd name="adj2" fmla="val 50010"/>
              <a:gd name="adj3" fmla="val 115965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3244" name="Text Box 28"/>
          <p:cNvSpPr txBox="1">
            <a:spLocks noChangeArrowheads="1"/>
          </p:cNvSpPr>
          <p:nvPr/>
        </p:nvSpPr>
        <p:spPr bwMode="auto">
          <a:xfrm>
            <a:off x="4656138" y="542925"/>
            <a:ext cx="1702660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+mn-lt"/>
              </a:rPr>
              <a:t>IMAGE TABLE</a:t>
            </a:r>
          </a:p>
        </p:txBody>
      </p:sp>
      <p:sp>
        <p:nvSpPr>
          <p:cNvPr id="393245" name="Text Box 29"/>
          <p:cNvSpPr txBox="1">
            <a:spLocks noChangeArrowheads="1"/>
          </p:cNvSpPr>
          <p:nvPr/>
        </p:nvSpPr>
        <p:spPr bwMode="auto">
          <a:xfrm>
            <a:off x="4649788" y="909638"/>
            <a:ext cx="1358900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1 mm</a:t>
            </a:r>
          </a:p>
        </p:txBody>
      </p:sp>
      <p:sp>
        <p:nvSpPr>
          <p:cNvPr id="393246" name="Text Box 30"/>
          <p:cNvSpPr txBox="1">
            <a:spLocks noChangeArrowheads="1"/>
          </p:cNvSpPr>
          <p:nvPr/>
        </p:nvSpPr>
        <p:spPr bwMode="auto">
          <a:xfrm>
            <a:off x="5976938" y="909638"/>
            <a:ext cx="796925" cy="36933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>
                <a:latin typeface="+mn-lt"/>
              </a:rPr>
              <a:t>1</a:t>
            </a:r>
          </a:p>
        </p:txBody>
      </p:sp>
      <p:cxnSp>
        <p:nvCxnSpPr>
          <p:cNvPr id="393252" name="AutoShape 36"/>
          <p:cNvCxnSpPr>
            <a:cxnSpLocks noChangeShapeType="1"/>
            <a:stCxn id="393240" idx="3"/>
            <a:endCxn id="393245" idx="1"/>
          </p:cNvCxnSpPr>
          <p:nvPr/>
        </p:nvCxnSpPr>
        <p:spPr bwMode="auto">
          <a:xfrm flipV="1">
            <a:off x="4013200" y="1094304"/>
            <a:ext cx="636588" cy="3795712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93289" name="Text Box 73"/>
          <p:cNvSpPr txBox="1">
            <a:spLocks noChangeArrowheads="1"/>
          </p:cNvSpPr>
          <p:nvPr/>
        </p:nvSpPr>
        <p:spPr bwMode="auto">
          <a:xfrm>
            <a:off x="7315200" y="2790825"/>
            <a:ext cx="1392238" cy="2031325"/>
          </a:xfrm>
          <a:prstGeom prst="rect">
            <a:avLst/>
          </a:prstGeom>
          <a:solidFill>
            <a:srgbClr val="FEBD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800" i="1" dirty="0">
                <a:latin typeface="+mn-lt"/>
              </a:rPr>
              <a:t>Single database insertion - just </a:t>
            </a:r>
            <a:r>
              <a:rPr lang="en-US" sz="1800" i="1" dirty="0" smtClean="0">
                <a:latin typeface="+mn-lt"/>
              </a:rPr>
              <a:t>don’t </a:t>
            </a:r>
            <a:r>
              <a:rPr lang="en-US" sz="1800" i="1" dirty="0">
                <a:latin typeface="+mn-lt"/>
              </a:rPr>
              <a:t>need per-slice detail in database</a:t>
            </a:r>
            <a:endParaRPr lang="en-US" sz="1800" dirty="0">
              <a:latin typeface="+mn-lt"/>
            </a:endParaRPr>
          </a:p>
        </p:txBody>
      </p:sp>
      <p:grpSp>
        <p:nvGrpSpPr>
          <p:cNvPr id="393296" name="Group 80"/>
          <p:cNvGrpSpPr>
            <a:grpSpLocks/>
          </p:cNvGrpSpPr>
          <p:nvPr/>
        </p:nvGrpSpPr>
        <p:grpSpPr bwMode="auto">
          <a:xfrm>
            <a:off x="7467600" y="465138"/>
            <a:ext cx="1377950" cy="1306512"/>
            <a:chOff x="804" y="1523"/>
            <a:chExt cx="868" cy="823"/>
          </a:xfrm>
        </p:grpSpPr>
        <p:pic>
          <p:nvPicPr>
            <p:cNvPr id="393297" name="Picture 81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" y="1523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298" name="Picture 82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" y="1590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299" name="Picture 83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" y="1657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3300" name="Picture 84" descr="elctax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724"/>
              <a:ext cx="622" cy="622"/>
            </a:xfrm>
            <a:prstGeom prst="rect">
              <a:avLst/>
            </a:prstGeom>
            <a:noFill/>
            <a:effectLst>
              <a:outerShdw blurRad="63500" dist="38099" dir="2700000" algn="ctr" rotWithShape="0">
                <a:srgbClr val="000000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393301" name="AutoShape 85"/>
          <p:cNvCxnSpPr>
            <a:cxnSpLocks noChangeShapeType="1"/>
            <a:stCxn id="393246" idx="3"/>
            <a:endCxn id="393300" idx="1"/>
          </p:cNvCxnSpPr>
          <p:nvPr/>
        </p:nvCxnSpPr>
        <p:spPr bwMode="auto">
          <a:xfrm>
            <a:off x="6773863" y="1094304"/>
            <a:ext cx="693737" cy="183634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475020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Multi-frame compression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“Old</a:t>
            </a:r>
            <a:r>
              <a:rPr lang="en-US" sz="3200" dirty="0"/>
              <a:t>” single </a:t>
            </a:r>
            <a:r>
              <a:rPr lang="en-US" sz="3200" dirty="0" smtClean="0"/>
              <a:t>frame SOP Classes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ompression </a:t>
            </a:r>
            <a:r>
              <a:rPr lang="en-US" sz="2400" dirty="0"/>
              <a:t>only possible within a single frame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</a:t>
            </a:r>
            <a:r>
              <a:rPr lang="en-US" sz="2400" dirty="0" smtClean="0"/>
              <a:t>ossless </a:t>
            </a:r>
            <a:r>
              <a:rPr lang="en-US" sz="2400" dirty="0"/>
              <a:t>- typically 3:1 or 4:1 for CT and MR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Multi-frame objects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take </a:t>
            </a:r>
            <a:r>
              <a:rPr lang="en-US" sz="2400" dirty="0"/>
              <a:t>advantage of redundancy between frames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</a:t>
            </a:r>
            <a:r>
              <a:rPr lang="en-US" sz="2400" dirty="0" smtClean="0"/>
              <a:t>patial </a:t>
            </a:r>
            <a:r>
              <a:rPr lang="en-US" sz="2400" dirty="0"/>
              <a:t>redundancy - JPEG 2000 Part 2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l</a:t>
            </a:r>
            <a:r>
              <a:rPr lang="en-US" sz="2000" dirty="0" smtClean="0"/>
              <a:t>ossless </a:t>
            </a:r>
            <a:r>
              <a:rPr lang="en-US" sz="2000" dirty="0"/>
              <a:t>gain modest, </a:t>
            </a:r>
            <a:r>
              <a:rPr lang="en-US" sz="2000" dirty="0" err="1"/>
              <a:t>lossy</a:t>
            </a:r>
            <a:r>
              <a:rPr lang="en-US" sz="2000" dirty="0"/>
              <a:t> gain more substantial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m</a:t>
            </a:r>
            <a:r>
              <a:rPr lang="en-US" sz="2400" dirty="0" smtClean="0"/>
              <a:t>otion </a:t>
            </a:r>
            <a:r>
              <a:rPr lang="en-US" sz="2400" dirty="0"/>
              <a:t>prediction - MPEG-2 and others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n</a:t>
            </a:r>
            <a:r>
              <a:rPr lang="en-US" sz="2400" dirty="0" smtClean="0"/>
              <a:t>ew </a:t>
            </a:r>
            <a:r>
              <a:rPr lang="en-US" sz="2400" dirty="0"/>
              <a:t>schemes - H.264/MPEG-4 Part 10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e</a:t>
            </a:r>
            <a:r>
              <a:rPr lang="en-US" sz="2400" dirty="0" smtClean="0"/>
              <a:t>ntire </a:t>
            </a:r>
            <a:r>
              <a:rPr lang="en-US" sz="2400" dirty="0"/>
              <a:t>dataset (e.g., 3D volume) or adjacent slabs</a:t>
            </a:r>
          </a:p>
        </p:txBody>
      </p:sp>
    </p:spTree>
    <p:extLst>
      <p:ext uri="{BB962C8B-B14F-4D97-AF65-F5344CB8AC3E}">
        <p14:creationId xmlns:p14="http://schemas.microsoft.com/office/powerpoint/2010/main" val="208786972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Learning </a:t>
            </a: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Objectives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Background of DICOM IODs for storage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“Enhanced Multi-frame” family of objects – principles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Performance, compression, organization, attributes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Geometry, coded anatomy, hanging, timing, data type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Functional groups, dimensions, stack, temporal index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Real world value maps and display pipeline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PACS support for Enhanced Multi-frame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Legacy conversion</a:t>
            </a:r>
          </a:p>
          <a:p>
            <a:pPr eaLnBrk="1" hangingPunct="1"/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Quantitation and DICOM non-image objects for ROIs</a:t>
            </a:r>
          </a:p>
          <a:p>
            <a:pPr eaLnBrk="1" hangingPunct="1"/>
            <a:endParaRPr lang="en-US" sz="24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Single </a:t>
            </a:r>
            <a:r>
              <a:rPr lang="en-US" sz="3200" dirty="0" smtClean="0"/>
              <a:t>Frame </a:t>
            </a:r>
            <a:r>
              <a:rPr lang="en-US" sz="3200" dirty="0"/>
              <a:t>L</a:t>
            </a:r>
            <a:r>
              <a:rPr lang="en-US" sz="3200" dirty="0" smtClean="0"/>
              <a:t>ossless</a:t>
            </a:r>
            <a:endParaRPr lang="en-US" dirty="0"/>
          </a:p>
        </p:txBody>
      </p:sp>
      <p:graphicFrame>
        <p:nvGraphicFramePr>
          <p:cNvPr id="2672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16025"/>
          <a:ext cx="8001000" cy="5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62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6025"/>
                        <a:ext cx="8001000" cy="5468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23418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/>
              <a:t>Single F</a:t>
            </a:r>
            <a:r>
              <a:rPr lang="en-US" sz="3200" dirty="0" smtClean="0"/>
              <a:t>rame </a:t>
            </a:r>
            <a:r>
              <a:rPr lang="en-US" sz="3200" dirty="0"/>
              <a:t>L</a:t>
            </a:r>
            <a:r>
              <a:rPr lang="en-US" sz="3200" dirty="0" smtClean="0"/>
              <a:t>ossless</a:t>
            </a:r>
            <a:endParaRPr lang="en-US" dirty="0"/>
          </a:p>
        </p:txBody>
      </p:sp>
      <p:graphicFrame>
        <p:nvGraphicFramePr>
          <p:cNvPr id="40141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1216025"/>
          <a:ext cx="8001000" cy="546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910" name="Worksheet" r:id="rId4" imgW="36144200" imgH="24714200" progId="Excel.Sheet.8">
                  <p:embed/>
                </p:oleObj>
              </mc:Choice>
              <mc:Fallback>
                <p:oleObj name="Worksheet" r:id="rId4" imgW="36144200" imgH="247142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16025"/>
                        <a:ext cx="8001000" cy="54689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1412" name="AutoShape 4"/>
          <p:cNvSpPr>
            <a:spLocks noChangeArrowheads="1"/>
          </p:cNvSpPr>
          <p:nvPr/>
        </p:nvSpPr>
        <p:spPr bwMode="auto">
          <a:xfrm>
            <a:off x="457200" y="1600199"/>
            <a:ext cx="7467600" cy="821871"/>
          </a:xfrm>
          <a:prstGeom prst="wedgeRoundRectCallout">
            <a:avLst>
              <a:gd name="adj1" fmla="val -25722"/>
              <a:gd name="adj2" fmla="val 22917"/>
              <a:gd name="adj3" fmla="val 16667"/>
            </a:avLst>
          </a:prstGeom>
          <a:noFill/>
          <a:ln w="76200">
            <a:solidFill>
              <a:srgbClr val="CF12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61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9314" name="Object 2"/>
          <p:cNvGraphicFramePr>
            <a:graphicFrameLocks noChangeAspect="1"/>
          </p:cNvGraphicFramePr>
          <p:nvPr/>
        </p:nvGraphicFramePr>
        <p:xfrm>
          <a:off x="315913" y="306388"/>
          <a:ext cx="8582025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958" name="Worksheet" r:id="rId4" imgW="9576815" imgH="7022593" progId="Excel.Sheet.8">
                  <p:embed/>
                </p:oleObj>
              </mc:Choice>
              <mc:Fallback>
                <p:oleObj name="Worksheet" r:id="rId4" imgW="9576815" imgH="70225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06388"/>
                        <a:ext cx="8582025" cy="629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38243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458" name="Object 2"/>
          <p:cNvGraphicFramePr>
            <a:graphicFrameLocks noChangeAspect="1"/>
          </p:cNvGraphicFramePr>
          <p:nvPr/>
        </p:nvGraphicFramePr>
        <p:xfrm>
          <a:off x="315913" y="306388"/>
          <a:ext cx="8582025" cy="629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006" name="Worksheet" r:id="rId4" imgW="9576815" imgH="7022593" progId="Excel.Sheet.8">
                  <p:embed/>
                </p:oleObj>
              </mc:Choice>
              <mc:Fallback>
                <p:oleObj name="Worksheet" r:id="rId4" imgW="9576815" imgH="70225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306388"/>
                        <a:ext cx="8582025" cy="6296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3459" name="AutoShape 3"/>
          <p:cNvSpPr>
            <a:spLocks noChangeArrowheads="1"/>
          </p:cNvSpPr>
          <p:nvPr/>
        </p:nvSpPr>
        <p:spPr bwMode="auto">
          <a:xfrm>
            <a:off x="2209800" y="5257800"/>
            <a:ext cx="5943600" cy="457200"/>
          </a:xfrm>
          <a:prstGeom prst="wedgeRoundRectCallout">
            <a:avLst>
              <a:gd name="adj1" fmla="val -43324"/>
              <a:gd name="adj2" fmla="val 45139"/>
              <a:gd name="adj3" fmla="val 16667"/>
            </a:avLst>
          </a:prstGeom>
          <a:noFill/>
          <a:ln w="76200">
            <a:solidFill>
              <a:srgbClr val="CF12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403460" name="Line 4"/>
          <p:cNvSpPr>
            <a:spLocks noChangeShapeType="1"/>
          </p:cNvSpPr>
          <p:nvPr/>
        </p:nvSpPr>
        <p:spPr bwMode="auto">
          <a:xfrm flipV="1">
            <a:off x="2819400" y="1295400"/>
            <a:ext cx="1143000" cy="685800"/>
          </a:xfrm>
          <a:prstGeom prst="line">
            <a:avLst/>
          </a:prstGeom>
          <a:noFill/>
          <a:ln w="76200">
            <a:solidFill>
              <a:srgbClr val="CF12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61" name="Line 5"/>
          <p:cNvSpPr>
            <a:spLocks noChangeShapeType="1"/>
          </p:cNvSpPr>
          <p:nvPr/>
        </p:nvSpPr>
        <p:spPr bwMode="auto">
          <a:xfrm flipV="1">
            <a:off x="3962400" y="1295400"/>
            <a:ext cx="3886200" cy="0"/>
          </a:xfrm>
          <a:prstGeom prst="line">
            <a:avLst/>
          </a:prstGeom>
          <a:noFill/>
          <a:ln w="76200">
            <a:solidFill>
              <a:srgbClr val="CF120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405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1362" name="Object 2"/>
          <p:cNvGraphicFramePr>
            <a:graphicFrameLocks noChangeAspect="1"/>
          </p:cNvGraphicFramePr>
          <p:nvPr/>
        </p:nvGraphicFramePr>
        <p:xfrm>
          <a:off x="266700" y="1139825"/>
          <a:ext cx="847725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054" name="Chart" r:id="rId4" imgW="67310000" imgH="35077400" progId="Excel.Chart.8">
                  <p:embed/>
                </p:oleObj>
              </mc:Choice>
              <mc:Fallback>
                <p:oleObj name="Chart" r:id="rId4" imgW="67310000" imgH="35077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39825"/>
                        <a:ext cx="847725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4844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5506" name="Object 2"/>
          <p:cNvGraphicFramePr>
            <a:graphicFrameLocks noChangeAspect="1"/>
          </p:cNvGraphicFramePr>
          <p:nvPr/>
        </p:nvGraphicFramePr>
        <p:xfrm>
          <a:off x="266700" y="1139825"/>
          <a:ext cx="8477250" cy="441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02" name="Chart" r:id="rId4" imgW="67310000" imgH="35077400" progId="Excel.Chart.8">
                  <p:embed/>
                </p:oleObj>
              </mc:Choice>
              <mc:Fallback>
                <p:oleObj name="Chart" r:id="rId4" imgW="67310000" imgH="350774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139825"/>
                        <a:ext cx="8477250" cy="441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5507" name="Line 3"/>
          <p:cNvSpPr>
            <a:spLocks noChangeShapeType="1"/>
          </p:cNvSpPr>
          <p:nvPr/>
        </p:nvSpPr>
        <p:spPr bwMode="auto">
          <a:xfrm flipV="1">
            <a:off x="6553200" y="4038600"/>
            <a:ext cx="0" cy="457200"/>
          </a:xfrm>
          <a:prstGeom prst="line">
            <a:avLst/>
          </a:prstGeom>
          <a:noFill/>
          <a:ln w="76200">
            <a:solidFill>
              <a:srgbClr val="CF120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08" name="Line 4"/>
          <p:cNvSpPr>
            <a:spLocks noChangeShapeType="1"/>
          </p:cNvSpPr>
          <p:nvPr/>
        </p:nvSpPr>
        <p:spPr bwMode="auto">
          <a:xfrm flipV="1">
            <a:off x="1905000" y="2819400"/>
            <a:ext cx="0" cy="457200"/>
          </a:xfrm>
          <a:prstGeom prst="line">
            <a:avLst/>
          </a:prstGeom>
          <a:noFill/>
          <a:ln w="76200">
            <a:solidFill>
              <a:srgbClr val="CF1203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35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Not (just) about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Greater “inter-functionality”</a:t>
            </a:r>
          </a:p>
          <a:p>
            <a:pPr lvl="1"/>
            <a:r>
              <a:rPr lang="en-US" sz="2800" dirty="0" smtClean="0"/>
              <a:t>browsing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outing</a:t>
            </a:r>
          </a:p>
          <a:p>
            <a:pPr lvl="1"/>
            <a:r>
              <a:rPr lang="en-US" sz="2800" dirty="0"/>
              <a:t>h</a:t>
            </a:r>
            <a:r>
              <a:rPr lang="en-US" sz="2800" dirty="0" smtClean="0"/>
              <a:t>anging</a:t>
            </a:r>
          </a:p>
          <a:p>
            <a:pPr lvl="1"/>
            <a:r>
              <a:rPr lang="en-US" sz="2800" dirty="0" smtClean="0"/>
              <a:t>rendering</a:t>
            </a:r>
            <a:endParaRPr lang="en-US" sz="2800" dirty="0"/>
          </a:p>
          <a:p>
            <a:r>
              <a:rPr lang="en-US" sz="3200" dirty="0" smtClean="0"/>
              <a:t>Achieved through</a:t>
            </a:r>
          </a:p>
          <a:p>
            <a:pPr lvl="1"/>
            <a:r>
              <a:rPr lang="en-US" sz="2800" dirty="0"/>
              <a:t>b</a:t>
            </a:r>
            <a:r>
              <a:rPr lang="en-US" sz="2800" dirty="0" smtClean="0"/>
              <a:t>etter description of organization of data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ore mandatory attributes</a:t>
            </a:r>
          </a:p>
          <a:p>
            <a:pPr lvl="1"/>
            <a:r>
              <a:rPr lang="en-US" sz="2800" dirty="0"/>
              <a:t>m</a:t>
            </a:r>
            <a:r>
              <a:rPr lang="en-US" sz="2800" dirty="0" smtClean="0"/>
              <a:t>ore standard values (&amp; codes)</a:t>
            </a:r>
          </a:p>
          <a:p>
            <a:pPr lvl="1"/>
            <a:r>
              <a:rPr lang="en-US" sz="2800" dirty="0"/>
              <a:t>r</a:t>
            </a:r>
            <a:r>
              <a:rPr lang="en-US" sz="2800" dirty="0" smtClean="0"/>
              <a:t>educed dependence on private attributes</a:t>
            </a:r>
          </a:p>
        </p:txBody>
      </p:sp>
    </p:spTree>
    <p:extLst>
      <p:ext uri="{BB962C8B-B14F-4D97-AF65-F5344CB8AC3E}">
        <p14:creationId xmlns:p14="http://schemas.microsoft.com/office/powerpoint/2010/main" val="2888405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Coded anatomic regions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Original SOP Classes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incomplete </a:t>
            </a:r>
            <a:r>
              <a:rPr lang="en-US" sz="2400" dirty="0"/>
              <a:t>list of optional defined </a:t>
            </a:r>
            <a:r>
              <a:rPr lang="en-US" sz="2400" dirty="0" smtClean="0"/>
              <a:t>terms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 at least had optional coded anatomy (unlike CT)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optional </a:t>
            </a:r>
            <a:r>
              <a:rPr lang="en-US" sz="2400" dirty="0"/>
              <a:t>laterality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Enhanced SOP Classes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mandatory </a:t>
            </a:r>
            <a:r>
              <a:rPr lang="en-US" sz="2400" dirty="0"/>
              <a:t>coded anatomic region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comprehensive </a:t>
            </a:r>
            <a:r>
              <a:rPr lang="en-US" sz="2400" dirty="0"/>
              <a:t>&amp; appropriate list of codes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mandatory </a:t>
            </a:r>
            <a:r>
              <a:rPr lang="en-US" sz="2400" dirty="0"/>
              <a:t>laterality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</a:t>
            </a:r>
            <a:r>
              <a:rPr lang="en-US" sz="2400" dirty="0"/>
              <a:t>-frame or for entire object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E.g.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(T-D3000,SRT,</a:t>
            </a:r>
            <a:r>
              <a:rPr lang="ja-JP" altLang="en-US" sz="2400" dirty="0" smtClean="0">
                <a:latin typeface="Arial"/>
              </a:rPr>
              <a:t>“</a:t>
            </a:r>
            <a:r>
              <a:rPr lang="en-US" sz="2400" dirty="0" smtClean="0"/>
              <a:t>Chest</a:t>
            </a:r>
            <a:r>
              <a:rPr lang="ja-JP" altLang="en-US" sz="2400" dirty="0" smtClean="0">
                <a:latin typeface="Arial"/>
              </a:rPr>
              <a:t>”</a:t>
            </a:r>
            <a:r>
              <a:rPr lang="en-US" sz="24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</a:t>
            </a:r>
            <a:r>
              <a:rPr lang="en-US" sz="2400" dirty="0" smtClean="0"/>
              <a:t>ather than </a:t>
            </a:r>
            <a:r>
              <a:rPr lang="en-US" sz="2400" dirty="0"/>
              <a:t>free text </a:t>
            </a:r>
            <a:r>
              <a:rPr lang="ja-JP" altLang="en-US" sz="2400" dirty="0" smtClean="0">
                <a:latin typeface="Arial"/>
              </a:rPr>
              <a:t>“</a:t>
            </a:r>
            <a:r>
              <a:rPr lang="en-US" sz="2400" dirty="0" smtClean="0"/>
              <a:t>CHEST”, etc.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775397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CT Image Type Value 3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Original SOP Classes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AXIAL or LOCALIZER</a:t>
            </a:r>
          </a:p>
          <a:p>
            <a:pPr>
              <a:lnSpc>
                <a:spcPct val="90000"/>
              </a:lnSpc>
            </a:pPr>
            <a:r>
              <a:rPr lang="en-US" dirty="0"/>
              <a:t>Enhanced SOP Classes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common </a:t>
            </a:r>
            <a:r>
              <a:rPr lang="en-US" dirty="0"/>
              <a:t>to CT and MR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ANGIO, FLUOROSCOPY, LOCALIZER, MOTION, PERFUSION, PRE_CONTRAST, POST_CONTRAST, REST, STRESS, VOLUME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CT-specific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ATTENUATION, CARDIAC, CARDIAC_GATED, REFERENCE</a:t>
            </a:r>
          </a:p>
        </p:txBody>
      </p:sp>
    </p:spTree>
    <p:extLst>
      <p:ext uri="{BB962C8B-B14F-4D97-AF65-F5344CB8AC3E}">
        <p14:creationId xmlns:p14="http://schemas.microsoft.com/office/powerpoint/2010/main" val="13541654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MR Acquisition Contrast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SOP Classes</a:t>
            </a:r>
          </a:p>
          <a:p>
            <a:pPr lvl="1"/>
            <a:r>
              <a:rPr lang="en-US" dirty="0" smtClean="0"/>
              <a:t>guess </a:t>
            </a:r>
            <a:r>
              <a:rPr lang="en-US" dirty="0"/>
              <a:t>from echo and repetition time, etc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ecognize proprietary Protocol Name</a:t>
            </a:r>
            <a:endParaRPr lang="en-US" dirty="0"/>
          </a:p>
          <a:p>
            <a:r>
              <a:rPr lang="en-US" dirty="0"/>
              <a:t>Enhanced SOP Classes</a:t>
            </a:r>
          </a:p>
          <a:p>
            <a:pPr lvl="1"/>
            <a:r>
              <a:rPr lang="en-US" dirty="0" smtClean="0"/>
              <a:t>new </a:t>
            </a:r>
            <a:r>
              <a:rPr lang="en-US" dirty="0"/>
              <a:t>mandatory frame level attribute</a:t>
            </a:r>
          </a:p>
          <a:p>
            <a:pPr lvl="1"/>
            <a:r>
              <a:rPr lang="en-US" dirty="0"/>
              <a:t>Acquisition Contrast</a:t>
            </a:r>
          </a:p>
          <a:p>
            <a:pPr lvl="2"/>
            <a:r>
              <a:rPr lang="en-US" dirty="0"/>
              <a:t>DIFFUSION, FLOW_ENCODED, FLUID_ATTENUATED, PERFUSION, PROTON_DENSITY, STIR, TAGGING, T1, T2, T2_STAR, </a:t>
            </a:r>
            <a:r>
              <a:rPr lang="en-US" dirty="0" smtClean="0"/>
              <a:t>TOF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684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IOD History – CT/MR/PT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Single slice per instance (file)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rganized into “series”</a:t>
            </a:r>
          </a:p>
          <a:p>
            <a:pPr lvl="1"/>
            <a:r>
              <a:rPr lang="en-US" sz="2400" dirty="0"/>
              <a:t>u</a:t>
            </a:r>
            <a:r>
              <a:rPr lang="en-US" sz="2400" dirty="0" smtClean="0"/>
              <a:t>sually one “acquisition” per series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any technique attributes optional/undefined</a:t>
            </a:r>
          </a:p>
          <a:p>
            <a:pPr lvl="1"/>
            <a:r>
              <a:rPr lang="en-US" sz="2400" dirty="0"/>
              <a:t>p</a:t>
            </a:r>
            <a:r>
              <a:rPr lang="en-US" sz="2400" dirty="0" smtClean="0"/>
              <a:t>roliferation of private attributes</a:t>
            </a:r>
          </a:p>
          <a:p>
            <a:pPr lvl="1"/>
            <a:r>
              <a:rPr lang="en-US" sz="2400" dirty="0"/>
              <a:t>n</a:t>
            </a:r>
            <a:r>
              <a:rPr lang="en-US" sz="2400" dirty="0" smtClean="0"/>
              <a:t>o dependency on protocol (e.g., anatomy)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rose from pre-DICOM practice</a:t>
            </a:r>
            <a:endParaRPr lang="en-US" sz="2400" dirty="0"/>
          </a:p>
          <a:p>
            <a:r>
              <a:rPr lang="en-US" sz="2800" dirty="0" smtClean="0"/>
              <a:t>Enhanced Multi-frame MR, CT and PET</a:t>
            </a:r>
          </a:p>
          <a:p>
            <a:pPr lvl="1"/>
            <a:r>
              <a:rPr lang="en-US" sz="2400" dirty="0"/>
              <a:t>f</a:t>
            </a:r>
            <a:r>
              <a:rPr lang="en-US" sz="2400" dirty="0" smtClean="0"/>
              <a:t>aster (?)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asier (one instance or file per “acquisition”)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etter (information – commonality exposed)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55355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Enhanced Contrast/Bolus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Original SOP Classes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plain </a:t>
            </a:r>
            <a:r>
              <a:rPr lang="en-US" sz="2400" dirty="0"/>
              <a:t>text description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difficult </a:t>
            </a:r>
            <a:r>
              <a:rPr lang="en-US" sz="2400" dirty="0"/>
              <a:t>to determine presence/absence</a:t>
            </a:r>
          </a:p>
          <a:p>
            <a:pPr lvl="2">
              <a:lnSpc>
                <a:spcPct val="9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., description value of </a:t>
            </a:r>
            <a:r>
              <a:rPr lang="en-US" altLang="ja-JP" sz="2400" dirty="0" smtClean="0">
                <a:latin typeface="Arial"/>
              </a:rPr>
              <a:t>“</a:t>
            </a:r>
            <a:r>
              <a:rPr lang="en-US" sz="2400" dirty="0" smtClean="0"/>
              <a:t>None</a:t>
            </a:r>
            <a:r>
              <a:rPr lang="en-US" altLang="ja-JP" sz="2400" dirty="0" smtClean="0">
                <a:latin typeface="Arial"/>
              </a:rPr>
              <a:t>”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single </a:t>
            </a:r>
            <a:r>
              <a:rPr lang="en-US" sz="2400" dirty="0"/>
              <a:t>agent (did not distinguish oral/iv)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codes </a:t>
            </a:r>
            <a:r>
              <a:rPr lang="en-US" sz="2400" dirty="0"/>
              <a:t>optional and never used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Enhanced SOP Classes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mandatory </a:t>
            </a:r>
            <a:r>
              <a:rPr lang="en-US" sz="2400" dirty="0"/>
              <a:t>codes only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multiple </a:t>
            </a:r>
            <a:r>
              <a:rPr lang="en-US" sz="2400" dirty="0"/>
              <a:t>items with separate coded routes &amp; timing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presence </a:t>
            </a:r>
            <a:r>
              <a:rPr lang="en-US" sz="2400" dirty="0"/>
              <a:t>or absence per-frame can be described</a:t>
            </a:r>
          </a:p>
        </p:txBody>
      </p:sp>
    </p:spTree>
    <p:extLst>
      <p:ext uri="{BB962C8B-B14F-4D97-AF65-F5344CB8AC3E}">
        <p14:creationId xmlns:p14="http://schemas.microsoft.com/office/powerpoint/2010/main" val="19263972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Technique Attributes &amp; Terms</a:t>
            </a:r>
          </a:p>
        </p:txBody>
      </p:sp>
      <p:graphicFrame>
        <p:nvGraphicFramePr>
          <p:cNvPr id="9728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60582"/>
              </p:ext>
            </p:extLst>
          </p:nvPr>
        </p:nvGraphicFramePr>
        <p:xfrm>
          <a:off x="415925" y="2115188"/>
          <a:ext cx="8328024" cy="3222625"/>
        </p:xfrm>
        <a:graphic>
          <a:graphicData uri="http://schemas.openxmlformats.org/drawingml/2006/table">
            <a:tbl>
              <a:tblPr/>
              <a:tblGrid>
                <a:gridCol w="1860167"/>
                <a:gridCol w="1538321"/>
                <a:gridCol w="1636511"/>
                <a:gridCol w="1572870"/>
                <a:gridCol w="172015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CT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MR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SOP Class</a:t>
                      </a: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Original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Enhanced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Original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Enhanced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Attributes (Mandatory)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</a:endParaRP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18 (0)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41 (39)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44 (2)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103 (94)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Terms (Enumerated)</a:t>
                      </a:r>
                    </a:p>
                  </a:txBody>
                  <a:tcPr marL="104737" marR="10473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4 (2)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86 (18)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38 (9)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</a:rPr>
                        <a:t>228 (47)</a:t>
                      </a:r>
                    </a:p>
                  </a:txBody>
                  <a:tcPr marL="104737" marR="10473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199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pic>
        <p:nvPicPr>
          <p:cNvPr id="1095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95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0818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11623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</p:txBody>
      </p:sp>
      <p:pic>
        <p:nvPicPr>
          <p:cNvPr id="1116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162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162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162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8280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13668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13670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</p:txBody>
      </p:sp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523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15716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0\1\0\0\0\-1</a:t>
            </a:r>
          </a:p>
        </p:txBody>
      </p:sp>
      <p:pic>
        <p:nvPicPr>
          <p:cNvPr id="11572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572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5368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7765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17766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0\1\0\0\0\-1</a:t>
            </a:r>
          </a:p>
        </p:txBody>
      </p:sp>
      <p:pic>
        <p:nvPicPr>
          <p:cNvPr id="1177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8282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19812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0\1\0\0\0\-1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NO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198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0388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0\1\0\0\0\-1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NO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18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054225"/>
            <a:ext cx="1671637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354671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23909" name="Rectangle 5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1\0\0\0\1\0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NO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9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3331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US IOD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1993 original DICOM Standard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ontained ultrasound IODs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ingle and multi-frame</a:t>
            </a:r>
          </a:p>
          <a:p>
            <a:pPr lvl="1"/>
            <a:r>
              <a:rPr lang="en-US" sz="2400" dirty="0" smtClean="0"/>
              <a:t>quickly retired</a:t>
            </a:r>
          </a:p>
          <a:p>
            <a:r>
              <a:rPr lang="en-US" sz="2800" dirty="0" smtClean="0"/>
              <a:t>1995 Sup 5 Ultrasound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is currently </a:t>
            </a:r>
            <a:r>
              <a:rPr lang="en-US" sz="2400" dirty="0"/>
              <a:t>used </a:t>
            </a:r>
            <a:r>
              <a:rPr lang="en-US" sz="2400" dirty="0" smtClean="0"/>
              <a:t>– </a:t>
            </a:r>
            <a:r>
              <a:rPr lang="en-US" sz="2400" dirty="0"/>
              <a:t>single and multi-</a:t>
            </a:r>
            <a:r>
              <a:rPr lang="en-US" sz="2400" dirty="0" smtClean="0"/>
              <a:t>frame</a:t>
            </a:r>
          </a:p>
          <a:p>
            <a:r>
              <a:rPr lang="en-US" sz="2800" dirty="0" smtClean="0"/>
              <a:t>2009 Sup 43 3D Ultrasound</a:t>
            </a:r>
          </a:p>
          <a:p>
            <a:pPr lvl="1"/>
            <a:r>
              <a:rPr lang="en-US" sz="2400" dirty="0"/>
              <a:t>l</a:t>
            </a:r>
            <a:r>
              <a:rPr lang="en-US" sz="2400" dirty="0" smtClean="0"/>
              <a:t>ong time coming – effort started in 2002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ifficulty reaching consensus on scope/complexity</a:t>
            </a:r>
          </a:p>
          <a:p>
            <a:pPr lvl="1"/>
            <a:r>
              <a:rPr lang="en-US" sz="2400" dirty="0" smtClean="0"/>
              <a:t>3D and 4D Cartesian volumes (+/- time)</a:t>
            </a:r>
          </a:p>
          <a:p>
            <a:pPr lvl="1"/>
            <a:r>
              <a:rPr lang="en-US" sz="2400" dirty="0" smtClean="0"/>
              <a:t>“enhanced” family object</a:t>
            </a:r>
          </a:p>
        </p:txBody>
      </p:sp>
    </p:spTree>
    <p:extLst>
      <p:ext uri="{BB962C8B-B14F-4D97-AF65-F5344CB8AC3E}">
        <p14:creationId xmlns:p14="http://schemas.microsoft.com/office/powerpoint/2010/main" val="313059021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25958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1\0\0\0\1\0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NO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259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95339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28006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1\0\0\0\1\0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NO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051050"/>
            <a:ext cx="167322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46985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30053" name="Rectangle 5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0054" name="Rectangle 6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30056" name="Text Box 8"/>
          <p:cNvSpPr txBox="1">
            <a:spLocks noChangeArrowheads="1"/>
          </p:cNvSpPr>
          <p:nvPr/>
        </p:nvSpPr>
        <p:spPr bwMode="auto">
          <a:xfrm>
            <a:off x="1084263" y="4144963"/>
            <a:ext cx="759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T2</a:t>
            </a:r>
          </a:p>
          <a:p>
            <a:r>
              <a:rPr lang="en-US" sz="2400"/>
              <a:t>Image Orientation ≈ 1\0\0\0\1\0</a:t>
            </a:r>
          </a:p>
        </p:txBody>
      </p:sp>
      <p:pic>
        <p:nvPicPr>
          <p:cNvPr id="130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0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0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95080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T2</a:t>
            </a:r>
          </a:p>
          <a:p>
            <a:r>
              <a:rPr lang="en-US" sz="2400"/>
              <a:t>Image Orientation ≈ 1\0\0\0\1\0</a:t>
            </a:r>
          </a:p>
        </p:txBody>
      </p:sp>
      <p:pic>
        <p:nvPicPr>
          <p:cNvPr id="13210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9229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T2</a:t>
            </a:r>
          </a:p>
          <a:p>
            <a:r>
              <a:rPr lang="en-US" sz="2400"/>
              <a:t>Image Orientation ≈ 1\0\0\0\1\0</a:t>
            </a:r>
          </a:p>
        </p:txBody>
      </p:sp>
      <p:pic>
        <p:nvPicPr>
          <p:cNvPr id="134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046288"/>
            <a:ext cx="16700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908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36199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1\0\0\0\1\0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YES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36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20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20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6203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7300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1084263" y="4144963"/>
            <a:ext cx="7596187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Acquisition Contrast = T1</a:t>
            </a:r>
          </a:p>
          <a:p>
            <a:r>
              <a:rPr lang="en-US" sz="2400"/>
              <a:t>Image Orientation ≈ 1\0\0\0\1\0</a:t>
            </a:r>
          </a:p>
          <a:p>
            <a:r>
              <a:rPr lang="en-US" sz="2400"/>
              <a:t>Contrast Agent #1</a:t>
            </a:r>
          </a:p>
          <a:p>
            <a:r>
              <a:rPr lang="en-US" sz="2400"/>
              <a:t>	Administered = YES</a:t>
            </a:r>
          </a:p>
          <a:p>
            <a:r>
              <a:rPr lang="en-US" sz="2400"/>
              <a:t>	Route = (G-D101,SNM3,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IV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  <a:p>
            <a:r>
              <a:rPr lang="en-US" sz="2400"/>
              <a:t>	Ingredient = (C-17800,SRT, </a:t>
            </a:r>
            <a:r>
              <a:rPr lang="ja-JP" altLang="en-US" sz="2400">
                <a:latin typeface="Arial"/>
              </a:rPr>
              <a:t>“</a:t>
            </a:r>
            <a:r>
              <a:rPr lang="en-US" sz="2400"/>
              <a:t>Gd</a:t>
            </a:r>
            <a:r>
              <a:rPr lang="ja-JP" altLang="en-US" sz="2400">
                <a:latin typeface="Arial"/>
              </a:rPr>
              <a:t>”</a:t>
            </a:r>
            <a:r>
              <a:rPr lang="en-US" sz="2400"/>
              <a:t>)</a:t>
            </a:r>
          </a:p>
        </p:txBody>
      </p:sp>
      <p:pic>
        <p:nvPicPr>
          <p:cNvPr id="138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824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062163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4938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pic>
        <p:nvPicPr>
          <p:cNvPr id="140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062163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29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30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052638"/>
            <a:ext cx="16700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30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047875"/>
            <a:ext cx="167322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0302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054225"/>
            <a:ext cx="1671637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167734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ChangeArrowheads="1"/>
          </p:cNvSpPr>
          <p:nvPr/>
        </p:nvSpPr>
        <p:spPr bwMode="auto">
          <a:xfrm>
            <a:off x="823913" y="2047875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SAG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Hanging protocol rule impact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819400" y="2054225"/>
            <a:ext cx="1674813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PRE GD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4814888" y="2049463"/>
            <a:ext cx="1674812" cy="1666875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T2 AXIAL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6810375" y="2055813"/>
            <a:ext cx="1674813" cy="1666875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T1 AXIAL</a:t>
            </a:r>
            <a:br>
              <a:rPr lang="en-US" sz="2400"/>
            </a:br>
            <a:r>
              <a:rPr lang="en-US" sz="2400"/>
              <a:t>POST GD</a:t>
            </a:r>
          </a:p>
        </p:txBody>
      </p:sp>
      <p:pic>
        <p:nvPicPr>
          <p:cNvPr id="1423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2062163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4224338"/>
            <a:ext cx="1047750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522788"/>
            <a:ext cx="1058862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113" y="4876800"/>
            <a:ext cx="1074737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063" y="5276850"/>
            <a:ext cx="1044575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2052638"/>
            <a:ext cx="1670050" cy="167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49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2047875"/>
            <a:ext cx="1673225" cy="167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235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054225"/>
            <a:ext cx="1671637" cy="167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1084263" y="4144963"/>
            <a:ext cx="57546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/>
              <a:t>Same rules, independent of whether:</a:t>
            </a:r>
          </a:p>
          <a:p>
            <a:pPr>
              <a:buFontTx/>
              <a:buChar char="•"/>
            </a:pPr>
            <a:r>
              <a:rPr lang="en-US" sz="2400"/>
              <a:t> one single multi-frame image</a:t>
            </a:r>
          </a:p>
          <a:p>
            <a:pPr>
              <a:buFontTx/>
              <a:buChar char="•"/>
            </a:pPr>
            <a:r>
              <a:rPr lang="en-US" sz="2400"/>
              <a:t> one multi-frame image per acquisition</a:t>
            </a:r>
          </a:p>
          <a:p>
            <a:pPr>
              <a:buFontTx/>
              <a:buChar char="•"/>
            </a:pPr>
            <a:r>
              <a:rPr lang="en-US" sz="2400"/>
              <a:t> one slice per single frame image</a:t>
            </a:r>
          </a:p>
          <a:p>
            <a:pPr>
              <a:buFontTx/>
              <a:buChar char="•"/>
            </a:pPr>
            <a:r>
              <a:rPr lang="en-US" sz="2400"/>
              <a:t> one series or multiple</a:t>
            </a:r>
          </a:p>
        </p:txBody>
      </p:sp>
    </p:spTree>
    <p:extLst>
      <p:ext uri="{BB962C8B-B14F-4D97-AF65-F5344CB8AC3E}">
        <p14:creationId xmlns:p14="http://schemas.microsoft.com/office/powerpoint/2010/main" val="2295439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Hanging </a:t>
            </a:r>
            <a:r>
              <a:rPr lang="en-US" dirty="0" smtClean="0"/>
              <a:t>Protocol </a:t>
            </a:r>
            <a:r>
              <a:rPr lang="en-US" dirty="0"/>
              <a:t>S</a:t>
            </a:r>
            <a:r>
              <a:rPr lang="en-US" dirty="0" smtClean="0"/>
              <a:t>upport</a:t>
            </a:r>
            <a:endParaRPr lang="en-US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 productivity advantage of the </a:t>
            </a:r>
            <a:r>
              <a:rPr lang="en-US" sz="2800" dirty="0" smtClean="0"/>
              <a:t>enhanced objects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Should not have to tailor hanging protocol rules to specific vendors or devices or versions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Reliable and standard information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mandatory </a:t>
            </a:r>
            <a:r>
              <a:rPr lang="en-US" sz="2000" dirty="0"/>
              <a:t>and standard places (attributes)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mandatory </a:t>
            </a:r>
            <a:r>
              <a:rPr lang="en-US" sz="2000" dirty="0"/>
              <a:t>and standard values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technology evolves, </a:t>
            </a:r>
            <a:r>
              <a:rPr lang="en-US" sz="2800" dirty="0" smtClean="0"/>
              <a:t>yet more </a:t>
            </a:r>
            <a:r>
              <a:rPr lang="en-US" sz="2800" dirty="0"/>
              <a:t>standard values </a:t>
            </a:r>
            <a:r>
              <a:rPr lang="en-US" sz="2800" dirty="0" smtClean="0"/>
              <a:t>are </a:t>
            </a:r>
            <a:r>
              <a:rPr lang="en-US" sz="2800" dirty="0"/>
              <a:t>added to the </a:t>
            </a:r>
            <a:r>
              <a:rPr lang="en-US" sz="2800" dirty="0" smtClean="0"/>
              <a:t>DICOM standard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Eliminate dependence on site configured Series Number or Series Description, whether </a:t>
            </a:r>
            <a:r>
              <a:rPr lang="en-US" sz="2800" dirty="0" smtClean="0"/>
              <a:t>pre-populated from </a:t>
            </a:r>
            <a:r>
              <a:rPr lang="en-US" sz="2800" dirty="0"/>
              <a:t>acquisition protocol or </a:t>
            </a:r>
            <a:r>
              <a:rPr lang="en-US" sz="2800" dirty="0" smtClean="0"/>
              <a:t>manually typed by operator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Not dependent on DICOM </a:t>
            </a:r>
            <a:r>
              <a:rPr lang="en-US" sz="2800" dirty="0"/>
              <a:t>H</a:t>
            </a:r>
            <a:r>
              <a:rPr lang="en-US" sz="2800" dirty="0" smtClean="0"/>
              <a:t>anging Protocol IOD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007454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Enhanced </a:t>
            </a:r>
            <a:r>
              <a:rPr lang="en-US" dirty="0" smtClean="0"/>
              <a:t>Family of Images</a:t>
            </a:r>
            <a:endParaRPr lang="en-US" dirty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Enhanced MR Image – Sup </a:t>
            </a:r>
            <a:r>
              <a:rPr lang="en-US" sz="2400" dirty="0" smtClean="0"/>
              <a:t>49</a:t>
            </a:r>
          </a:p>
          <a:p>
            <a:r>
              <a:rPr lang="en-US" sz="2400" dirty="0"/>
              <a:t>Enhanced US Volume – Sup 43</a:t>
            </a:r>
          </a:p>
          <a:p>
            <a:r>
              <a:rPr lang="en-US" sz="2400" dirty="0"/>
              <a:t>Revised Secondary Capture – Sup 57 + CP 600</a:t>
            </a:r>
          </a:p>
          <a:p>
            <a:r>
              <a:rPr lang="en-US" sz="2400" dirty="0" smtClean="0"/>
              <a:t>Enhanced CT Image </a:t>
            </a:r>
            <a:r>
              <a:rPr lang="en-US" sz="2400" dirty="0"/>
              <a:t>– Sup </a:t>
            </a:r>
            <a:r>
              <a:rPr lang="en-US" sz="2400" dirty="0" smtClean="0"/>
              <a:t>58</a:t>
            </a:r>
          </a:p>
          <a:p>
            <a:r>
              <a:rPr lang="en-US" sz="2400" dirty="0" smtClean="0"/>
              <a:t>Enhanced </a:t>
            </a:r>
            <a:r>
              <a:rPr lang="en-US" sz="2400" dirty="0"/>
              <a:t>XA/XRF – Sup </a:t>
            </a:r>
            <a:r>
              <a:rPr lang="en-US" sz="2400" dirty="0" smtClean="0"/>
              <a:t>83</a:t>
            </a:r>
          </a:p>
          <a:p>
            <a:r>
              <a:rPr lang="en-US" sz="2400" dirty="0"/>
              <a:t>Segmentation – Sup 111</a:t>
            </a:r>
          </a:p>
          <a:p>
            <a:r>
              <a:rPr lang="en-US" sz="2400" dirty="0" smtClean="0"/>
              <a:t>X</a:t>
            </a:r>
            <a:r>
              <a:rPr lang="en-US" sz="2400" dirty="0"/>
              <a:t>-Ray </a:t>
            </a:r>
            <a:r>
              <a:rPr lang="en-US" sz="2400" dirty="0" smtClean="0"/>
              <a:t>3D </a:t>
            </a:r>
            <a:r>
              <a:rPr lang="en-US" sz="2400" dirty="0"/>
              <a:t>– Sup 116</a:t>
            </a:r>
          </a:p>
          <a:p>
            <a:r>
              <a:rPr lang="en-US" sz="2400" dirty="0"/>
              <a:t>Enhanced PET – Sup 117</a:t>
            </a:r>
          </a:p>
          <a:p>
            <a:r>
              <a:rPr lang="en-US" sz="2400" dirty="0" smtClean="0"/>
              <a:t>Breast Tomosynthesis </a:t>
            </a:r>
            <a:r>
              <a:rPr lang="en-US" sz="2400" dirty="0"/>
              <a:t>– Sup </a:t>
            </a:r>
            <a:r>
              <a:rPr lang="en-US" sz="2400" dirty="0" smtClean="0"/>
              <a:t>125</a:t>
            </a:r>
            <a:endParaRPr lang="en-US" sz="2400" dirty="0"/>
          </a:p>
          <a:p>
            <a:r>
              <a:rPr lang="en-US" sz="2400" dirty="0"/>
              <a:t>Whole Slide Microscopic Image – Sup 145</a:t>
            </a:r>
          </a:p>
          <a:p>
            <a:r>
              <a:rPr lang="en-US" sz="2400" dirty="0"/>
              <a:t>Intravascular OCT – Sup 151</a:t>
            </a:r>
          </a:p>
          <a:p>
            <a:r>
              <a:rPr lang="en-US" sz="2400" dirty="0" smtClean="0"/>
              <a:t>Breast </a:t>
            </a:r>
            <a:r>
              <a:rPr lang="en-US" sz="2400" dirty="0"/>
              <a:t>Projection X-</a:t>
            </a:r>
            <a:r>
              <a:rPr lang="en-US" sz="2400" dirty="0" smtClean="0"/>
              <a:t>Ray – Sup 165</a:t>
            </a:r>
          </a:p>
        </p:txBody>
      </p:sp>
    </p:spTree>
    <p:extLst>
      <p:ext uri="{BB962C8B-B14F-4D97-AF65-F5344CB8AC3E}">
        <p14:creationId xmlns:p14="http://schemas.microsoft.com/office/powerpoint/2010/main" val="213377232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Geometry </a:t>
            </a:r>
            <a:r>
              <a:rPr lang="en-US" dirty="0" smtClean="0"/>
              <a:t>Unchanged</a:t>
            </a:r>
            <a:endParaRPr lang="en-US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Same as original SOP Classes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Image Position and Orientation (Patient)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Still need to compute AXIAL, SAGITTAL or CORONAL from orientation vector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Still need to compute edge labels (A/P </a:t>
            </a:r>
            <a:r>
              <a:rPr lang="en-US" sz="3200" dirty="0" err="1"/>
              <a:t>etc</a:t>
            </a:r>
            <a:r>
              <a:rPr lang="en-US" sz="3200" dirty="0"/>
              <a:t>) from orientation vector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May still need to compare orientation vectors to determine if slices are </a:t>
            </a:r>
            <a:r>
              <a:rPr lang="en-US" sz="3200" dirty="0" smtClean="0"/>
              <a:t>parallel, but Dimensions minimize the burden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For US Volume, new (Volume) vs. (Patient)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37680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Acquisition Timing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Original SOP Classes</a:t>
            </a:r>
          </a:p>
          <a:p>
            <a:pPr lvl="1"/>
            <a:r>
              <a:rPr lang="en-US" dirty="0" smtClean="0"/>
              <a:t>inconsistent </a:t>
            </a:r>
            <a:r>
              <a:rPr lang="en-US" dirty="0"/>
              <a:t>use </a:t>
            </a:r>
            <a:r>
              <a:rPr lang="en-US" dirty="0" smtClean="0"/>
              <a:t>of</a:t>
            </a:r>
          </a:p>
          <a:p>
            <a:pPr lvl="2"/>
            <a:r>
              <a:rPr lang="en-US" dirty="0" smtClean="0"/>
              <a:t>Content </a:t>
            </a:r>
            <a:r>
              <a:rPr lang="en-US" dirty="0"/>
              <a:t>(Image</a:t>
            </a:r>
            <a:r>
              <a:rPr lang="en-US" dirty="0" smtClean="0"/>
              <a:t>) Time</a:t>
            </a:r>
          </a:p>
          <a:p>
            <a:pPr lvl="2"/>
            <a:r>
              <a:rPr lang="en-US" dirty="0" smtClean="0"/>
              <a:t>Acquisition Time</a:t>
            </a:r>
          </a:p>
          <a:p>
            <a:pPr lvl="2"/>
            <a:r>
              <a:rPr lang="en-US" dirty="0" smtClean="0"/>
              <a:t>Frame Time (+/- Frame Time Vector)</a:t>
            </a:r>
            <a:endParaRPr lang="en-US" dirty="0"/>
          </a:p>
          <a:p>
            <a:pPr lvl="1"/>
            <a:r>
              <a:rPr lang="en-US" dirty="0" smtClean="0"/>
              <a:t>contrast </a:t>
            </a:r>
            <a:r>
              <a:rPr lang="en-US" dirty="0"/>
              <a:t>timing information never used</a:t>
            </a:r>
          </a:p>
          <a:p>
            <a:r>
              <a:rPr lang="en-US" dirty="0"/>
              <a:t>Enhanced SOP Classes</a:t>
            </a:r>
          </a:p>
          <a:p>
            <a:pPr lvl="1"/>
            <a:r>
              <a:rPr lang="en-US" dirty="0" smtClean="0"/>
              <a:t>unambiguous </a:t>
            </a:r>
            <a:r>
              <a:rPr lang="en-US" dirty="0"/>
              <a:t>definition of acquisition timing</a:t>
            </a:r>
          </a:p>
          <a:p>
            <a:pPr lvl="1"/>
            <a:r>
              <a:rPr lang="en-US" dirty="0" smtClean="0"/>
              <a:t>explicit </a:t>
            </a:r>
            <a:r>
              <a:rPr lang="en-US" dirty="0"/>
              <a:t>relationships with contrast &amp; cardiac </a:t>
            </a:r>
            <a:r>
              <a:rPr lang="en-US" dirty="0" smtClean="0"/>
              <a:t>timing</a:t>
            </a:r>
          </a:p>
        </p:txBody>
      </p:sp>
    </p:spTree>
    <p:extLst>
      <p:ext uri="{BB962C8B-B14F-4D97-AF65-F5344CB8AC3E}">
        <p14:creationId xmlns:p14="http://schemas.microsoft.com/office/powerpoint/2010/main" val="407254601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36439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Timing </a:t>
            </a:r>
            <a:r>
              <a:rPr lang="en-US" dirty="0" smtClean="0"/>
              <a:t>Information</a:t>
            </a:r>
            <a:endParaRPr lang="en-US" dirty="0"/>
          </a:p>
        </p:txBody>
      </p:sp>
      <p:pic>
        <p:nvPicPr>
          <p:cNvPr id="2" name="Picture 1" descr="Screen Shot 2014-08-25 at 10.36.5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19" y="1216541"/>
            <a:ext cx="8520620" cy="534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251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Cardiac Timing </a:t>
            </a:r>
            <a:r>
              <a:rPr lang="en-US" dirty="0"/>
              <a:t>I</a:t>
            </a:r>
            <a:r>
              <a:rPr lang="en-US" dirty="0" smtClean="0"/>
              <a:t>nformation</a:t>
            </a:r>
            <a:endParaRPr lang="en-US" dirty="0"/>
          </a:p>
        </p:txBody>
      </p:sp>
      <p:pic>
        <p:nvPicPr>
          <p:cNvPr id="3" name="Picture 2" descr="Screen Shot 2014-08-25 at 10.39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4" y="1904716"/>
            <a:ext cx="8714694" cy="387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34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Organizational Features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/>
              <a:t>Shared </a:t>
            </a:r>
            <a:r>
              <a:rPr lang="en-US" sz="3200" dirty="0"/>
              <a:t>and </a:t>
            </a:r>
            <a:r>
              <a:rPr lang="en-US" sz="3200" dirty="0" smtClean="0"/>
              <a:t>Per</a:t>
            </a:r>
            <a:r>
              <a:rPr lang="en-US" sz="3200" dirty="0"/>
              <a:t>-frame </a:t>
            </a:r>
            <a:r>
              <a:rPr lang="en-US" sz="3200" dirty="0" smtClean="0"/>
              <a:t>Functional </a:t>
            </a:r>
            <a:r>
              <a:rPr lang="en-US" sz="3200" dirty="0"/>
              <a:t>G</a:t>
            </a:r>
            <a:r>
              <a:rPr lang="en-US" sz="3200" dirty="0" smtClean="0"/>
              <a:t>roups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a Functional </a:t>
            </a:r>
            <a:r>
              <a:rPr lang="en-US" sz="2400" dirty="0"/>
              <a:t>G</a:t>
            </a:r>
            <a:r>
              <a:rPr lang="en-US" sz="2400" dirty="0" smtClean="0"/>
              <a:t>roup has Attributes </a:t>
            </a:r>
            <a:r>
              <a:rPr lang="en-US" sz="2400" dirty="0"/>
              <a:t>that </a:t>
            </a:r>
            <a:r>
              <a:rPr lang="en-US" sz="2400" dirty="0" smtClean="0"/>
              <a:t>vary </a:t>
            </a:r>
            <a:r>
              <a:rPr lang="en-US" sz="2400" dirty="0"/>
              <a:t>as a </a:t>
            </a:r>
            <a:r>
              <a:rPr lang="en-US" sz="2400" dirty="0" smtClean="0"/>
              <a:t>group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e.g., </a:t>
            </a:r>
            <a:r>
              <a:rPr lang="en-US" sz="2400" dirty="0"/>
              <a:t>Pixel Measures, Plane </a:t>
            </a:r>
            <a:r>
              <a:rPr lang="en-US" sz="2400" dirty="0" smtClean="0"/>
              <a:t>Orientation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c</a:t>
            </a:r>
            <a:r>
              <a:rPr lang="en-US" sz="2400" dirty="0" smtClean="0"/>
              <a:t>ompact </a:t>
            </a:r>
            <a:r>
              <a:rPr lang="en-US" sz="2400" dirty="0"/>
              <a:t>&amp; makes explicit what </a:t>
            </a:r>
            <a:r>
              <a:rPr lang="en-US" sz="2400" dirty="0" smtClean="0"/>
              <a:t>doesn’t </a:t>
            </a:r>
            <a:r>
              <a:rPr lang="en-US" sz="2400" dirty="0"/>
              <a:t>change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Dimensions</a:t>
            </a:r>
          </a:p>
          <a:p>
            <a:pPr lvl="1">
              <a:lnSpc>
                <a:spcPct val="90000"/>
              </a:lnSpc>
            </a:pPr>
            <a:r>
              <a:rPr lang="en-US" sz="2400" i="1" dirty="0"/>
              <a:t>a priori</a:t>
            </a:r>
            <a:r>
              <a:rPr lang="en-US" sz="2400" dirty="0"/>
              <a:t> hints as to how the frames are organized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specify </a:t>
            </a:r>
            <a:r>
              <a:rPr lang="en-US" sz="2400" dirty="0"/>
              <a:t>intended order of traversal, such as space, then time (e.g., for cardiac cine loops)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Stacks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groups </a:t>
            </a:r>
            <a:r>
              <a:rPr lang="en-US" sz="2400" dirty="0"/>
              <a:t>of spatially-related slices, repeatable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Temporal </a:t>
            </a:r>
            <a:r>
              <a:rPr lang="en-US" sz="3200" dirty="0" smtClean="0"/>
              <a:t>positions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“time slots” or “bins”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598858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Organizational Features</a:t>
            </a:r>
            <a:endParaRPr lang="en-US" dirty="0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Goal is to reduce the work that the receiving application has to do to </a:t>
            </a:r>
            <a:r>
              <a:rPr lang="ja-JP" altLang="en-US" sz="3200" dirty="0">
                <a:latin typeface="Arial"/>
              </a:rPr>
              <a:t>“</a:t>
            </a:r>
            <a:r>
              <a:rPr lang="en-US" sz="3200" dirty="0"/>
              <a:t>figure out</a:t>
            </a:r>
            <a:r>
              <a:rPr lang="ja-JP" altLang="en-US" sz="3200" dirty="0">
                <a:latin typeface="Arial"/>
              </a:rPr>
              <a:t>”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how </a:t>
            </a:r>
            <a:r>
              <a:rPr lang="en-US" sz="2400" dirty="0"/>
              <a:t>the data is organized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why </a:t>
            </a:r>
            <a:r>
              <a:rPr lang="en-US" sz="2400" dirty="0"/>
              <a:t>it is organized that way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Without preventing use of the data in unanticipated ways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 3D on a dataset not intended as a volume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Two </a:t>
            </a:r>
            <a:r>
              <a:rPr lang="en-US" sz="3200" dirty="0" smtClean="0"/>
              <a:t>“levels”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d</a:t>
            </a:r>
            <a:r>
              <a:rPr lang="en-US" sz="2400" dirty="0" smtClean="0"/>
              <a:t>etailed: </a:t>
            </a:r>
            <a:r>
              <a:rPr lang="en-US" sz="2400" dirty="0"/>
              <a:t>shared &amp; per-frame attributes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o</a:t>
            </a:r>
            <a:r>
              <a:rPr lang="en-US" sz="2400" dirty="0" smtClean="0"/>
              <a:t>verall: </a:t>
            </a:r>
            <a:r>
              <a:rPr lang="en-US" sz="2400" dirty="0"/>
              <a:t>dimensions, stacks and temporal positions</a:t>
            </a:r>
          </a:p>
        </p:txBody>
      </p:sp>
    </p:spTree>
    <p:extLst>
      <p:ext uri="{BB962C8B-B14F-4D97-AF65-F5344CB8AC3E}">
        <p14:creationId xmlns:p14="http://schemas.microsoft.com/office/powerpoint/2010/main" val="10780561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606675" y="6083300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189413" y="55816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Per-frame attributes</a:t>
            </a:r>
            <a:endParaRPr lang="en-US" sz="2400">
              <a:latin typeface="Times" charset="0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210050" y="60547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Pixel data</a:t>
            </a:r>
            <a:endParaRPr lang="en-US" sz="2400">
              <a:latin typeface="Times" charset="0"/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773488" y="5060950"/>
            <a:ext cx="30797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211638" y="5076825"/>
            <a:ext cx="1925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Shared attributes</a:t>
            </a:r>
            <a:endParaRPr lang="en-US" sz="2400">
              <a:latin typeface="Times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765550" y="5599113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493713" y="3640138"/>
            <a:ext cx="2022475" cy="369887"/>
            <a:chOff x="311" y="2293"/>
            <a:chExt cx="1274" cy="233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Rectangle 12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5" name="Group 13"/>
          <p:cNvGrpSpPr>
            <a:grpSpLocks/>
          </p:cNvGrpSpPr>
          <p:nvPr/>
        </p:nvGrpSpPr>
        <p:grpSpPr bwMode="auto">
          <a:xfrm>
            <a:off x="2779713" y="3640138"/>
            <a:ext cx="2022475" cy="369887"/>
            <a:chOff x="311" y="2293"/>
            <a:chExt cx="1274" cy="233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Rectangle 15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Rectangle 16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6665913" y="3640138"/>
            <a:ext cx="2022475" cy="369887"/>
            <a:chOff x="311" y="2293"/>
            <a:chExt cx="1274" cy="233"/>
          </a:xfrm>
        </p:grpSpPr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Rectangle 19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2" name="Rectangle 20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73" name="Group 21"/>
          <p:cNvGrpSpPr>
            <a:grpSpLocks/>
          </p:cNvGrpSpPr>
          <p:nvPr/>
        </p:nvGrpSpPr>
        <p:grpSpPr bwMode="auto">
          <a:xfrm>
            <a:off x="5499100" y="3759200"/>
            <a:ext cx="444500" cy="139700"/>
            <a:chOff x="3304" y="2400"/>
            <a:chExt cx="280" cy="88"/>
          </a:xfrm>
        </p:grpSpPr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3304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3400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3496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430213" y="1597025"/>
            <a:ext cx="25082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1949450" y="1595438"/>
            <a:ext cx="6688138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681038" y="1597025"/>
            <a:ext cx="1268412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7180" name="AutoShape 28"/>
          <p:cNvCxnSpPr>
            <a:cxnSpLocks noChangeShapeType="1"/>
            <a:stCxn id="177162" idx="0"/>
            <a:endCxn id="177177" idx="2"/>
          </p:cNvCxnSpPr>
          <p:nvPr/>
        </p:nvCxnSpPr>
        <p:spPr bwMode="auto">
          <a:xfrm flipH="1" flipV="1">
            <a:off x="555625" y="1965325"/>
            <a:ext cx="76200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1" name="AutoShape 29"/>
          <p:cNvCxnSpPr>
            <a:cxnSpLocks noChangeShapeType="1"/>
            <a:stCxn id="177164" idx="0"/>
            <a:endCxn id="177179" idx="2"/>
          </p:cNvCxnSpPr>
          <p:nvPr/>
        </p:nvCxnSpPr>
        <p:spPr bwMode="auto">
          <a:xfrm flipV="1">
            <a:off x="912813" y="1965325"/>
            <a:ext cx="4032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2" name="AutoShape 30"/>
          <p:cNvCxnSpPr>
            <a:cxnSpLocks noChangeShapeType="1"/>
            <a:stCxn id="177163" idx="0"/>
            <a:endCxn id="177178" idx="2"/>
          </p:cNvCxnSpPr>
          <p:nvPr/>
        </p:nvCxnSpPr>
        <p:spPr bwMode="auto">
          <a:xfrm flipV="1">
            <a:off x="1785938" y="1963738"/>
            <a:ext cx="3508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3" name="AutoShape 31"/>
          <p:cNvCxnSpPr>
            <a:cxnSpLocks noChangeShapeType="1"/>
            <a:stCxn id="177168" idx="0"/>
            <a:endCxn id="177179" idx="2"/>
          </p:cNvCxnSpPr>
          <p:nvPr/>
        </p:nvCxnSpPr>
        <p:spPr bwMode="auto">
          <a:xfrm flipH="1" flipV="1">
            <a:off x="1316038" y="1965325"/>
            <a:ext cx="18827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4" name="AutoShape 32"/>
          <p:cNvCxnSpPr>
            <a:cxnSpLocks noChangeShapeType="1"/>
            <a:stCxn id="177172" idx="0"/>
            <a:endCxn id="177179" idx="2"/>
          </p:cNvCxnSpPr>
          <p:nvPr/>
        </p:nvCxnSpPr>
        <p:spPr bwMode="auto">
          <a:xfrm flipH="1" flipV="1">
            <a:off x="1316038" y="1965325"/>
            <a:ext cx="57689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5" name="AutoShape 33"/>
          <p:cNvCxnSpPr>
            <a:cxnSpLocks noChangeShapeType="1"/>
            <a:stCxn id="177167" idx="0"/>
            <a:endCxn id="177178" idx="2"/>
          </p:cNvCxnSpPr>
          <p:nvPr/>
        </p:nvCxnSpPr>
        <p:spPr bwMode="auto">
          <a:xfrm flipV="1">
            <a:off x="4071938" y="1963738"/>
            <a:ext cx="1222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6" name="AutoShape 34"/>
          <p:cNvCxnSpPr>
            <a:cxnSpLocks noChangeShapeType="1"/>
            <a:stCxn id="177171" idx="0"/>
            <a:endCxn id="177178" idx="2"/>
          </p:cNvCxnSpPr>
          <p:nvPr/>
        </p:nvCxnSpPr>
        <p:spPr bwMode="auto">
          <a:xfrm flipH="1" flipV="1">
            <a:off x="5294313" y="1963738"/>
            <a:ext cx="26638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7187" name="Rectangle 35"/>
          <p:cNvSpPr>
            <a:spLocks noGrp="1" noChangeArrowheads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Multi-frame Functional </a:t>
            </a:r>
            <a:r>
              <a:rPr lang="en-US" dirty="0" smtClean="0"/>
              <a:t>Groups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252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What is a Functional Group?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set of logically related Attributes that are likely to vary together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osition related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rientation related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pacing related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iming related</a:t>
            </a:r>
          </a:p>
          <a:p>
            <a:r>
              <a:rPr lang="en-US" dirty="0" smtClean="0"/>
              <a:t>May be “shared” (all same) or “per-frame”</a:t>
            </a:r>
          </a:p>
          <a:p>
            <a:pPr lvl="1"/>
            <a:r>
              <a:rPr lang="en-US" dirty="0" smtClean="0"/>
              <a:t>Shared Functional Group Sequence – one item</a:t>
            </a:r>
          </a:p>
          <a:p>
            <a:pPr lvl="1"/>
            <a:r>
              <a:rPr lang="en-US" dirty="0" smtClean="0"/>
              <a:t>Per-Frame FGS – one item per frame (vector)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8030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Functional Group Encoding</a:t>
            </a:r>
            <a:endParaRPr lang="en-US" dirty="0"/>
          </a:p>
        </p:txBody>
      </p:sp>
      <p:pic>
        <p:nvPicPr>
          <p:cNvPr id="5" name="Picture 4" descr="Screen Shot 2014-06-05 at 7.30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08" y="1255595"/>
            <a:ext cx="5444259" cy="52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4262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Compared to the “old way”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Frame Increment Pointer (used previously)</a:t>
            </a:r>
          </a:p>
          <a:p>
            <a:pPr lvl="1"/>
            <a:r>
              <a:rPr lang="en-US" sz="2400" dirty="0"/>
              <a:t>m</a:t>
            </a:r>
            <a:r>
              <a:rPr lang="en-US" sz="2400" dirty="0" smtClean="0"/>
              <a:t> values, where m is number of varying attributes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ach value is tag of an attribute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ach attribute pointed to has n values (n frames)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pecial case is Frame Time, which has just one value applicable to all frames</a:t>
            </a:r>
          </a:p>
          <a:p>
            <a:pPr lvl="1"/>
            <a:r>
              <a:rPr lang="en-US" sz="2400" dirty="0"/>
              <a:t>o</a:t>
            </a:r>
            <a:r>
              <a:rPr lang="en-US" sz="2400" dirty="0" smtClean="0"/>
              <a:t>therwise, no commonality factored out</a:t>
            </a:r>
          </a:p>
          <a:p>
            <a:r>
              <a:rPr lang="en-US" sz="2800" dirty="0" smtClean="0"/>
              <a:t>Used in</a:t>
            </a:r>
          </a:p>
          <a:p>
            <a:pPr lvl="1"/>
            <a:r>
              <a:rPr lang="en-US" sz="2300" dirty="0" smtClean="0"/>
              <a:t>“</a:t>
            </a:r>
            <a:r>
              <a:rPr lang="en-US" sz="2400" dirty="0" smtClean="0"/>
              <a:t>old” US Multi-frame, </a:t>
            </a:r>
            <a:r>
              <a:rPr lang="en-US" sz="2400" dirty="0"/>
              <a:t>XA/XRF </a:t>
            </a:r>
            <a:r>
              <a:rPr lang="en-US" sz="2400" dirty="0" smtClean="0"/>
              <a:t>IODs for cine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till used in NM (no enhanced version yet)</a:t>
            </a:r>
          </a:p>
          <a:p>
            <a:r>
              <a:rPr lang="en-US" sz="2800" dirty="0" smtClean="0"/>
              <a:t>Not used in Enhanced family of IODs</a:t>
            </a:r>
          </a:p>
          <a:p>
            <a:pPr lvl="1"/>
            <a:r>
              <a:rPr lang="en-US" sz="2400" dirty="0" smtClean="0"/>
              <a:t>-&gt; Per Frame Functional Group Sequence (CP 1260)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57417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Performance Opportunities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New multi-frame object does not change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TCP </a:t>
            </a:r>
            <a:r>
              <a:rPr lang="en-US" sz="2300" dirty="0" smtClean="0"/>
              <a:t>connection </a:t>
            </a:r>
            <a:r>
              <a:rPr lang="en-US" sz="2300" dirty="0"/>
              <a:t>and </a:t>
            </a:r>
            <a:r>
              <a:rPr lang="en-US" sz="2300" dirty="0" smtClean="0"/>
              <a:t>Association </a:t>
            </a:r>
            <a:r>
              <a:rPr lang="en-US" sz="2300" dirty="0"/>
              <a:t>establishment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Common </a:t>
            </a:r>
            <a:r>
              <a:rPr lang="en-US" sz="2800" dirty="0"/>
              <a:t>header information is not repeated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t</a:t>
            </a:r>
            <a:r>
              <a:rPr lang="en-US" sz="2300" dirty="0" smtClean="0"/>
              <a:t>ransfer reduction negligible </a:t>
            </a:r>
            <a:r>
              <a:rPr lang="en-US" sz="2300" dirty="0"/>
              <a:t>compared to pixel data </a:t>
            </a:r>
            <a:r>
              <a:rPr lang="en-US" sz="2300" dirty="0" smtClean="0"/>
              <a:t>size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p</a:t>
            </a:r>
            <a:r>
              <a:rPr lang="en-US" sz="2300" dirty="0" smtClean="0"/>
              <a:t>arsing </a:t>
            </a:r>
            <a:r>
              <a:rPr lang="en-US" sz="2300" dirty="0"/>
              <a:t>reduction </a:t>
            </a:r>
            <a:r>
              <a:rPr lang="en-US" sz="2300" dirty="0" smtClean="0"/>
              <a:t>time may be significant</a:t>
            </a:r>
            <a:endParaRPr lang="en-US" sz="2300" dirty="0"/>
          </a:p>
          <a:p>
            <a:pPr>
              <a:lnSpc>
                <a:spcPct val="90000"/>
              </a:lnSpc>
            </a:pPr>
            <a:r>
              <a:rPr lang="en-US" sz="2800" dirty="0"/>
              <a:t>Reduced latency (delay</a:t>
            </a:r>
            <a:r>
              <a:rPr lang="en-US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between </a:t>
            </a:r>
            <a:r>
              <a:rPr lang="en-US" sz="2300" dirty="0"/>
              <a:t>storage requests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Fewer database insertions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o</a:t>
            </a:r>
            <a:r>
              <a:rPr lang="en-US" sz="2300" dirty="0" smtClean="0"/>
              <a:t>ne </a:t>
            </a:r>
            <a:r>
              <a:rPr lang="en-US" sz="2300" dirty="0"/>
              <a:t>entry in image table versus one per slice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Creates opportunity for inter-slice </a:t>
            </a:r>
            <a:r>
              <a:rPr lang="en-US" sz="2800" dirty="0" smtClean="0"/>
              <a:t>compression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3D or motion</a:t>
            </a:r>
          </a:p>
          <a:p>
            <a:pPr lvl="1">
              <a:lnSpc>
                <a:spcPct val="90000"/>
              </a:lnSpc>
            </a:pPr>
            <a:r>
              <a:rPr lang="en-US" sz="2300" dirty="0"/>
              <a:t>e</a:t>
            </a:r>
            <a:r>
              <a:rPr lang="en-US" sz="2300" dirty="0" smtClean="0"/>
              <a:t>ntire volume or slabs of sufficient size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Extremely implementation-dependent</a:t>
            </a:r>
          </a:p>
        </p:txBody>
      </p:sp>
    </p:spTree>
    <p:extLst>
      <p:ext uri="{BB962C8B-B14F-4D97-AF65-F5344CB8AC3E}">
        <p14:creationId xmlns:p14="http://schemas.microsoft.com/office/powerpoint/2010/main" val="2466088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Functional Groups – Varieties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to many IODs, </a:t>
            </a:r>
            <a:r>
              <a:rPr lang="en-US" dirty="0"/>
              <a:t>e</a:t>
            </a:r>
            <a:r>
              <a:rPr lang="en-US" dirty="0" smtClean="0"/>
              <a:t>.g.,</a:t>
            </a:r>
          </a:p>
          <a:p>
            <a:pPr lvl="1"/>
            <a:r>
              <a:rPr lang="en-US" dirty="0" smtClean="0"/>
              <a:t>Pixel Measures</a:t>
            </a:r>
          </a:p>
          <a:p>
            <a:pPr lvl="1"/>
            <a:r>
              <a:rPr lang="en-US" dirty="0" smtClean="0"/>
              <a:t>Frame Anatomy</a:t>
            </a:r>
          </a:p>
          <a:p>
            <a:pPr lvl="1"/>
            <a:r>
              <a:rPr lang="en-US" dirty="0"/>
              <a:t>Frame VOI LUT</a:t>
            </a:r>
            <a:endParaRPr lang="en-US" dirty="0" smtClean="0"/>
          </a:p>
          <a:p>
            <a:pPr lvl="1"/>
            <a:r>
              <a:rPr lang="en-US" dirty="0" smtClean="0"/>
              <a:t>Real World Value Mapping</a:t>
            </a:r>
          </a:p>
          <a:p>
            <a:r>
              <a:rPr lang="en-US" dirty="0" smtClean="0"/>
              <a:t>Specific to particular IODs, e.g.,</a:t>
            </a:r>
          </a:p>
          <a:p>
            <a:pPr lvl="1"/>
            <a:r>
              <a:rPr lang="en-US" dirty="0"/>
              <a:t>MR Spatial </a:t>
            </a:r>
            <a:r>
              <a:rPr lang="en-US" dirty="0" smtClean="0"/>
              <a:t>Saturation</a:t>
            </a:r>
          </a:p>
          <a:p>
            <a:pPr lvl="1"/>
            <a:r>
              <a:rPr lang="en-US" dirty="0"/>
              <a:t>CT Table </a:t>
            </a:r>
            <a:r>
              <a:rPr lang="en-US" dirty="0" smtClean="0"/>
              <a:t>Dynamics</a:t>
            </a:r>
          </a:p>
          <a:p>
            <a:pPr lvl="1"/>
            <a:r>
              <a:rPr lang="en-US" dirty="0"/>
              <a:t>X-Ray Field of </a:t>
            </a:r>
            <a:r>
              <a:rPr lang="en-US" dirty="0" smtClean="0"/>
              <a:t>View</a:t>
            </a:r>
          </a:p>
          <a:p>
            <a:pPr lvl="1"/>
            <a:r>
              <a:rPr lang="en-US" dirty="0"/>
              <a:t>PET Frame Correction </a:t>
            </a:r>
            <a:r>
              <a:rPr lang="en-US" dirty="0" smtClean="0"/>
              <a:t>Factors</a:t>
            </a:r>
          </a:p>
          <a:p>
            <a:pPr lvl="1"/>
            <a:r>
              <a:rPr lang="en-US" dirty="0"/>
              <a:t>US Image Description</a:t>
            </a:r>
          </a:p>
        </p:txBody>
      </p:sp>
    </p:spTree>
    <p:extLst>
      <p:ext uri="{BB962C8B-B14F-4D97-AF65-F5344CB8AC3E}">
        <p14:creationId xmlns:p14="http://schemas.microsoft.com/office/powerpoint/2010/main" val="22297149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Modules vs. Functional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have traditional “Modules” at top level</a:t>
            </a:r>
          </a:p>
          <a:p>
            <a:r>
              <a:rPr lang="en-US" dirty="0" smtClean="0"/>
              <a:t>Modules</a:t>
            </a:r>
          </a:p>
          <a:p>
            <a:pPr lvl="1"/>
            <a:r>
              <a:rPr lang="en-US" dirty="0" smtClean="0"/>
              <a:t>Attributes describing entire acquisition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cumulative stuff</a:t>
            </a:r>
          </a:p>
          <a:p>
            <a:r>
              <a:rPr lang="en-US" dirty="0" smtClean="0"/>
              <a:t>Shared functional groups</a:t>
            </a:r>
          </a:p>
          <a:p>
            <a:pPr lvl="1"/>
            <a:r>
              <a:rPr lang="en-US" dirty="0" smtClean="0"/>
              <a:t>Attributes about frames that happen to have the same values for all frames</a:t>
            </a:r>
          </a:p>
          <a:p>
            <a:r>
              <a:rPr lang="en-US" dirty="0" smtClean="0"/>
              <a:t>Per-frame functional groups</a:t>
            </a:r>
          </a:p>
          <a:p>
            <a:pPr lvl="1"/>
            <a:r>
              <a:rPr lang="en-US" dirty="0" smtClean="0"/>
              <a:t>Attributes about frames that have different values for </a:t>
            </a:r>
            <a:r>
              <a:rPr lang="en-US" i="1" dirty="0" smtClean="0"/>
              <a:t>any</a:t>
            </a:r>
            <a:r>
              <a:rPr lang="en-US" dirty="0" smtClean="0"/>
              <a:t> frame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555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Stacks</a:t>
            </a:r>
            <a:endParaRPr lang="en-US" dirty="0"/>
          </a:p>
        </p:txBody>
      </p:sp>
      <p:graphicFrame>
        <p:nvGraphicFramePr>
          <p:cNvPr id="7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844143"/>
              </p:ext>
            </p:extLst>
          </p:nvPr>
        </p:nvGraphicFramePr>
        <p:xfrm>
          <a:off x="829732" y="1225550"/>
          <a:ext cx="7431088" cy="525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48" name="Picture" r:id="rId4" imgW="5981700" imgH="4229100" progId="Word.Picture.8">
                  <p:embed/>
                </p:oleObj>
              </mc:Choice>
              <mc:Fallback>
                <p:oleObj name="Picture" r:id="rId4" imgW="5981700" imgH="42291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9732" y="1225550"/>
                        <a:ext cx="7431088" cy="5251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028"/>
          <p:cNvSpPr txBox="1">
            <a:spLocks noChangeArrowheads="1"/>
          </p:cNvSpPr>
          <p:nvPr/>
        </p:nvSpPr>
        <p:spPr bwMode="auto">
          <a:xfrm>
            <a:off x="0" y="6578600"/>
            <a:ext cx="33855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1200" dirty="0" smtClean="0"/>
              <a:t>H\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2834464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84163"/>
            <a:ext cx="7480300" cy="574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17500" y="690563"/>
            <a:ext cx="7467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317500" y="3890963"/>
            <a:ext cx="74676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3" name="Rectangle 5"/>
          <p:cNvSpPr>
            <a:spLocks noChangeArrowheads="1"/>
          </p:cNvSpPr>
          <p:nvPr/>
        </p:nvSpPr>
        <p:spPr bwMode="auto">
          <a:xfrm>
            <a:off x="317500" y="1757363"/>
            <a:ext cx="7467600" cy="2133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4" name="Line 6"/>
          <p:cNvSpPr>
            <a:spLocks noChangeShapeType="1"/>
          </p:cNvSpPr>
          <p:nvPr/>
        </p:nvSpPr>
        <p:spPr bwMode="auto">
          <a:xfrm>
            <a:off x="1800225" y="731838"/>
            <a:ext cx="15875" cy="53816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5" name="Line 7"/>
          <p:cNvSpPr>
            <a:spLocks noChangeShapeType="1"/>
          </p:cNvSpPr>
          <p:nvPr/>
        </p:nvSpPr>
        <p:spPr bwMode="auto">
          <a:xfrm>
            <a:off x="6318250" y="746125"/>
            <a:ext cx="6350" cy="5278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Line 8"/>
          <p:cNvSpPr>
            <a:spLocks noChangeShapeType="1"/>
          </p:cNvSpPr>
          <p:nvPr/>
        </p:nvSpPr>
        <p:spPr bwMode="auto">
          <a:xfrm flipH="1">
            <a:off x="3289300" y="690563"/>
            <a:ext cx="14288" cy="5410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317500" y="4957763"/>
            <a:ext cx="7467600" cy="1066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58" name="Text Box 10"/>
          <p:cNvSpPr txBox="1">
            <a:spLocks noChangeArrowheads="1"/>
          </p:cNvSpPr>
          <p:nvPr/>
        </p:nvSpPr>
        <p:spPr bwMode="auto">
          <a:xfrm>
            <a:off x="7418388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  <p:sp>
        <p:nvSpPr>
          <p:cNvPr id="181259" name="Line 11"/>
          <p:cNvSpPr>
            <a:spLocks noChangeShapeType="1"/>
          </p:cNvSpPr>
          <p:nvPr/>
        </p:nvSpPr>
        <p:spPr bwMode="auto">
          <a:xfrm flipH="1">
            <a:off x="4813300" y="703263"/>
            <a:ext cx="12700" cy="53975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0" name="Text Box 12"/>
          <p:cNvSpPr txBox="1">
            <a:spLocks noChangeArrowheads="1"/>
          </p:cNvSpPr>
          <p:nvPr/>
        </p:nvSpPr>
        <p:spPr bwMode="auto">
          <a:xfrm>
            <a:off x="8067675" y="1849438"/>
            <a:ext cx="946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Stack</a:t>
            </a:r>
            <a:br>
              <a:rPr lang="en-US" sz="2400"/>
            </a:br>
            <a:r>
              <a:rPr lang="en-US" sz="2400"/>
              <a:t>ID</a:t>
            </a:r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773238" y="6234113"/>
            <a:ext cx="2471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In-Stack Position</a:t>
            </a:r>
          </a:p>
        </p:txBody>
      </p:sp>
      <p:sp>
        <p:nvSpPr>
          <p:cNvPr id="181262" name="Line 14"/>
          <p:cNvSpPr>
            <a:spLocks noChangeShapeType="1"/>
          </p:cNvSpPr>
          <p:nvPr/>
        </p:nvSpPr>
        <p:spPr bwMode="auto">
          <a:xfrm>
            <a:off x="4498975" y="6499225"/>
            <a:ext cx="187166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3" name="Line 15"/>
          <p:cNvSpPr>
            <a:spLocks noChangeShapeType="1"/>
          </p:cNvSpPr>
          <p:nvPr/>
        </p:nvSpPr>
        <p:spPr bwMode="auto">
          <a:xfrm>
            <a:off x="8572500" y="2828925"/>
            <a:ext cx="9525" cy="200183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1264" name="Text Box 16"/>
          <p:cNvSpPr txBox="1">
            <a:spLocks noChangeArrowheads="1"/>
          </p:cNvSpPr>
          <p:nvPr/>
        </p:nvSpPr>
        <p:spPr bwMode="auto">
          <a:xfrm>
            <a:off x="7593013" y="49704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181265" name="Text Box 17"/>
          <p:cNvSpPr txBox="1">
            <a:spLocks noChangeArrowheads="1"/>
          </p:cNvSpPr>
          <p:nvPr/>
        </p:nvSpPr>
        <p:spPr bwMode="auto">
          <a:xfrm>
            <a:off x="7593013" y="28368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81266" name="Text Box 18"/>
          <p:cNvSpPr txBox="1">
            <a:spLocks noChangeArrowheads="1"/>
          </p:cNvSpPr>
          <p:nvPr/>
        </p:nvSpPr>
        <p:spPr bwMode="auto">
          <a:xfrm>
            <a:off x="7593013" y="17700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81267" name="Text Box 19"/>
          <p:cNvSpPr txBox="1">
            <a:spLocks noChangeArrowheads="1"/>
          </p:cNvSpPr>
          <p:nvPr/>
        </p:nvSpPr>
        <p:spPr bwMode="auto">
          <a:xfrm>
            <a:off x="1455738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1</a:t>
            </a:r>
          </a:p>
        </p:txBody>
      </p:sp>
      <p:sp>
        <p:nvSpPr>
          <p:cNvPr id="181268" name="Text Box 20"/>
          <p:cNvSpPr txBox="1">
            <a:spLocks noChangeArrowheads="1"/>
          </p:cNvSpPr>
          <p:nvPr/>
        </p:nvSpPr>
        <p:spPr bwMode="auto">
          <a:xfrm>
            <a:off x="2925763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81269" name="Text Box 21"/>
          <p:cNvSpPr txBox="1">
            <a:spLocks noChangeArrowheads="1"/>
          </p:cNvSpPr>
          <p:nvPr/>
        </p:nvSpPr>
        <p:spPr bwMode="auto">
          <a:xfrm>
            <a:off x="4449763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3</a:t>
            </a:r>
          </a:p>
        </p:txBody>
      </p:sp>
      <p:sp>
        <p:nvSpPr>
          <p:cNvPr id="181270" name="Text Box 22"/>
          <p:cNvSpPr txBox="1">
            <a:spLocks noChangeArrowheads="1"/>
          </p:cNvSpPr>
          <p:nvPr/>
        </p:nvSpPr>
        <p:spPr bwMode="auto">
          <a:xfrm>
            <a:off x="5961063" y="5778500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4</a:t>
            </a:r>
          </a:p>
        </p:txBody>
      </p:sp>
      <p:sp>
        <p:nvSpPr>
          <p:cNvPr id="181271" name="Text Box 23"/>
          <p:cNvSpPr txBox="1">
            <a:spLocks noChangeArrowheads="1"/>
          </p:cNvSpPr>
          <p:nvPr/>
        </p:nvSpPr>
        <p:spPr bwMode="auto">
          <a:xfrm>
            <a:off x="7593013" y="39036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2</a:t>
            </a:r>
          </a:p>
        </p:txBody>
      </p:sp>
      <p:sp>
        <p:nvSpPr>
          <p:cNvPr id="181272" name="Text Box 24"/>
          <p:cNvSpPr txBox="1">
            <a:spLocks noChangeArrowheads="1"/>
          </p:cNvSpPr>
          <p:nvPr/>
        </p:nvSpPr>
        <p:spPr bwMode="auto">
          <a:xfrm>
            <a:off x="7593013" y="703263"/>
            <a:ext cx="363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130218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Multi-frame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 world (Wikipedia):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In physics and mathematics, the dimension of a space or object is informally defined as</a:t>
            </a:r>
          </a:p>
          <a:p>
            <a:pPr lvl="2"/>
            <a:r>
              <a:rPr lang="en-US" i="1" dirty="0"/>
              <a:t>the minimum number of coordinates needed to specify any point within it</a:t>
            </a:r>
            <a:r>
              <a:rPr lang="en-US" dirty="0"/>
              <a:t>”</a:t>
            </a:r>
          </a:p>
          <a:p>
            <a:r>
              <a:rPr lang="en-US" dirty="0" smtClean="0"/>
              <a:t>DICOM: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/>
              <a:t>A dimension is a set of </a:t>
            </a:r>
            <a:r>
              <a:rPr lang="en-US" i="1" dirty="0" smtClean="0"/>
              <a:t>attributes</a:t>
            </a:r>
          </a:p>
          <a:p>
            <a:pPr lvl="2"/>
            <a:r>
              <a:rPr lang="en-US" i="1" dirty="0"/>
              <a:t>t</a:t>
            </a:r>
            <a:r>
              <a:rPr lang="en-US" i="1" dirty="0" smtClean="0"/>
              <a:t>hat change </a:t>
            </a:r>
            <a:r>
              <a:rPr lang="en-US" i="1" dirty="0"/>
              <a:t>on a per-frame basis in </a:t>
            </a:r>
            <a:r>
              <a:rPr lang="en-US" i="1" dirty="0" smtClean="0"/>
              <a:t>a manner </a:t>
            </a:r>
            <a:r>
              <a:rPr lang="en-US" i="1" dirty="0"/>
              <a:t>that is known before the image is acquired</a:t>
            </a:r>
            <a:r>
              <a:rPr lang="en-US" i="1" dirty="0" smtClean="0"/>
              <a:t>,</a:t>
            </a:r>
          </a:p>
          <a:p>
            <a:pPr lvl="2"/>
            <a:r>
              <a:rPr lang="en-US" i="1" dirty="0" smtClean="0"/>
              <a:t>are </a:t>
            </a:r>
            <a:r>
              <a:rPr lang="en-US" i="1" dirty="0"/>
              <a:t>defined by the generating application </a:t>
            </a:r>
            <a:r>
              <a:rPr lang="en-US" i="1" dirty="0" smtClean="0"/>
              <a:t>and</a:t>
            </a:r>
          </a:p>
          <a:p>
            <a:pPr lvl="2"/>
            <a:r>
              <a:rPr lang="en-US" i="1" dirty="0" smtClean="0"/>
              <a:t>are </a:t>
            </a:r>
            <a:r>
              <a:rPr lang="en-US" i="1" dirty="0"/>
              <a:t>especially intended </a:t>
            </a:r>
            <a:r>
              <a:rPr lang="en-US" i="1" dirty="0" smtClean="0"/>
              <a:t>for presentation</a:t>
            </a:r>
            <a:r>
              <a:rPr lang="en-US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85199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Multi-frame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Multi-frame Dimensions Module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 top level dataset</a:t>
            </a:r>
          </a:p>
          <a:p>
            <a:pPr lvl="1"/>
            <a:r>
              <a:rPr lang="en-US" dirty="0" smtClean="0"/>
              <a:t>defines an “organization” (set of dimensions)</a:t>
            </a:r>
          </a:p>
          <a:p>
            <a:pPr lvl="2"/>
            <a:r>
              <a:rPr lang="en-US" dirty="0"/>
              <a:t>with an optional </a:t>
            </a:r>
            <a:r>
              <a:rPr lang="en-US" dirty="0" smtClean="0"/>
              <a:t>organization “</a:t>
            </a:r>
            <a:r>
              <a:rPr lang="en-US" dirty="0"/>
              <a:t>type</a:t>
            </a:r>
            <a:r>
              <a:rPr lang="en-US" dirty="0" smtClean="0"/>
              <a:t>”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.g., “</a:t>
            </a:r>
            <a:r>
              <a:rPr lang="en-US" dirty="0"/>
              <a:t>3D” or “3D_TEMPORAL” in Volume </a:t>
            </a:r>
            <a:r>
              <a:rPr lang="en-US" dirty="0" smtClean="0"/>
              <a:t>US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efines each dimension</a:t>
            </a:r>
          </a:p>
          <a:p>
            <a:pPr lvl="2"/>
            <a:r>
              <a:rPr lang="en-US" dirty="0"/>
              <a:t>b</a:t>
            </a:r>
            <a:r>
              <a:rPr lang="en-US" dirty="0" smtClean="0"/>
              <a:t>y reference to a per-frame varying Attribute</a:t>
            </a:r>
          </a:p>
          <a:p>
            <a:pPr lvl="2"/>
            <a:r>
              <a:rPr lang="en-US" dirty="0" smtClean="0"/>
              <a:t>by referenced to Functional Group containing Attribute</a:t>
            </a:r>
          </a:p>
          <a:p>
            <a:r>
              <a:rPr lang="en-US" dirty="0" smtClean="0"/>
              <a:t>For each frame, encode</a:t>
            </a:r>
          </a:p>
          <a:p>
            <a:pPr lvl="1"/>
            <a:r>
              <a:rPr lang="en-US" dirty="0" smtClean="0"/>
              <a:t>numeric “index” of position within each dimension</a:t>
            </a:r>
          </a:p>
          <a:p>
            <a:pPr lvl="2"/>
            <a:r>
              <a:rPr lang="en-US" dirty="0"/>
              <a:t>s</a:t>
            </a:r>
            <a:r>
              <a:rPr lang="en-US" dirty="0" smtClean="0"/>
              <a:t>tarts from 1, increases by 1</a:t>
            </a:r>
          </a:p>
          <a:p>
            <a:pPr lvl="2"/>
            <a:r>
              <a:rPr lang="en-US" dirty="0" smtClean="0"/>
              <a:t>an index,</a:t>
            </a:r>
            <a:r>
              <a:rPr lang="en-US" i="1" dirty="0" smtClean="0"/>
              <a:t> not</a:t>
            </a:r>
            <a:r>
              <a:rPr lang="en-US" dirty="0" smtClean="0"/>
              <a:t> the value of the referenced Attribute </a:t>
            </a:r>
          </a:p>
        </p:txBody>
      </p:sp>
    </p:spTree>
    <p:extLst>
      <p:ext uri="{BB962C8B-B14F-4D97-AF65-F5344CB8AC3E}">
        <p14:creationId xmlns:p14="http://schemas.microsoft.com/office/powerpoint/2010/main" val="29587433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7678738" y="6226175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33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33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33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3313" name="Text Box 17"/>
          <p:cNvSpPr txBox="1">
            <a:spLocks noChangeArrowheads="1"/>
          </p:cNvSpPr>
          <p:nvPr/>
        </p:nvSpPr>
        <p:spPr bwMode="auto">
          <a:xfrm>
            <a:off x="5700713" y="1298575"/>
            <a:ext cx="30114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Start with a dimension of space.</a:t>
            </a:r>
          </a:p>
          <a:p>
            <a:endParaRPr lang="en-US"/>
          </a:p>
          <a:p>
            <a:r>
              <a:rPr lang="en-US"/>
              <a:t>A set of contiguous slices through the heart.</a:t>
            </a:r>
            <a:endParaRPr lang="en-US" sz="1600"/>
          </a:p>
        </p:txBody>
      </p:sp>
      <p:sp>
        <p:nvSpPr>
          <p:cNvPr id="183314" name="Rectangle 18"/>
          <p:cNvSpPr>
            <a:spLocks noGrp="1" noChangeArrowheads="1"/>
          </p:cNvSpPr>
          <p:nvPr>
            <p:ph type="title"/>
          </p:nvPr>
        </p:nvSpPr>
        <p:spPr>
          <a:xfrm>
            <a:off x="828675" y="177800"/>
            <a:ext cx="7772400" cy="1143000"/>
          </a:xfrm>
        </p:spPr>
        <p:txBody>
          <a:bodyPr/>
          <a:lstStyle/>
          <a:p>
            <a:r>
              <a:rPr lang="en-US"/>
              <a:t>Dimensions</a:t>
            </a:r>
          </a:p>
        </p:txBody>
      </p:sp>
    </p:spTree>
    <p:extLst>
      <p:ext uri="{BB962C8B-B14F-4D97-AF65-F5344CB8AC3E}">
        <p14:creationId xmlns:p14="http://schemas.microsoft.com/office/powerpoint/2010/main" val="21248610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ext Box 2"/>
          <p:cNvSpPr txBox="1">
            <a:spLocks noChangeArrowheads="1"/>
          </p:cNvSpPr>
          <p:nvPr/>
        </p:nvSpPr>
        <p:spPr bwMode="auto">
          <a:xfrm>
            <a:off x="7678738" y="6226175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</a:t>
            </a:r>
          </a:p>
        </p:txBody>
      </p:sp>
      <p:sp>
        <p:nvSpPr>
          <p:cNvPr id="183299" name="Line 3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1" name="Text Box 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3302" name="Text Box 6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3303" name="Text Box 7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3304" name="Line 8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33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33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08" name="Text Box 12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3309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10" name="Text Box 14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3311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3312" name="Text Box 16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3314" name="Rectangle 18"/>
          <p:cNvSpPr>
            <a:spLocks noGrp="1" noChangeArrowheads="1"/>
          </p:cNvSpPr>
          <p:nvPr>
            <p:ph type="title"/>
          </p:nvPr>
        </p:nvSpPr>
        <p:spPr>
          <a:xfrm>
            <a:off x="828675" y="177800"/>
            <a:ext cx="7772400" cy="1143000"/>
          </a:xfrm>
        </p:spPr>
        <p:txBody>
          <a:bodyPr/>
          <a:lstStyle/>
          <a:p>
            <a:r>
              <a:rPr lang="en-US"/>
              <a:t>Dimensions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5796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In-Stack </a:t>
            </a:r>
            <a:r>
              <a:rPr lang="en-US" sz="1600" dirty="0" smtClean="0"/>
              <a:t>Position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388386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85349" name="Text Box 5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85350" name="Text Box 6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7678738" y="6226175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5" name="Text Box 11"/>
          <p:cNvSpPr txBox="1">
            <a:spLocks noChangeArrowheads="1"/>
          </p:cNvSpPr>
          <p:nvPr/>
        </p:nvSpPr>
        <p:spPr bwMode="auto">
          <a:xfrm>
            <a:off x="6678613" y="4654550"/>
            <a:ext cx="749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</a:t>
            </a:r>
          </a:p>
        </p:txBody>
      </p:sp>
      <p:pic>
        <p:nvPicPr>
          <p:cNvPr id="18535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57" name="Text Box 13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5358" name="Text Box 14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5359" name="Text Box 15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5360" name="Line 16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61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5363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64" name="Text Box 20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5365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66" name="Text Box 22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5367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68" name="Text Box 24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pic>
        <p:nvPicPr>
          <p:cNvPr id="185369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70" name="Text Box 26"/>
          <p:cNvSpPr txBox="1">
            <a:spLocks noChangeArrowheads="1"/>
          </p:cNvSpPr>
          <p:nvPr/>
        </p:nvSpPr>
        <p:spPr bwMode="auto">
          <a:xfrm>
            <a:off x="4313238" y="21256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5371" name="Text Box 27"/>
          <p:cNvSpPr txBox="1">
            <a:spLocks noChangeArrowheads="1"/>
          </p:cNvSpPr>
          <p:nvPr/>
        </p:nvSpPr>
        <p:spPr bwMode="auto">
          <a:xfrm>
            <a:off x="2846388" y="3125788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5372" name="Text Box 28"/>
          <p:cNvSpPr txBox="1">
            <a:spLocks noChangeArrowheads="1"/>
          </p:cNvSpPr>
          <p:nvPr/>
        </p:nvSpPr>
        <p:spPr bwMode="auto">
          <a:xfrm>
            <a:off x="4583113" y="598488"/>
            <a:ext cx="101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74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75" name="Text Box 31"/>
          <p:cNvSpPr txBox="1">
            <a:spLocks noChangeArrowheads="1"/>
          </p:cNvSpPr>
          <p:nvPr/>
        </p:nvSpPr>
        <p:spPr bwMode="auto">
          <a:xfrm>
            <a:off x="4092575" y="2308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5376" name="Picture 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77" name="Text Box 33"/>
          <p:cNvSpPr txBox="1">
            <a:spLocks noChangeArrowheads="1"/>
          </p:cNvSpPr>
          <p:nvPr/>
        </p:nvSpPr>
        <p:spPr bwMode="auto">
          <a:xfrm>
            <a:off x="389731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5378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3698875" y="269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5380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5381" name="Text Box 37"/>
          <p:cNvSpPr txBox="1">
            <a:spLocks noChangeArrowheads="1"/>
          </p:cNvSpPr>
          <p:nvPr/>
        </p:nvSpPr>
        <p:spPr bwMode="auto">
          <a:xfrm>
            <a:off x="3502025" y="2874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5382" name="Text Box 38"/>
          <p:cNvSpPr txBox="1">
            <a:spLocks noChangeArrowheads="1"/>
          </p:cNvSpPr>
          <p:nvPr/>
        </p:nvSpPr>
        <p:spPr bwMode="auto">
          <a:xfrm>
            <a:off x="5700713" y="1298575"/>
            <a:ext cx="3011487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Add dimension of time (delay time from R-wave).</a:t>
            </a:r>
          </a:p>
          <a:p>
            <a:endParaRPr lang="en-US"/>
          </a:p>
          <a:p>
            <a:r>
              <a:rPr lang="en-US"/>
              <a:t>Sets of contiguous slices throughout cardiac cycle.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6166882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7678738" y="622617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 (1)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6678613" y="465455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 (2)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8321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 dirty="0">
                <a:solidFill>
                  <a:schemeClr val="bg2"/>
                </a:solidFill>
              </a:rPr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 dirty="0">
                <a:solidFill>
                  <a:schemeClr val="bg2"/>
                </a:solidFill>
              </a:rPr>
              <a:t>In-Stack Position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Temporal Position Index</a:t>
            </a:r>
          </a:p>
        </p:txBody>
      </p:sp>
      <p:pic>
        <p:nvPicPr>
          <p:cNvPr id="18741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742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742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74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pic>
        <p:nvPicPr>
          <p:cNvPr id="18742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4313238" y="21256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7431" name="Text Box 39"/>
          <p:cNvSpPr txBox="1">
            <a:spLocks noChangeArrowheads="1"/>
          </p:cNvSpPr>
          <p:nvPr/>
        </p:nvSpPr>
        <p:spPr bwMode="auto">
          <a:xfrm>
            <a:off x="2846388" y="3125788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7432" name="Text Box 40"/>
          <p:cNvSpPr txBox="1">
            <a:spLocks noChangeArrowheads="1"/>
          </p:cNvSpPr>
          <p:nvPr/>
        </p:nvSpPr>
        <p:spPr bwMode="auto">
          <a:xfrm>
            <a:off x="4583113" y="598488"/>
            <a:ext cx="101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3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5" name="Text Box 43"/>
          <p:cNvSpPr txBox="1">
            <a:spLocks noChangeArrowheads="1"/>
          </p:cNvSpPr>
          <p:nvPr/>
        </p:nvSpPr>
        <p:spPr bwMode="auto">
          <a:xfrm>
            <a:off x="4092575" y="2308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743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7" name="Text Box 45"/>
          <p:cNvSpPr txBox="1">
            <a:spLocks noChangeArrowheads="1"/>
          </p:cNvSpPr>
          <p:nvPr/>
        </p:nvSpPr>
        <p:spPr bwMode="auto">
          <a:xfrm>
            <a:off x="389731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7438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9" name="Text Box 47"/>
          <p:cNvSpPr txBox="1">
            <a:spLocks noChangeArrowheads="1"/>
          </p:cNvSpPr>
          <p:nvPr/>
        </p:nvSpPr>
        <p:spPr bwMode="auto">
          <a:xfrm>
            <a:off x="3698875" y="269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744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41" name="Text Box 49"/>
          <p:cNvSpPr txBox="1">
            <a:spLocks noChangeArrowheads="1"/>
          </p:cNvSpPr>
          <p:nvPr/>
        </p:nvSpPr>
        <p:spPr bwMode="auto">
          <a:xfrm>
            <a:off x="3502025" y="2874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813469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2606675" y="6083300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5" name="Text Box 3"/>
          <p:cNvSpPr txBox="1">
            <a:spLocks noChangeArrowheads="1"/>
          </p:cNvSpPr>
          <p:nvPr/>
        </p:nvSpPr>
        <p:spPr bwMode="auto">
          <a:xfrm>
            <a:off x="4189413" y="5581650"/>
            <a:ext cx="220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Per-frame attributes</a:t>
            </a:r>
            <a:endParaRPr lang="en-US" sz="2400">
              <a:latin typeface="Times" charset="0"/>
            </a:endParaRP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4210050" y="6054725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Pixel data</a:t>
            </a:r>
            <a:endParaRPr lang="en-US" sz="2400">
              <a:latin typeface="Times" charset="0"/>
            </a:endParaRPr>
          </a:p>
        </p:txBody>
      </p:sp>
      <p:sp>
        <p:nvSpPr>
          <p:cNvPr id="177157" name="Line 5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8" name="Rectangle 6"/>
          <p:cNvSpPr>
            <a:spLocks noChangeArrowheads="1"/>
          </p:cNvSpPr>
          <p:nvPr/>
        </p:nvSpPr>
        <p:spPr bwMode="auto">
          <a:xfrm>
            <a:off x="3773488" y="5060950"/>
            <a:ext cx="30797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4211638" y="5076825"/>
            <a:ext cx="1925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latin typeface="Helvetica" charset="0"/>
              </a:rPr>
              <a:t>Shared attributes</a:t>
            </a:r>
            <a:endParaRPr lang="en-US" sz="2400">
              <a:latin typeface="Times" charset="0"/>
            </a:endParaRPr>
          </a:p>
        </p:txBody>
      </p:sp>
      <p:sp>
        <p:nvSpPr>
          <p:cNvPr id="177160" name="Rectangle 8"/>
          <p:cNvSpPr>
            <a:spLocks noChangeArrowheads="1"/>
          </p:cNvSpPr>
          <p:nvPr/>
        </p:nvSpPr>
        <p:spPr bwMode="auto">
          <a:xfrm>
            <a:off x="3765550" y="5599113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7161" name="Group 9"/>
          <p:cNvGrpSpPr>
            <a:grpSpLocks/>
          </p:cNvGrpSpPr>
          <p:nvPr/>
        </p:nvGrpSpPr>
        <p:grpSpPr bwMode="auto">
          <a:xfrm>
            <a:off x="493713" y="3640138"/>
            <a:ext cx="2022475" cy="369887"/>
            <a:chOff x="311" y="2293"/>
            <a:chExt cx="1274" cy="233"/>
          </a:xfrm>
        </p:grpSpPr>
        <p:sp>
          <p:nvSpPr>
            <p:cNvPr id="177162" name="Rectangle 10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3" name="Rectangle 11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4" name="Rectangle 12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5" name="Group 13"/>
          <p:cNvGrpSpPr>
            <a:grpSpLocks/>
          </p:cNvGrpSpPr>
          <p:nvPr/>
        </p:nvGrpSpPr>
        <p:grpSpPr bwMode="auto">
          <a:xfrm>
            <a:off x="2779713" y="3640138"/>
            <a:ext cx="2022475" cy="369887"/>
            <a:chOff x="311" y="2293"/>
            <a:chExt cx="1274" cy="233"/>
          </a:xfrm>
        </p:grpSpPr>
        <p:sp>
          <p:nvSpPr>
            <p:cNvPr id="177166" name="Rectangle 14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7" name="Rectangle 15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68" name="Rectangle 16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69" name="Group 17"/>
          <p:cNvGrpSpPr>
            <a:grpSpLocks/>
          </p:cNvGrpSpPr>
          <p:nvPr/>
        </p:nvGrpSpPr>
        <p:grpSpPr bwMode="auto">
          <a:xfrm>
            <a:off x="6665913" y="3640138"/>
            <a:ext cx="2022475" cy="369887"/>
            <a:chOff x="311" y="2293"/>
            <a:chExt cx="1274" cy="233"/>
          </a:xfrm>
        </p:grpSpPr>
        <p:sp>
          <p:nvSpPr>
            <p:cNvPr id="177170" name="Rectangle 18"/>
            <p:cNvSpPr>
              <a:spLocks noChangeArrowheads="1"/>
            </p:cNvSpPr>
            <p:nvPr/>
          </p:nvSpPr>
          <p:spPr bwMode="auto">
            <a:xfrm>
              <a:off x="311" y="2294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1" name="Rectangle 19"/>
            <p:cNvSpPr>
              <a:spLocks noChangeArrowheads="1"/>
            </p:cNvSpPr>
            <p:nvPr/>
          </p:nvSpPr>
          <p:spPr bwMode="auto">
            <a:xfrm>
              <a:off x="665" y="2293"/>
              <a:ext cx="920" cy="2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2" name="Rectangle 20"/>
            <p:cNvSpPr>
              <a:spLocks noChangeArrowheads="1"/>
            </p:cNvSpPr>
            <p:nvPr/>
          </p:nvSpPr>
          <p:spPr bwMode="auto">
            <a:xfrm>
              <a:off x="484" y="2294"/>
              <a:ext cx="181" cy="232"/>
            </a:xfrm>
            <a:prstGeom prst="rect">
              <a:avLst/>
            </a:prstGeom>
            <a:solidFill>
              <a:srgbClr val="CA20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7173" name="Group 21"/>
          <p:cNvGrpSpPr>
            <a:grpSpLocks/>
          </p:cNvGrpSpPr>
          <p:nvPr/>
        </p:nvGrpSpPr>
        <p:grpSpPr bwMode="auto">
          <a:xfrm>
            <a:off x="5499100" y="3759200"/>
            <a:ext cx="444500" cy="139700"/>
            <a:chOff x="3304" y="2400"/>
            <a:chExt cx="280" cy="88"/>
          </a:xfrm>
        </p:grpSpPr>
        <p:sp>
          <p:nvSpPr>
            <p:cNvPr id="177174" name="Oval 22"/>
            <p:cNvSpPr>
              <a:spLocks noChangeArrowheads="1"/>
            </p:cNvSpPr>
            <p:nvPr/>
          </p:nvSpPr>
          <p:spPr bwMode="auto">
            <a:xfrm>
              <a:off x="3304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5" name="Oval 23"/>
            <p:cNvSpPr>
              <a:spLocks noChangeArrowheads="1"/>
            </p:cNvSpPr>
            <p:nvPr/>
          </p:nvSpPr>
          <p:spPr bwMode="auto">
            <a:xfrm>
              <a:off x="3400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176" name="Oval 24"/>
            <p:cNvSpPr>
              <a:spLocks noChangeArrowheads="1"/>
            </p:cNvSpPr>
            <p:nvPr/>
          </p:nvSpPr>
          <p:spPr bwMode="auto">
            <a:xfrm>
              <a:off x="3496" y="2400"/>
              <a:ext cx="88" cy="8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7177" name="Rectangle 25"/>
          <p:cNvSpPr>
            <a:spLocks noChangeArrowheads="1"/>
          </p:cNvSpPr>
          <p:nvPr/>
        </p:nvSpPr>
        <p:spPr bwMode="auto">
          <a:xfrm>
            <a:off x="430213" y="1597025"/>
            <a:ext cx="250825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8" name="Rectangle 26"/>
          <p:cNvSpPr>
            <a:spLocks noChangeArrowheads="1"/>
          </p:cNvSpPr>
          <p:nvPr/>
        </p:nvSpPr>
        <p:spPr bwMode="auto">
          <a:xfrm>
            <a:off x="1949450" y="1595438"/>
            <a:ext cx="6688138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7179" name="Rectangle 27"/>
          <p:cNvSpPr>
            <a:spLocks noChangeArrowheads="1"/>
          </p:cNvSpPr>
          <p:nvPr/>
        </p:nvSpPr>
        <p:spPr bwMode="auto">
          <a:xfrm>
            <a:off x="681038" y="1597025"/>
            <a:ext cx="1268412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77180" name="AutoShape 28"/>
          <p:cNvCxnSpPr>
            <a:cxnSpLocks noChangeShapeType="1"/>
            <a:stCxn id="177162" idx="0"/>
            <a:endCxn id="177177" idx="2"/>
          </p:cNvCxnSpPr>
          <p:nvPr/>
        </p:nvCxnSpPr>
        <p:spPr bwMode="auto">
          <a:xfrm flipH="1" flipV="1">
            <a:off x="555625" y="1965325"/>
            <a:ext cx="76200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1" name="AutoShape 29"/>
          <p:cNvCxnSpPr>
            <a:cxnSpLocks noChangeShapeType="1"/>
            <a:stCxn id="177164" idx="0"/>
            <a:endCxn id="177179" idx="2"/>
          </p:cNvCxnSpPr>
          <p:nvPr/>
        </p:nvCxnSpPr>
        <p:spPr bwMode="auto">
          <a:xfrm flipV="1">
            <a:off x="912813" y="1965325"/>
            <a:ext cx="4032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2" name="AutoShape 30"/>
          <p:cNvCxnSpPr>
            <a:cxnSpLocks noChangeShapeType="1"/>
            <a:stCxn id="177163" idx="0"/>
            <a:endCxn id="177178" idx="2"/>
          </p:cNvCxnSpPr>
          <p:nvPr/>
        </p:nvCxnSpPr>
        <p:spPr bwMode="auto">
          <a:xfrm flipV="1">
            <a:off x="1785938" y="1963738"/>
            <a:ext cx="3508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3" name="AutoShape 31"/>
          <p:cNvCxnSpPr>
            <a:cxnSpLocks noChangeShapeType="1"/>
            <a:stCxn id="177168" idx="0"/>
            <a:endCxn id="177179" idx="2"/>
          </p:cNvCxnSpPr>
          <p:nvPr/>
        </p:nvCxnSpPr>
        <p:spPr bwMode="auto">
          <a:xfrm flipH="1" flipV="1">
            <a:off x="1316038" y="1965325"/>
            <a:ext cx="18827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4" name="AutoShape 32"/>
          <p:cNvCxnSpPr>
            <a:cxnSpLocks noChangeShapeType="1"/>
            <a:stCxn id="177172" idx="0"/>
            <a:endCxn id="177179" idx="2"/>
          </p:cNvCxnSpPr>
          <p:nvPr/>
        </p:nvCxnSpPr>
        <p:spPr bwMode="auto">
          <a:xfrm flipH="1" flipV="1">
            <a:off x="1316038" y="1965325"/>
            <a:ext cx="57689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5" name="AutoShape 33"/>
          <p:cNvCxnSpPr>
            <a:cxnSpLocks noChangeShapeType="1"/>
            <a:stCxn id="177167" idx="0"/>
            <a:endCxn id="177178" idx="2"/>
          </p:cNvCxnSpPr>
          <p:nvPr/>
        </p:nvCxnSpPr>
        <p:spPr bwMode="auto">
          <a:xfrm flipV="1">
            <a:off x="4071938" y="1963738"/>
            <a:ext cx="122237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7186" name="AutoShape 34"/>
          <p:cNvCxnSpPr>
            <a:cxnSpLocks noChangeShapeType="1"/>
            <a:stCxn id="177171" idx="0"/>
            <a:endCxn id="177178" idx="2"/>
          </p:cNvCxnSpPr>
          <p:nvPr/>
        </p:nvCxnSpPr>
        <p:spPr bwMode="auto">
          <a:xfrm flipH="1" flipV="1">
            <a:off x="5294313" y="1963738"/>
            <a:ext cx="2663825" cy="1676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7187" name="Rectangle 35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Factor </a:t>
            </a:r>
            <a:r>
              <a:rPr lang="en-US" dirty="0"/>
              <a:t>O</a:t>
            </a:r>
            <a:r>
              <a:rPr lang="en-US" dirty="0" smtClean="0"/>
              <a:t>ut Shared </a:t>
            </a:r>
            <a:r>
              <a:rPr lang="en-US" dirty="0"/>
              <a:t>A</a:t>
            </a:r>
            <a:r>
              <a:rPr lang="en-US" dirty="0" smtClean="0"/>
              <a:t>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0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AutoShape 2"/>
          <p:cNvSpPr>
            <a:spLocks noChangeArrowheads="1"/>
          </p:cNvSpPr>
          <p:nvPr/>
        </p:nvSpPr>
        <p:spPr bwMode="auto">
          <a:xfrm>
            <a:off x="5726113" y="1203325"/>
            <a:ext cx="968375" cy="700088"/>
          </a:xfrm>
          <a:prstGeom prst="wedgeRoundRectCallout">
            <a:avLst>
              <a:gd name="adj1" fmla="val -15736"/>
              <a:gd name="adj2" fmla="val 9081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87399" name="Text Box 7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7678738" y="622617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 (1)</a:t>
            </a:r>
          </a:p>
        </p:txBody>
      </p:sp>
      <p:sp>
        <p:nvSpPr>
          <p:cNvPr id="187402" name="Line 10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Line 11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7404" name="Text Box 12"/>
          <p:cNvSpPr txBox="1">
            <a:spLocks noChangeArrowheads="1"/>
          </p:cNvSpPr>
          <p:nvPr/>
        </p:nvSpPr>
        <p:spPr bwMode="auto">
          <a:xfrm>
            <a:off x="6678613" y="465455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 (2)</a:t>
            </a:r>
          </a:p>
        </p:txBody>
      </p:sp>
      <p:grpSp>
        <p:nvGrpSpPr>
          <p:cNvPr id="187405" name="Group 13"/>
          <p:cNvGrpSpPr>
            <a:grpSpLocks/>
          </p:cNvGrpSpPr>
          <p:nvPr/>
        </p:nvGrpSpPr>
        <p:grpSpPr bwMode="auto">
          <a:xfrm>
            <a:off x="5753100" y="1377950"/>
            <a:ext cx="906463" cy="346075"/>
            <a:chOff x="4728" y="955"/>
            <a:chExt cx="571" cy="218"/>
          </a:xfrm>
        </p:grpSpPr>
        <p:sp>
          <p:nvSpPr>
            <p:cNvPr id="187406" name="Text Box 14"/>
            <p:cNvSpPr txBox="1">
              <a:spLocks noChangeArrowheads="1"/>
            </p:cNvSpPr>
            <p:nvPr/>
          </p:nvSpPr>
          <p:spPr bwMode="auto">
            <a:xfrm>
              <a:off x="4728" y="96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187407" name="Text Box 15"/>
            <p:cNvSpPr txBox="1">
              <a:spLocks noChangeArrowheads="1"/>
            </p:cNvSpPr>
            <p:nvPr/>
          </p:nvSpPr>
          <p:spPr bwMode="auto">
            <a:xfrm>
              <a:off x="4841" y="95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87408" name="Text Box 16"/>
            <p:cNvSpPr txBox="1">
              <a:spLocks noChangeArrowheads="1"/>
            </p:cNvSpPr>
            <p:nvPr/>
          </p:nvSpPr>
          <p:spPr bwMode="auto">
            <a:xfrm>
              <a:off x="4920" y="95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5</a:t>
              </a:r>
            </a:p>
          </p:txBody>
        </p:sp>
        <p:sp>
          <p:nvSpPr>
            <p:cNvPr id="187409" name="Text Box 17"/>
            <p:cNvSpPr txBox="1">
              <a:spLocks noChangeArrowheads="1"/>
            </p:cNvSpPr>
            <p:nvPr/>
          </p:nvSpPr>
          <p:spPr bwMode="auto">
            <a:xfrm>
              <a:off x="5033" y="95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87410" name="Text Box 18"/>
            <p:cNvSpPr txBox="1">
              <a:spLocks noChangeArrowheads="1"/>
            </p:cNvSpPr>
            <p:nvPr/>
          </p:nvSpPr>
          <p:spPr bwMode="auto">
            <a:xfrm>
              <a:off x="5112" y="96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</p:grpSp>
      <p:cxnSp>
        <p:nvCxnSpPr>
          <p:cNvPr id="187411" name="AutoShape 19"/>
          <p:cNvCxnSpPr>
            <a:cxnSpLocks noChangeShapeType="1"/>
            <a:stCxn id="187406" idx="0"/>
            <a:endCxn id="187432" idx="3"/>
          </p:cNvCxnSpPr>
          <p:nvPr/>
        </p:nvCxnSpPr>
        <p:spPr bwMode="auto">
          <a:xfrm rot="5400000" flipH="1">
            <a:off x="5426869" y="912019"/>
            <a:ext cx="650875" cy="300037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7412" name="AutoShape 20"/>
          <p:cNvCxnSpPr>
            <a:cxnSpLocks noChangeShapeType="1"/>
            <a:stCxn id="187408" idx="2"/>
            <a:endCxn id="187430" idx="3"/>
          </p:cNvCxnSpPr>
          <p:nvPr/>
        </p:nvCxnSpPr>
        <p:spPr bwMode="auto">
          <a:xfrm rot="5400000">
            <a:off x="5121275" y="1177925"/>
            <a:ext cx="546100" cy="1625600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7413" name="AutoShape 21"/>
          <p:cNvCxnSpPr>
            <a:cxnSpLocks noChangeShapeType="1"/>
            <a:stCxn id="187410" idx="0"/>
            <a:endCxn id="187396" idx="0"/>
          </p:cNvCxnSpPr>
          <p:nvPr/>
        </p:nvCxnSpPr>
        <p:spPr bwMode="auto">
          <a:xfrm rot="16200000" flipH="1" flipV="1">
            <a:off x="3671887" y="-669924"/>
            <a:ext cx="784225" cy="4895850"/>
          </a:xfrm>
          <a:prstGeom prst="bentConnector3">
            <a:avLst>
              <a:gd name="adj1" fmla="val -29148"/>
            </a:avLst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7414" name="Text Box 22"/>
          <p:cNvSpPr txBox="1">
            <a:spLocks noChangeArrowheads="1"/>
          </p:cNvSpPr>
          <p:nvPr/>
        </p:nvSpPr>
        <p:spPr bwMode="auto">
          <a:xfrm>
            <a:off x="6921500" y="1169988"/>
            <a:ext cx="1144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Dimension</a:t>
            </a:r>
            <a:br>
              <a:rPr lang="en-US" sz="1600"/>
            </a:br>
            <a:r>
              <a:rPr lang="en-US" sz="1600"/>
              <a:t>Index</a:t>
            </a:r>
            <a:br>
              <a:rPr lang="en-US" sz="1600"/>
            </a:br>
            <a:r>
              <a:rPr lang="en-US" sz="1600"/>
              <a:t>Values</a:t>
            </a:r>
          </a:p>
        </p:txBody>
      </p:sp>
      <p:sp>
        <p:nvSpPr>
          <p:cNvPr id="187415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8321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In-Stack Position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Temporal Position Index</a:t>
            </a:r>
          </a:p>
        </p:txBody>
      </p:sp>
      <p:pic>
        <p:nvPicPr>
          <p:cNvPr id="187416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17" name="Text Box 2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7418" name="Text Box 26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7419" name="Text Box 27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7420" name="Line 28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2" name="Text Box 30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7423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4" name="Text Box 32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7425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6" name="Text Box 34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7427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28" name="Text Box 36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pic>
        <p:nvPicPr>
          <p:cNvPr id="187429" name="Picture 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0" name="Text Box 38"/>
          <p:cNvSpPr txBox="1">
            <a:spLocks noChangeArrowheads="1"/>
          </p:cNvSpPr>
          <p:nvPr/>
        </p:nvSpPr>
        <p:spPr bwMode="auto">
          <a:xfrm>
            <a:off x="4313238" y="21256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7431" name="Text Box 39"/>
          <p:cNvSpPr txBox="1">
            <a:spLocks noChangeArrowheads="1"/>
          </p:cNvSpPr>
          <p:nvPr/>
        </p:nvSpPr>
        <p:spPr bwMode="auto">
          <a:xfrm>
            <a:off x="2846388" y="3125788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7432" name="Text Box 40"/>
          <p:cNvSpPr txBox="1">
            <a:spLocks noChangeArrowheads="1"/>
          </p:cNvSpPr>
          <p:nvPr/>
        </p:nvSpPr>
        <p:spPr bwMode="auto">
          <a:xfrm>
            <a:off x="4583113" y="598488"/>
            <a:ext cx="101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7433" name="Line 41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743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5" name="Text Box 43"/>
          <p:cNvSpPr txBox="1">
            <a:spLocks noChangeArrowheads="1"/>
          </p:cNvSpPr>
          <p:nvPr/>
        </p:nvSpPr>
        <p:spPr bwMode="auto">
          <a:xfrm>
            <a:off x="4092575" y="2308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pic>
        <p:nvPicPr>
          <p:cNvPr id="187436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7" name="Text Box 45"/>
          <p:cNvSpPr txBox="1">
            <a:spLocks noChangeArrowheads="1"/>
          </p:cNvSpPr>
          <p:nvPr/>
        </p:nvSpPr>
        <p:spPr bwMode="auto">
          <a:xfrm>
            <a:off x="389731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pic>
        <p:nvPicPr>
          <p:cNvPr id="187438" name="Picture 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39" name="Text Box 47"/>
          <p:cNvSpPr txBox="1">
            <a:spLocks noChangeArrowheads="1"/>
          </p:cNvSpPr>
          <p:nvPr/>
        </p:nvSpPr>
        <p:spPr bwMode="auto">
          <a:xfrm>
            <a:off x="3698875" y="269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pic>
        <p:nvPicPr>
          <p:cNvPr id="18744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7441" name="Text Box 49"/>
          <p:cNvSpPr txBox="1">
            <a:spLocks noChangeArrowheads="1"/>
          </p:cNvSpPr>
          <p:nvPr/>
        </p:nvSpPr>
        <p:spPr bwMode="auto">
          <a:xfrm>
            <a:off x="3502025" y="2874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029084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AutoShape 2"/>
          <p:cNvSpPr>
            <a:spLocks noChangeArrowheads="1"/>
          </p:cNvSpPr>
          <p:nvPr/>
        </p:nvSpPr>
        <p:spPr bwMode="auto">
          <a:xfrm>
            <a:off x="5726113" y="1203325"/>
            <a:ext cx="968375" cy="700088"/>
          </a:xfrm>
          <a:prstGeom prst="wedgeRoundRectCallout">
            <a:avLst>
              <a:gd name="adj1" fmla="val -15736"/>
              <a:gd name="adj2" fmla="val 9081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89444" name="Text Box 4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89445" name="Text Box 5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89446" name="Text Box 6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89449" name="Text Box 9"/>
          <p:cNvSpPr txBox="1">
            <a:spLocks noChangeArrowheads="1"/>
          </p:cNvSpPr>
          <p:nvPr/>
        </p:nvSpPr>
        <p:spPr bwMode="auto">
          <a:xfrm>
            <a:off x="7678738" y="622617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 (1)</a:t>
            </a:r>
          </a:p>
        </p:txBody>
      </p:sp>
      <p:sp>
        <p:nvSpPr>
          <p:cNvPr id="189450" name="Line 10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1" name="Line 11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6678613" y="465455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 (2)</a:t>
            </a:r>
          </a:p>
        </p:txBody>
      </p:sp>
      <p:grpSp>
        <p:nvGrpSpPr>
          <p:cNvPr id="189453" name="Group 13"/>
          <p:cNvGrpSpPr>
            <a:grpSpLocks/>
          </p:cNvGrpSpPr>
          <p:nvPr/>
        </p:nvGrpSpPr>
        <p:grpSpPr bwMode="auto">
          <a:xfrm>
            <a:off x="5753100" y="1377950"/>
            <a:ext cx="906463" cy="346075"/>
            <a:chOff x="4728" y="955"/>
            <a:chExt cx="571" cy="218"/>
          </a:xfrm>
        </p:grpSpPr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4728" y="96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4841" y="95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89456" name="Text Box 16"/>
            <p:cNvSpPr txBox="1">
              <a:spLocks noChangeArrowheads="1"/>
            </p:cNvSpPr>
            <p:nvPr/>
          </p:nvSpPr>
          <p:spPr bwMode="auto">
            <a:xfrm>
              <a:off x="4920" y="95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5</a:t>
              </a:r>
            </a:p>
          </p:txBody>
        </p:sp>
        <p:sp>
          <p:nvSpPr>
            <p:cNvPr id="189457" name="Text Box 17"/>
            <p:cNvSpPr txBox="1">
              <a:spLocks noChangeArrowheads="1"/>
            </p:cNvSpPr>
            <p:nvPr/>
          </p:nvSpPr>
          <p:spPr bwMode="auto">
            <a:xfrm>
              <a:off x="5033" y="95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89458" name="Text Box 18"/>
            <p:cNvSpPr txBox="1">
              <a:spLocks noChangeArrowheads="1"/>
            </p:cNvSpPr>
            <p:nvPr/>
          </p:nvSpPr>
          <p:spPr bwMode="auto">
            <a:xfrm>
              <a:off x="5112" y="96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</p:grpSp>
      <p:cxnSp>
        <p:nvCxnSpPr>
          <p:cNvPr id="189459" name="AutoShape 19"/>
          <p:cNvCxnSpPr>
            <a:cxnSpLocks noChangeShapeType="1"/>
            <a:stCxn id="189454" idx="0"/>
            <a:endCxn id="189486" idx="3"/>
          </p:cNvCxnSpPr>
          <p:nvPr/>
        </p:nvCxnSpPr>
        <p:spPr bwMode="auto">
          <a:xfrm rot="5400000" flipH="1">
            <a:off x="5426869" y="912019"/>
            <a:ext cx="650875" cy="300037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9460" name="AutoShape 20"/>
          <p:cNvCxnSpPr>
            <a:cxnSpLocks noChangeShapeType="1"/>
            <a:stCxn id="189456" idx="2"/>
            <a:endCxn id="189483" idx="3"/>
          </p:cNvCxnSpPr>
          <p:nvPr/>
        </p:nvCxnSpPr>
        <p:spPr bwMode="auto">
          <a:xfrm rot="5400000">
            <a:off x="5121275" y="1177925"/>
            <a:ext cx="546100" cy="1625600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9461" name="AutoShape 21"/>
          <p:cNvCxnSpPr>
            <a:cxnSpLocks noChangeShapeType="1"/>
            <a:stCxn id="189458" idx="0"/>
            <a:endCxn id="189444" idx="0"/>
          </p:cNvCxnSpPr>
          <p:nvPr/>
        </p:nvCxnSpPr>
        <p:spPr bwMode="auto">
          <a:xfrm rot="16200000" flipH="1" flipV="1">
            <a:off x="3671887" y="-669924"/>
            <a:ext cx="784225" cy="4895850"/>
          </a:xfrm>
          <a:prstGeom prst="bentConnector3">
            <a:avLst>
              <a:gd name="adj1" fmla="val -29148"/>
            </a:avLst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9462" name="Text Box 22"/>
          <p:cNvSpPr txBox="1">
            <a:spLocks noChangeArrowheads="1"/>
          </p:cNvSpPr>
          <p:nvPr/>
        </p:nvSpPr>
        <p:spPr bwMode="auto">
          <a:xfrm>
            <a:off x="6921500" y="1169988"/>
            <a:ext cx="1144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Dimension</a:t>
            </a:r>
            <a:br>
              <a:rPr lang="en-US" sz="1600"/>
            </a:br>
            <a:r>
              <a:rPr lang="en-US" sz="1600"/>
              <a:t>Index</a:t>
            </a:r>
            <a:br>
              <a:rPr lang="en-US" sz="1600"/>
            </a:br>
            <a:r>
              <a:rPr lang="en-US" sz="1600"/>
              <a:t>Values</a:t>
            </a:r>
          </a:p>
        </p:txBody>
      </p:sp>
      <p:sp>
        <p:nvSpPr>
          <p:cNvPr id="189463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8321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In-Stack Position</a:t>
            </a:r>
          </a:p>
          <a:p>
            <a:pPr>
              <a:buFont typeface="Times" charset="0"/>
              <a:buAutoNum type="arabicPeriod"/>
            </a:pPr>
            <a:r>
              <a:rPr lang="en-US" sz="1600"/>
              <a:t>Temporal Position Index</a:t>
            </a:r>
          </a:p>
        </p:txBody>
      </p:sp>
      <p:pic>
        <p:nvPicPr>
          <p:cNvPr id="189464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65" name="Text Box 2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9466" name="Text Box 26"/>
          <p:cNvSpPr txBox="1">
            <a:spLocks noChangeArrowheads="1"/>
          </p:cNvSpPr>
          <p:nvPr/>
        </p:nvSpPr>
        <p:spPr bwMode="auto">
          <a:xfrm>
            <a:off x="5791200" y="536733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1\5\1</a:t>
            </a:r>
          </a:p>
        </p:txBody>
      </p:sp>
      <p:sp>
        <p:nvSpPr>
          <p:cNvPr id="189467" name="Text Box 27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9468" name="Text Box 28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9469" name="Line 29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470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71" name="Text Box 31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89472" name="Text Box 32"/>
          <p:cNvSpPr txBox="1">
            <a:spLocks noChangeArrowheads="1"/>
          </p:cNvSpPr>
          <p:nvPr/>
        </p:nvSpPr>
        <p:spPr bwMode="auto">
          <a:xfrm>
            <a:off x="5570538" y="5549900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1\4\1</a:t>
            </a:r>
          </a:p>
        </p:txBody>
      </p:sp>
      <p:pic>
        <p:nvPicPr>
          <p:cNvPr id="189473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74" name="Text Box 34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89475" name="Text Box 35"/>
          <p:cNvSpPr txBox="1">
            <a:spLocks noChangeArrowheads="1"/>
          </p:cNvSpPr>
          <p:nvPr/>
        </p:nvSpPr>
        <p:spPr bwMode="auto">
          <a:xfrm>
            <a:off x="5375275" y="5751513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1\3\1</a:t>
            </a:r>
          </a:p>
        </p:txBody>
      </p:sp>
      <p:pic>
        <p:nvPicPr>
          <p:cNvPr id="189476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77" name="Text Box 37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89478" name="Text Box 38"/>
          <p:cNvSpPr txBox="1">
            <a:spLocks noChangeArrowheads="1"/>
          </p:cNvSpPr>
          <p:nvPr/>
        </p:nvSpPr>
        <p:spPr bwMode="auto">
          <a:xfrm>
            <a:off x="5176838" y="593407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1\2\1</a:t>
            </a:r>
          </a:p>
        </p:txBody>
      </p:sp>
      <p:pic>
        <p:nvPicPr>
          <p:cNvPr id="189479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80" name="Text Box 40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9481" name="Text Box 41"/>
          <p:cNvSpPr txBox="1">
            <a:spLocks noChangeArrowheads="1"/>
          </p:cNvSpPr>
          <p:nvPr/>
        </p:nvSpPr>
        <p:spPr bwMode="auto">
          <a:xfrm>
            <a:off x="4979988" y="611663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1\1\1</a:t>
            </a:r>
          </a:p>
        </p:txBody>
      </p:sp>
      <p:pic>
        <p:nvPicPr>
          <p:cNvPr id="189482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83" name="Text Box 43"/>
          <p:cNvSpPr txBox="1">
            <a:spLocks noChangeArrowheads="1"/>
          </p:cNvSpPr>
          <p:nvPr/>
        </p:nvSpPr>
        <p:spPr bwMode="auto">
          <a:xfrm>
            <a:off x="4313238" y="21256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89484" name="Text Box 44"/>
          <p:cNvSpPr txBox="1">
            <a:spLocks noChangeArrowheads="1"/>
          </p:cNvSpPr>
          <p:nvPr/>
        </p:nvSpPr>
        <p:spPr bwMode="auto">
          <a:xfrm>
            <a:off x="5800725" y="21304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1\5\2</a:t>
            </a:r>
          </a:p>
        </p:txBody>
      </p:sp>
      <p:sp>
        <p:nvSpPr>
          <p:cNvPr id="189485" name="Text Box 45"/>
          <p:cNvSpPr txBox="1">
            <a:spLocks noChangeArrowheads="1"/>
          </p:cNvSpPr>
          <p:nvPr/>
        </p:nvSpPr>
        <p:spPr bwMode="auto">
          <a:xfrm>
            <a:off x="2846388" y="3125788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89486" name="Text Box 46"/>
          <p:cNvSpPr txBox="1">
            <a:spLocks noChangeArrowheads="1"/>
          </p:cNvSpPr>
          <p:nvPr/>
        </p:nvSpPr>
        <p:spPr bwMode="auto">
          <a:xfrm>
            <a:off x="4583113" y="598488"/>
            <a:ext cx="101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89487" name="Line 47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9488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89" name="Text Box 49"/>
          <p:cNvSpPr txBox="1">
            <a:spLocks noChangeArrowheads="1"/>
          </p:cNvSpPr>
          <p:nvPr/>
        </p:nvSpPr>
        <p:spPr bwMode="auto">
          <a:xfrm>
            <a:off x="4092575" y="2308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89490" name="Text Box 50"/>
          <p:cNvSpPr txBox="1">
            <a:spLocks noChangeArrowheads="1"/>
          </p:cNvSpPr>
          <p:nvPr/>
        </p:nvSpPr>
        <p:spPr bwMode="auto">
          <a:xfrm>
            <a:off x="5580063" y="231298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1\4\2</a:t>
            </a:r>
          </a:p>
        </p:txBody>
      </p:sp>
      <p:pic>
        <p:nvPicPr>
          <p:cNvPr id="189491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92" name="Text Box 52"/>
          <p:cNvSpPr txBox="1">
            <a:spLocks noChangeArrowheads="1"/>
          </p:cNvSpPr>
          <p:nvPr/>
        </p:nvSpPr>
        <p:spPr bwMode="auto">
          <a:xfrm>
            <a:off x="389731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89493" name="Text Box 53"/>
          <p:cNvSpPr txBox="1">
            <a:spLocks noChangeArrowheads="1"/>
          </p:cNvSpPr>
          <p:nvPr/>
        </p:nvSpPr>
        <p:spPr bwMode="auto">
          <a:xfrm>
            <a:off x="5384800" y="2514600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1\3\2</a:t>
            </a:r>
          </a:p>
        </p:txBody>
      </p:sp>
      <p:pic>
        <p:nvPicPr>
          <p:cNvPr id="189494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95" name="Text Box 55"/>
          <p:cNvSpPr txBox="1">
            <a:spLocks noChangeArrowheads="1"/>
          </p:cNvSpPr>
          <p:nvPr/>
        </p:nvSpPr>
        <p:spPr bwMode="auto">
          <a:xfrm>
            <a:off x="3698875" y="269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89496" name="Text Box 56"/>
          <p:cNvSpPr txBox="1">
            <a:spLocks noChangeArrowheads="1"/>
          </p:cNvSpPr>
          <p:nvPr/>
        </p:nvSpPr>
        <p:spPr bwMode="auto">
          <a:xfrm>
            <a:off x="5186363" y="2697163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1\2\2</a:t>
            </a:r>
          </a:p>
        </p:txBody>
      </p:sp>
      <p:pic>
        <p:nvPicPr>
          <p:cNvPr id="189497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9498" name="Text Box 58"/>
          <p:cNvSpPr txBox="1">
            <a:spLocks noChangeArrowheads="1"/>
          </p:cNvSpPr>
          <p:nvPr/>
        </p:nvSpPr>
        <p:spPr bwMode="auto">
          <a:xfrm>
            <a:off x="3502025" y="2874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89499" name="Text Box 59"/>
          <p:cNvSpPr txBox="1">
            <a:spLocks noChangeArrowheads="1"/>
          </p:cNvSpPr>
          <p:nvPr/>
        </p:nvSpPr>
        <p:spPr bwMode="auto">
          <a:xfrm>
            <a:off x="4989513" y="28797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1\1\2</a:t>
            </a:r>
          </a:p>
        </p:txBody>
      </p:sp>
    </p:spTree>
    <p:extLst>
      <p:ext uri="{BB962C8B-B14F-4D97-AF65-F5344CB8AC3E}">
        <p14:creationId xmlns:p14="http://schemas.microsoft.com/office/powerpoint/2010/main" val="18088787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AutoShape 2"/>
          <p:cNvSpPr>
            <a:spLocks noChangeArrowheads="1"/>
          </p:cNvSpPr>
          <p:nvPr/>
        </p:nvSpPr>
        <p:spPr bwMode="auto">
          <a:xfrm>
            <a:off x="5726113" y="1203325"/>
            <a:ext cx="968375" cy="700088"/>
          </a:xfrm>
          <a:prstGeom prst="wedgeRoundRectCallout">
            <a:avLst>
              <a:gd name="adj1" fmla="val -15736"/>
              <a:gd name="adj2" fmla="val 9081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1491" name="Text Box 3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91492" name="Text Box 4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91493" name="Text Box 5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91494" name="Text Box 6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91497" name="Text Box 9"/>
          <p:cNvSpPr txBox="1">
            <a:spLocks noChangeArrowheads="1"/>
          </p:cNvSpPr>
          <p:nvPr/>
        </p:nvSpPr>
        <p:spPr bwMode="auto">
          <a:xfrm>
            <a:off x="7678738" y="622617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 (2)</a:t>
            </a:r>
          </a:p>
        </p:txBody>
      </p:sp>
      <p:sp>
        <p:nvSpPr>
          <p:cNvPr id="191498" name="Line 10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499" name="Line 11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6678613" y="465455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 (1)</a:t>
            </a:r>
          </a:p>
        </p:txBody>
      </p:sp>
      <p:grpSp>
        <p:nvGrpSpPr>
          <p:cNvPr id="191501" name="Group 13"/>
          <p:cNvGrpSpPr>
            <a:grpSpLocks/>
          </p:cNvGrpSpPr>
          <p:nvPr/>
        </p:nvGrpSpPr>
        <p:grpSpPr bwMode="auto">
          <a:xfrm>
            <a:off x="5753100" y="1377950"/>
            <a:ext cx="906463" cy="346075"/>
            <a:chOff x="4728" y="955"/>
            <a:chExt cx="571" cy="218"/>
          </a:xfrm>
        </p:grpSpPr>
        <p:sp>
          <p:nvSpPr>
            <p:cNvPr id="191502" name="Text Box 14"/>
            <p:cNvSpPr txBox="1">
              <a:spLocks noChangeArrowheads="1"/>
            </p:cNvSpPr>
            <p:nvPr/>
          </p:nvSpPr>
          <p:spPr bwMode="auto">
            <a:xfrm>
              <a:off x="4728" y="96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191503" name="Text Box 15"/>
            <p:cNvSpPr txBox="1">
              <a:spLocks noChangeArrowheads="1"/>
            </p:cNvSpPr>
            <p:nvPr/>
          </p:nvSpPr>
          <p:spPr bwMode="auto">
            <a:xfrm>
              <a:off x="4841" y="95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91504" name="Text Box 16"/>
            <p:cNvSpPr txBox="1">
              <a:spLocks noChangeArrowheads="1"/>
            </p:cNvSpPr>
            <p:nvPr/>
          </p:nvSpPr>
          <p:spPr bwMode="auto">
            <a:xfrm>
              <a:off x="4920" y="95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191505" name="Text Box 17"/>
            <p:cNvSpPr txBox="1">
              <a:spLocks noChangeArrowheads="1"/>
            </p:cNvSpPr>
            <p:nvPr/>
          </p:nvSpPr>
          <p:spPr bwMode="auto">
            <a:xfrm>
              <a:off x="5033" y="95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91506" name="Text Box 18"/>
            <p:cNvSpPr txBox="1">
              <a:spLocks noChangeArrowheads="1"/>
            </p:cNvSpPr>
            <p:nvPr/>
          </p:nvSpPr>
          <p:spPr bwMode="auto">
            <a:xfrm>
              <a:off x="5112" y="96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5</a:t>
              </a:r>
            </a:p>
          </p:txBody>
        </p:sp>
      </p:grpSp>
      <p:cxnSp>
        <p:nvCxnSpPr>
          <p:cNvPr id="191507" name="AutoShape 19"/>
          <p:cNvCxnSpPr>
            <a:cxnSpLocks noChangeShapeType="1"/>
            <a:stCxn id="191504" idx="0"/>
            <a:endCxn id="191534" idx="3"/>
          </p:cNvCxnSpPr>
          <p:nvPr/>
        </p:nvCxnSpPr>
        <p:spPr bwMode="auto">
          <a:xfrm rot="5400000" flipH="1">
            <a:off x="5582444" y="756444"/>
            <a:ext cx="644525" cy="604837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508" name="AutoShape 20"/>
          <p:cNvCxnSpPr>
            <a:cxnSpLocks noChangeShapeType="1"/>
            <a:stCxn id="191506" idx="2"/>
            <a:endCxn id="191531" idx="3"/>
          </p:cNvCxnSpPr>
          <p:nvPr/>
        </p:nvCxnSpPr>
        <p:spPr bwMode="auto">
          <a:xfrm rot="5400000">
            <a:off x="5276056" y="1027907"/>
            <a:ext cx="541337" cy="1930400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1509" name="AutoShape 21"/>
          <p:cNvCxnSpPr>
            <a:cxnSpLocks noChangeShapeType="1"/>
            <a:stCxn id="191502" idx="0"/>
            <a:endCxn id="191492" idx="0"/>
          </p:cNvCxnSpPr>
          <p:nvPr/>
        </p:nvCxnSpPr>
        <p:spPr bwMode="auto">
          <a:xfrm rot="16200000" flipH="1" flipV="1">
            <a:off x="3367881" y="-364331"/>
            <a:ext cx="782638" cy="4286250"/>
          </a:xfrm>
          <a:prstGeom prst="bentConnector3">
            <a:avLst>
              <a:gd name="adj1" fmla="val -29208"/>
            </a:avLst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1510" name="Text Box 22"/>
          <p:cNvSpPr txBox="1">
            <a:spLocks noChangeArrowheads="1"/>
          </p:cNvSpPr>
          <p:nvPr/>
        </p:nvSpPr>
        <p:spPr bwMode="auto">
          <a:xfrm>
            <a:off x="6921500" y="1169988"/>
            <a:ext cx="1144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Dimension</a:t>
            </a:r>
            <a:br>
              <a:rPr lang="en-US" sz="1600"/>
            </a:br>
            <a:r>
              <a:rPr lang="en-US" sz="1600"/>
              <a:t>Index</a:t>
            </a:r>
            <a:br>
              <a:rPr lang="en-US" sz="1600"/>
            </a:br>
            <a:r>
              <a:rPr lang="en-US" sz="1600"/>
              <a:t>Values</a:t>
            </a:r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8892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Temporal Position Index 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In-Stack Position</a:t>
            </a:r>
          </a:p>
        </p:txBody>
      </p:sp>
      <p:pic>
        <p:nvPicPr>
          <p:cNvPr id="19151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5791200" y="5367338"/>
            <a:ext cx="52693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/>
              <a:t>1\1\5</a:t>
            </a:r>
            <a:endParaRPr lang="en-US" sz="1200" dirty="0"/>
          </a:p>
        </p:txBody>
      </p:sp>
      <p:sp>
        <p:nvSpPr>
          <p:cNvPr id="191515" name="Text Box 27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91516" name="Text Box 28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18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19" name="Text Box 31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91520" name="Text Box 32"/>
          <p:cNvSpPr txBox="1">
            <a:spLocks noChangeArrowheads="1"/>
          </p:cNvSpPr>
          <p:nvPr/>
        </p:nvSpPr>
        <p:spPr bwMode="auto">
          <a:xfrm>
            <a:off x="5570538" y="5549900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1\1\4</a:t>
            </a:r>
          </a:p>
        </p:txBody>
      </p:sp>
      <p:pic>
        <p:nvPicPr>
          <p:cNvPr id="191521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22" name="Text Box 34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91523" name="Text Box 35"/>
          <p:cNvSpPr txBox="1">
            <a:spLocks noChangeArrowheads="1"/>
          </p:cNvSpPr>
          <p:nvPr/>
        </p:nvSpPr>
        <p:spPr bwMode="auto">
          <a:xfrm>
            <a:off x="5375275" y="5751513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1\1\3</a:t>
            </a:r>
          </a:p>
        </p:txBody>
      </p:sp>
      <p:pic>
        <p:nvPicPr>
          <p:cNvPr id="191524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25" name="Text Box 37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91526" name="Text Box 38"/>
          <p:cNvSpPr txBox="1">
            <a:spLocks noChangeArrowheads="1"/>
          </p:cNvSpPr>
          <p:nvPr/>
        </p:nvSpPr>
        <p:spPr bwMode="auto">
          <a:xfrm>
            <a:off x="5176838" y="593407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1\1\2</a:t>
            </a:r>
          </a:p>
        </p:txBody>
      </p:sp>
      <p:pic>
        <p:nvPicPr>
          <p:cNvPr id="191527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28" name="Text Box 40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1529" name="Text Box 41"/>
          <p:cNvSpPr txBox="1">
            <a:spLocks noChangeArrowheads="1"/>
          </p:cNvSpPr>
          <p:nvPr/>
        </p:nvSpPr>
        <p:spPr bwMode="auto">
          <a:xfrm>
            <a:off x="4979988" y="611663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1\1\1</a:t>
            </a:r>
          </a:p>
        </p:txBody>
      </p:sp>
      <p:pic>
        <p:nvPicPr>
          <p:cNvPr id="191530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31" name="Text Box 43"/>
          <p:cNvSpPr txBox="1">
            <a:spLocks noChangeArrowheads="1"/>
          </p:cNvSpPr>
          <p:nvPr/>
        </p:nvSpPr>
        <p:spPr bwMode="auto">
          <a:xfrm>
            <a:off x="4313238" y="21256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5800725" y="21304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2\1\5</a:t>
            </a:r>
          </a:p>
        </p:txBody>
      </p:sp>
      <p:sp>
        <p:nvSpPr>
          <p:cNvPr id="191533" name="Text Box 45"/>
          <p:cNvSpPr txBox="1">
            <a:spLocks noChangeArrowheads="1"/>
          </p:cNvSpPr>
          <p:nvPr/>
        </p:nvSpPr>
        <p:spPr bwMode="auto">
          <a:xfrm>
            <a:off x="2846388" y="3125788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4583113" y="598488"/>
            <a:ext cx="101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91535" name="Line 47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1536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4092575" y="2308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91538" name="Text Box 50"/>
          <p:cNvSpPr txBox="1">
            <a:spLocks noChangeArrowheads="1"/>
          </p:cNvSpPr>
          <p:nvPr/>
        </p:nvSpPr>
        <p:spPr bwMode="auto">
          <a:xfrm>
            <a:off x="5580063" y="231298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2\1\4</a:t>
            </a:r>
          </a:p>
        </p:txBody>
      </p:sp>
      <p:pic>
        <p:nvPicPr>
          <p:cNvPr id="19153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40" name="Text Box 52"/>
          <p:cNvSpPr txBox="1">
            <a:spLocks noChangeArrowheads="1"/>
          </p:cNvSpPr>
          <p:nvPr/>
        </p:nvSpPr>
        <p:spPr bwMode="auto">
          <a:xfrm>
            <a:off x="389731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91541" name="Text Box 53"/>
          <p:cNvSpPr txBox="1">
            <a:spLocks noChangeArrowheads="1"/>
          </p:cNvSpPr>
          <p:nvPr/>
        </p:nvSpPr>
        <p:spPr bwMode="auto">
          <a:xfrm>
            <a:off x="5384800" y="2514600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2\1\3</a:t>
            </a:r>
          </a:p>
        </p:txBody>
      </p:sp>
      <p:pic>
        <p:nvPicPr>
          <p:cNvPr id="191542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43" name="Text Box 55"/>
          <p:cNvSpPr txBox="1">
            <a:spLocks noChangeArrowheads="1"/>
          </p:cNvSpPr>
          <p:nvPr/>
        </p:nvSpPr>
        <p:spPr bwMode="auto">
          <a:xfrm>
            <a:off x="3698875" y="269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5186363" y="2697163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2\1\2</a:t>
            </a:r>
          </a:p>
        </p:txBody>
      </p:sp>
      <p:pic>
        <p:nvPicPr>
          <p:cNvPr id="191545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3502025" y="2874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1547" name="Text Box 59"/>
          <p:cNvSpPr txBox="1">
            <a:spLocks noChangeArrowheads="1"/>
          </p:cNvSpPr>
          <p:nvPr/>
        </p:nvSpPr>
        <p:spPr bwMode="auto">
          <a:xfrm>
            <a:off x="4989513" y="28797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2\1\1</a:t>
            </a:r>
          </a:p>
        </p:txBody>
      </p:sp>
    </p:spTree>
    <p:extLst>
      <p:ext uri="{BB962C8B-B14F-4D97-AF65-F5344CB8AC3E}">
        <p14:creationId xmlns:p14="http://schemas.microsoft.com/office/powerpoint/2010/main" val="35858549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AutoShape 2"/>
          <p:cNvSpPr>
            <a:spLocks noChangeArrowheads="1"/>
          </p:cNvSpPr>
          <p:nvPr/>
        </p:nvSpPr>
        <p:spPr bwMode="auto">
          <a:xfrm>
            <a:off x="5726113" y="1203325"/>
            <a:ext cx="968375" cy="700088"/>
          </a:xfrm>
          <a:prstGeom prst="wedgeRoundRectCallout">
            <a:avLst>
              <a:gd name="adj1" fmla="val -15736"/>
              <a:gd name="adj2" fmla="val 90815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1092200" y="287338"/>
            <a:ext cx="10429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Temporal</a:t>
            </a:r>
            <a:br>
              <a:rPr lang="en-US" sz="1600"/>
            </a:br>
            <a:r>
              <a:rPr lang="en-US" sz="1600"/>
              <a:t>Position</a:t>
            </a:r>
            <a:br>
              <a:rPr lang="en-US" sz="1600"/>
            </a:br>
            <a:r>
              <a:rPr lang="en-US" sz="1600"/>
              <a:t>Index</a:t>
            </a:r>
          </a:p>
        </p:txBody>
      </p:sp>
      <p:sp>
        <p:nvSpPr>
          <p:cNvPr id="193540" name="Text Box 4"/>
          <p:cNvSpPr txBox="1">
            <a:spLocks noChangeArrowheads="1"/>
          </p:cNvSpPr>
          <p:nvPr/>
        </p:nvSpPr>
        <p:spPr bwMode="auto">
          <a:xfrm>
            <a:off x="1466850" y="21701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2</a:t>
            </a:r>
          </a:p>
        </p:txBody>
      </p:sp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1463675" y="5219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1</a:t>
            </a:r>
          </a:p>
        </p:txBody>
      </p:sp>
      <p:sp>
        <p:nvSpPr>
          <p:cNvPr id="193542" name="Text Box 6"/>
          <p:cNvSpPr txBox="1">
            <a:spLocks noChangeArrowheads="1"/>
          </p:cNvSpPr>
          <p:nvPr/>
        </p:nvSpPr>
        <p:spPr bwMode="auto">
          <a:xfrm>
            <a:off x="274638" y="285750"/>
            <a:ext cx="8270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Trigger</a:t>
            </a:r>
            <a:br>
              <a:rPr lang="en-US" sz="1600"/>
            </a:br>
            <a:r>
              <a:rPr lang="en-US" sz="1600"/>
              <a:t>Delay</a:t>
            </a:r>
            <a:br>
              <a:rPr lang="en-US" sz="1600"/>
            </a:br>
            <a:r>
              <a:rPr lang="en-US" sz="1600"/>
              <a:t>Time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19088" y="2168525"/>
            <a:ext cx="7381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48 ms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371475" y="5218113"/>
            <a:ext cx="623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0 ms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7678738" y="6226175"/>
            <a:ext cx="128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Space (2)</a:t>
            </a:r>
          </a:p>
        </p:txBody>
      </p:sp>
      <p:sp>
        <p:nvSpPr>
          <p:cNvPr id="193546" name="Line 10"/>
          <p:cNvSpPr>
            <a:spLocks noChangeShapeType="1"/>
          </p:cNvSpPr>
          <p:nvPr/>
        </p:nvSpPr>
        <p:spPr bwMode="auto">
          <a:xfrm flipV="1">
            <a:off x="7234238" y="582771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H="1" flipV="1">
            <a:off x="7053263" y="5183188"/>
            <a:ext cx="0" cy="13890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6678613" y="4654550"/>
            <a:ext cx="113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/>
              <a:t>Time (1)</a:t>
            </a:r>
          </a:p>
        </p:txBody>
      </p:sp>
      <p:grpSp>
        <p:nvGrpSpPr>
          <p:cNvPr id="193549" name="Group 13"/>
          <p:cNvGrpSpPr>
            <a:grpSpLocks/>
          </p:cNvGrpSpPr>
          <p:nvPr/>
        </p:nvGrpSpPr>
        <p:grpSpPr bwMode="auto">
          <a:xfrm>
            <a:off x="5753100" y="1377950"/>
            <a:ext cx="906463" cy="346075"/>
            <a:chOff x="4728" y="955"/>
            <a:chExt cx="571" cy="218"/>
          </a:xfrm>
        </p:grpSpPr>
        <p:sp>
          <p:nvSpPr>
            <p:cNvPr id="193550" name="Text Box 14"/>
            <p:cNvSpPr txBox="1">
              <a:spLocks noChangeArrowheads="1"/>
            </p:cNvSpPr>
            <p:nvPr/>
          </p:nvSpPr>
          <p:spPr bwMode="auto">
            <a:xfrm>
              <a:off x="4728" y="961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2</a:t>
              </a:r>
            </a:p>
          </p:txBody>
        </p:sp>
        <p:sp>
          <p:nvSpPr>
            <p:cNvPr id="193551" name="Text Box 15"/>
            <p:cNvSpPr txBox="1">
              <a:spLocks noChangeArrowheads="1"/>
            </p:cNvSpPr>
            <p:nvPr/>
          </p:nvSpPr>
          <p:spPr bwMode="auto">
            <a:xfrm>
              <a:off x="4841" y="959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93552" name="Text Box 16"/>
            <p:cNvSpPr txBox="1">
              <a:spLocks noChangeArrowheads="1"/>
            </p:cNvSpPr>
            <p:nvPr/>
          </p:nvSpPr>
          <p:spPr bwMode="auto">
            <a:xfrm>
              <a:off x="4920" y="957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1</a:t>
              </a:r>
            </a:p>
          </p:txBody>
        </p:sp>
        <p:sp>
          <p:nvSpPr>
            <p:cNvPr id="193553" name="Text Box 17"/>
            <p:cNvSpPr txBox="1">
              <a:spLocks noChangeArrowheads="1"/>
            </p:cNvSpPr>
            <p:nvPr/>
          </p:nvSpPr>
          <p:spPr bwMode="auto">
            <a:xfrm>
              <a:off x="5033" y="955"/>
              <a:ext cx="15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\</a:t>
              </a:r>
            </a:p>
          </p:txBody>
        </p:sp>
        <p:sp>
          <p:nvSpPr>
            <p:cNvPr id="193554" name="Text Box 18"/>
            <p:cNvSpPr txBox="1">
              <a:spLocks noChangeArrowheads="1"/>
            </p:cNvSpPr>
            <p:nvPr/>
          </p:nvSpPr>
          <p:spPr bwMode="auto">
            <a:xfrm>
              <a:off x="5112" y="960"/>
              <a:ext cx="18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5</a:t>
              </a:r>
            </a:p>
          </p:txBody>
        </p:sp>
      </p:grpSp>
      <p:cxnSp>
        <p:nvCxnSpPr>
          <p:cNvPr id="193555" name="AutoShape 19"/>
          <p:cNvCxnSpPr>
            <a:cxnSpLocks noChangeShapeType="1"/>
            <a:stCxn id="193552" idx="0"/>
            <a:endCxn id="193582" idx="3"/>
          </p:cNvCxnSpPr>
          <p:nvPr/>
        </p:nvCxnSpPr>
        <p:spPr bwMode="auto">
          <a:xfrm rot="5400000" flipH="1">
            <a:off x="5582444" y="756444"/>
            <a:ext cx="644525" cy="604837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3556" name="AutoShape 20"/>
          <p:cNvCxnSpPr>
            <a:cxnSpLocks noChangeShapeType="1"/>
            <a:stCxn id="193554" idx="2"/>
            <a:endCxn id="193579" idx="3"/>
          </p:cNvCxnSpPr>
          <p:nvPr/>
        </p:nvCxnSpPr>
        <p:spPr bwMode="auto">
          <a:xfrm rot="5400000">
            <a:off x="5276056" y="1027907"/>
            <a:ext cx="541337" cy="1930400"/>
          </a:xfrm>
          <a:prstGeom prst="bentConnector2">
            <a:avLst/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93557" name="AutoShape 21"/>
          <p:cNvCxnSpPr>
            <a:cxnSpLocks noChangeShapeType="1"/>
            <a:stCxn id="193550" idx="0"/>
            <a:endCxn id="193543" idx="0"/>
          </p:cNvCxnSpPr>
          <p:nvPr/>
        </p:nvCxnSpPr>
        <p:spPr bwMode="auto">
          <a:xfrm rot="16200000" flipH="1" flipV="1">
            <a:off x="2905125" y="-828675"/>
            <a:ext cx="781050" cy="5213350"/>
          </a:xfrm>
          <a:prstGeom prst="bentConnector3">
            <a:avLst>
              <a:gd name="adj1" fmla="val -29269"/>
            </a:avLst>
          </a:prstGeom>
          <a:noFill/>
          <a:ln w="38100">
            <a:solidFill>
              <a:srgbClr val="E002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3558" name="Text Box 22"/>
          <p:cNvSpPr txBox="1">
            <a:spLocks noChangeArrowheads="1"/>
          </p:cNvSpPr>
          <p:nvPr/>
        </p:nvSpPr>
        <p:spPr bwMode="auto">
          <a:xfrm>
            <a:off x="6921500" y="1169988"/>
            <a:ext cx="1144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/>
              <a:t>Dimension</a:t>
            </a:r>
            <a:br>
              <a:rPr lang="en-US" sz="1600"/>
            </a:br>
            <a:r>
              <a:rPr lang="en-US" sz="1600"/>
              <a:t>Index</a:t>
            </a:r>
            <a:br>
              <a:rPr lang="en-US" sz="1600"/>
            </a:br>
            <a:r>
              <a:rPr lang="en-US" sz="1600"/>
              <a:t>Values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6161088" y="3128963"/>
            <a:ext cx="25558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Dimension Index Pointers:</a:t>
            </a:r>
          </a:p>
          <a:p>
            <a:pPr>
              <a:buFont typeface="Times" charset="0"/>
              <a:buAutoNum type="arabicPeriod"/>
            </a:pPr>
            <a:r>
              <a:rPr lang="en-US" sz="1600" dirty="0">
                <a:solidFill>
                  <a:srgbClr val="CA20B2"/>
                </a:solidFill>
              </a:rPr>
              <a:t>Trigger Delay Time 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Stack ID</a:t>
            </a:r>
          </a:p>
          <a:p>
            <a:pPr>
              <a:buFont typeface="Times" charset="0"/>
              <a:buAutoNum type="arabicPeriod"/>
            </a:pPr>
            <a:r>
              <a:rPr lang="en-US" sz="1600" dirty="0"/>
              <a:t>In-Stack Position</a:t>
            </a:r>
          </a:p>
        </p:txBody>
      </p:sp>
      <p:pic>
        <p:nvPicPr>
          <p:cNvPr id="193560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004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4303713" y="5362575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5791200" y="536733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1\1\5</a:t>
            </a:r>
          </a:p>
        </p:txBody>
      </p:sp>
      <p:sp>
        <p:nvSpPr>
          <p:cNvPr id="193563" name="Text Box 27"/>
          <p:cNvSpPr txBox="1">
            <a:spLocks noChangeArrowheads="1"/>
          </p:cNvSpPr>
          <p:nvPr/>
        </p:nvSpPr>
        <p:spPr bwMode="auto">
          <a:xfrm>
            <a:off x="2836863" y="6362700"/>
            <a:ext cx="1327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93564" name="Text Box 28"/>
          <p:cNvSpPr txBox="1">
            <a:spLocks noChangeArrowheads="1"/>
          </p:cNvSpPr>
          <p:nvPr/>
        </p:nvSpPr>
        <p:spPr bwMode="auto">
          <a:xfrm>
            <a:off x="4573588" y="3835400"/>
            <a:ext cx="1019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93565" name="Line 29"/>
          <p:cNvSpPr>
            <a:spLocks noChangeShapeType="1"/>
          </p:cNvSpPr>
          <p:nvPr/>
        </p:nvSpPr>
        <p:spPr bwMode="auto">
          <a:xfrm flipV="1">
            <a:off x="3983038" y="5541963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566" name="Picture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409416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67" name="Text Box 31"/>
          <p:cNvSpPr txBox="1">
            <a:spLocks noChangeArrowheads="1"/>
          </p:cNvSpPr>
          <p:nvPr/>
        </p:nvSpPr>
        <p:spPr bwMode="auto">
          <a:xfrm>
            <a:off x="4083050" y="5545138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5570538" y="5549900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1\1\4</a:t>
            </a:r>
          </a:p>
        </p:txBody>
      </p:sp>
      <p:pic>
        <p:nvPicPr>
          <p:cNvPr id="193569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428783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70" name="Text Box 34"/>
          <p:cNvSpPr txBox="1">
            <a:spLocks noChangeArrowheads="1"/>
          </p:cNvSpPr>
          <p:nvPr/>
        </p:nvSpPr>
        <p:spPr bwMode="auto">
          <a:xfrm>
            <a:off x="3887788" y="5746750"/>
            <a:ext cx="268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5375275" y="5751513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1\1\3</a:t>
            </a:r>
          </a:p>
        </p:txBody>
      </p:sp>
      <p:pic>
        <p:nvPicPr>
          <p:cNvPr id="193572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4481513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73" name="Text Box 37"/>
          <p:cNvSpPr txBox="1">
            <a:spLocks noChangeArrowheads="1"/>
          </p:cNvSpPr>
          <p:nvPr/>
        </p:nvSpPr>
        <p:spPr bwMode="auto">
          <a:xfrm>
            <a:off x="3689350" y="592931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5176838" y="593407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1\1\2</a:t>
            </a:r>
          </a:p>
        </p:txBody>
      </p:sp>
      <p:pic>
        <p:nvPicPr>
          <p:cNvPr id="193575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813" y="4675188"/>
            <a:ext cx="1452562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76" name="Text Box 40"/>
          <p:cNvSpPr txBox="1">
            <a:spLocks noChangeArrowheads="1"/>
          </p:cNvSpPr>
          <p:nvPr/>
        </p:nvSpPr>
        <p:spPr bwMode="auto">
          <a:xfrm>
            <a:off x="3492500" y="611187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3577" name="Text Box 41"/>
          <p:cNvSpPr txBox="1">
            <a:spLocks noChangeArrowheads="1"/>
          </p:cNvSpPr>
          <p:nvPr/>
        </p:nvSpPr>
        <p:spPr bwMode="auto">
          <a:xfrm>
            <a:off x="4979988" y="611663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1\1\1</a:t>
            </a:r>
          </a:p>
        </p:txBody>
      </p:sp>
      <p:pic>
        <p:nvPicPr>
          <p:cNvPr id="193578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738" y="6635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4313238" y="2125663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5</a:t>
            </a:r>
          </a:p>
        </p:txBody>
      </p:sp>
      <p:sp>
        <p:nvSpPr>
          <p:cNvPr id="193580" name="Text Box 44"/>
          <p:cNvSpPr txBox="1">
            <a:spLocks noChangeArrowheads="1"/>
          </p:cNvSpPr>
          <p:nvPr/>
        </p:nvSpPr>
        <p:spPr bwMode="auto">
          <a:xfrm>
            <a:off x="5800725" y="21304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2\1\5</a:t>
            </a:r>
          </a:p>
        </p:txBody>
      </p:sp>
      <p:sp>
        <p:nvSpPr>
          <p:cNvPr id="193581" name="Text Box 45"/>
          <p:cNvSpPr txBox="1">
            <a:spLocks noChangeArrowheads="1"/>
          </p:cNvSpPr>
          <p:nvPr/>
        </p:nvSpPr>
        <p:spPr bwMode="auto">
          <a:xfrm>
            <a:off x="2846388" y="3125788"/>
            <a:ext cx="1327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In-Stack Position</a:t>
            </a:r>
          </a:p>
        </p:txBody>
      </p:sp>
      <p:sp>
        <p:nvSpPr>
          <p:cNvPr id="193582" name="Text Box 46"/>
          <p:cNvSpPr txBox="1">
            <a:spLocks noChangeArrowheads="1"/>
          </p:cNvSpPr>
          <p:nvPr/>
        </p:nvSpPr>
        <p:spPr bwMode="auto">
          <a:xfrm>
            <a:off x="4583113" y="598488"/>
            <a:ext cx="10191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Stack ID = 1</a:t>
            </a:r>
          </a:p>
        </p:txBody>
      </p:sp>
      <p:sp>
        <p:nvSpPr>
          <p:cNvPr id="193583" name="Line 47"/>
          <p:cNvSpPr>
            <a:spLocks noChangeShapeType="1"/>
          </p:cNvSpPr>
          <p:nvPr/>
        </p:nvSpPr>
        <p:spPr bwMode="auto">
          <a:xfrm flipV="1">
            <a:off x="3992563" y="2305050"/>
            <a:ext cx="806450" cy="796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584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85725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85" name="Text Box 49"/>
          <p:cNvSpPr txBox="1">
            <a:spLocks noChangeArrowheads="1"/>
          </p:cNvSpPr>
          <p:nvPr/>
        </p:nvSpPr>
        <p:spPr bwMode="auto">
          <a:xfrm>
            <a:off x="4092575" y="2308225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4</a:t>
            </a:r>
          </a:p>
        </p:txBody>
      </p:sp>
      <p:sp>
        <p:nvSpPr>
          <p:cNvPr id="193586" name="Text Box 50"/>
          <p:cNvSpPr txBox="1">
            <a:spLocks noChangeArrowheads="1"/>
          </p:cNvSpPr>
          <p:nvPr/>
        </p:nvSpPr>
        <p:spPr bwMode="auto">
          <a:xfrm>
            <a:off x="5580063" y="2312988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2\1\4</a:t>
            </a:r>
          </a:p>
        </p:txBody>
      </p:sp>
      <p:pic>
        <p:nvPicPr>
          <p:cNvPr id="193587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8" y="105092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88" name="Text Box 52"/>
          <p:cNvSpPr txBox="1">
            <a:spLocks noChangeArrowheads="1"/>
          </p:cNvSpPr>
          <p:nvPr/>
        </p:nvSpPr>
        <p:spPr bwMode="auto">
          <a:xfrm>
            <a:off x="3897313" y="2509838"/>
            <a:ext cx="2682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3</a:t>
            </a:r>
          </a:p>
        </p:txBody>
      </p:sp>
      <p:sp>
        <p:nvSpPr>
          <p:cNvPr id="193589" name="Text Box 53"/>
          <p:cNvSpPr txBox="1">
            <a:spLocks noChangeArrowheads="1"/>
          </p:cNvSpPr>
          <p:nvPr/>
        </p:nvSpPr>
        <p:spPr bwMode="auto">
          <a:xfrm>
            <a:off x="5384800" y="2514600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2\1\3</a:t>
            </a:r>
          </a:p>
        </p:txBody>
      </p:sp>
      <p:pic>
        <p:nvPicPr>
          <p:cNvPr id="193590" name="Picture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188" y="1244600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91" name="Text Box 55"/>
          <p:cNvSpPr txBox="1">
            <a:spLocks noChangeArrowheads="1"/>
          </p:cNvSpPr>
          <p:nvPr/>
        </p:nvSpPr>
        <p:spPr bwMode="auto">
          <a:xfrm>
            <a:off x="3698875" y="2692400"/>
            <a:ext cx="2682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</a:t>
            </a:r>
          </a:p>
        </p:txBody>
      </p:sp>
      <p:sp>
        <p:nvSpPr>
          <p:cNvPr id="193592" name="Text Box 56"/>
          <p:cNvSpPr txBox="1">
            <a:spLocks noChangeArrowheads="1"/>
          </p:cNvSpPr>
          <p:nvPr/>
        </p:nvSpPr>
        <p:spPr bwMode="auto">
          <a:xfrm>
            <a:off x="5186363" y="2697163"/>
            <a:ext cx="5238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2\1\2</a:t>
            </a:r>
          </a:p>
        </p:txBody>
      </p:sp>
      <p:pic>
        <p:nvPicPr>
          <p:cNvPr id="193593" name="Picture 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338" y="1438275"/>
            <a:ext cx="1452562" cy="145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3594" name="Text Box 58"/>
          <p:cNvSpPr txBox="1">
            <a:spLocks noChangeArrowheads="1"/>
          </p:cNvSpPr>
          <p:nvPr/>
        </p:nvSpPr>
        <p:spPr bwMode="auto">
          <a:xfrm>
            <a:off x="3502025" y="2874963"/>
            <a:ext cx="2682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1</a:t>
            </a:r>
          </a:p>
        </p:txBody>
      </p:sp>
      <p:sp>
        <p:nvSpPr>
          <p:cNvPr id="193595" name="Text Box 59"/>
          <p:cNvSpPr txBox="1">
            <a:spLocks noChangeArrowheads="1"/>
          </p:cNvSpPr>
          <p:nvPr/>
        </p:nvSpPr>
        <p:spPr bwMode="auto">
          <a:xfrm>
            <a:off x="4989513" y="2879725"/>
            <a:ext cx="523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/>
              <a:t>2\1\1</a:t>
            </a:r>
          </a:p>
        </p:txBody>
      </p:sp>
    </p:spTree>
    <p:extLst>
      <p:ext uri="{BB962C8B-B14F-4D97-AF65-F5344CB8AC3E}">
        <p14:creationId xmlns:p14="http://schemas.microsoft.com/office/powerpoint/2010/main" val="6050838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Dimension </a:t>
            </a:r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Description of dimensions separate from their indices</a:t>
            </a:r>
          </a:p>
          <a:p>
            <a:pPr lvl="1"/>
            <a:r>
              <a:rPr lang="en-US" sz="2400" dirty="0" smtClean="0"/>
              <a:t>dimensions </a:t>
            </a:r>
            <a:r>
              <a:rPr lang="en-US" sz="2400" dirty="0"/>
              <a:t>are described once</a:t>
            </a:r>
          </a:p>
          <a:p>
            <a:pPr lvl="1"/>
            <a:r>
              <a:rPr lang="en-US" sz="2400" dirty="0" smtClean="0"/>
              <a:t>indices </a:t>
            </a:r>
            <a:r>
              <a:rPr lang="en-US" sz="2400" dirty="0"/>
              <a:t>within dimensions are encoded per-</a:t>
            </a:r>
            <a:r>
              <a:rPr lang="en-US" sz="2400" dirty="0" smtClean="0"/>
              <a:t>frame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 dimension may have only a single index value</a:t>
            </a:r>
            <a:endParaRPr lang="en-US" sz="2400" dirty="0"/>
          </a:p>
          <a:p>
            <a:r>
              <a:rPr lang="en-US" sz="3200" dirty="0"/>
              <a:t>Receiving application only needs to follow the index values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oes NOT need to “understand” the attribute values</a:t>
            </a:r>
          </a:p>
          <a:p>
            <a:pPr lvl="1"/>
            <a:r>
              <a:rPr lang="en-US" sz="2400" dirty="0" smtClean="0"/>
              <a:t>does </a:t>
            </a:r>
            <a:r>
              <a:rPr lang="en-US" sz="2400" dirty="0"/>
              <a:t>NOT need to select or sort by attribute value</a:t>
            </a:r>
          </a:p>
          <a:p>
            <a:pPr lvl="1"/>
            <a:r>
              <a:rPr lang="en-US" sz="2400" dirty="0" smtClean="0"/>
              <a:t>dimensions </a:t>
            </a:r>
            <a:r>
              <a:rPr lang="en-US" sz="2400" dirty="0"/>
              <a:t>can be entire functional groups</a:t>
            </a:r>
          </a:p>
          <a:p>
            <a:pPr lvl="1"/>
            <a:r>
              <a:rPr lang="en-US" sz="2400" dirty="0" smtClean="0"/>
              <a:t>can </a:t>
            </a:r>
            <a:r>
              <a:rPr lang="en-US" sz="2400" dirty="0"/>
              <a:t>be private attributes or </a:t>
            </a:r>
            <a:r>
              <a:rPr lang="en-US" sz="2400" dirty="0" smtClean="0"/>
              <a:t>private functional </a:t>
            </a:r>
            <a:r>
              <a:rPr lang="en-US" sz="2400" dirty="0"/>
              <a:t>groups</a:t>
            </a:r>
          </a:p>
        </p:txBody>
      </p:sp>
    </p:spTree>
    <p:extLst>
      <p:ext uri="{BB962C8B-B14F-4D97-AF65-F5344CB8AC3E}">
        <p14:creationId xmlns:p14="http://schemas.microsoft.com/office/powerpoint/2010/main" val="267806847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Dimension </a:t>
            </a: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Define sort </a:t>
            </a:r>
            <a:r>
              <a:rPr lang="en-US" sz="3200" dirty="0"/>
              <a:t>order for simple </a:t>
            </a:r>
            <a:r>
              <a:rPr lang="en-US" sz="3200" dirty="0" smtClean="0"/>
              <a:t>viewing</a:t>
            </a:r>
          </a:p>
          <a:p>
            <a:pPr lvl="1"/>
            <a:r>
              <a:rPr lang="en-US" sz="2400" dirty="0"/>
              <a:t>r</a:t>
            </a:r>
            <a:r>
              <a:rPr lang="en-US" sz="2400" dirty="0" smtClean="0"/>
              <a:t>eplace dependence </a:t>
            </a:r>
            <a:r>
              <a:rPr lang="en-US" sz="2400" dirty="0"/>
              <a:t>on encoded </a:t>
            </a:r>
            <a:r>
              <a:rPr lang="en-US" sz="2400" dirty="0" smtClean="0"/>
              <a:t>order, Instance #</a:t>
            </a:r>
          </a:p>
          <a:p>
            <a:r>
              <a:rPr lang="en-US" sz="3200" dirty="0" smtClean="0"/>
              <a:t>Partitioning </a:t>
            </a:r>
            <a:r>
              <a:rPr lang="en-US" sz="3200" dirty="0"/>
              <a:t>of frames for </a:t>
            </a:r>
            <a:r>
              <a:rPr lang="en-US" sz="3200" dirty="0" smtClean="0"/>
              <a:t>hanging</a:t>
            </a:r>
          </a:p>
          <a:p>
            <a:pPr lvl="1"/>
            <a:r>
              <a:rPr lang="en-US" sz="2400" dirty="0"/>
              <a:t>h</a:t>
            </a:r>
            <a:r>
              <a:rPr lang="en-US" sz="2400" dirty="0" smtClean="0"/>
              <a:t>anging protocol can match pattern of Dimensions</a:t>
            </a:r>
            <a:endParaRPr lang="en-US" sz="2400" dirty="0"/>
          </a:p>
          <a:p>
            <a:r>
              <a:rPr lang="en-US" sz="3200" dirty="0"/>
              <a:t>Selection of frames that constitute a</a:t>
            </a:r>
          </a:p>
          <a:p>
            <a:pPr lvl="1"/>
            <a:r>
              <a:rPr lang="en-US" sz="2400" dirty="0"/>
              <a:t>volume in space</a:t>
            </a:r>
          </a:p>
          <a:p>
            <a:pPr lvl="1"/>
            <a:r>
              <a:rPr lang="en-US" sz="2400" dirty="0"/>
              <a:t>temporal sequence</a:t>
            </a:r>
          </a:p>
          <a:p>
            <a:pPr lvl="1"/>
            <a:r>
              <a:rPr lang="en-US" sz="2400" dirty="0"/>
              <a:t>contrast administration phase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cquisition parameter</a:t>
            </a:r>
            <a:r>
              <a:rPr lang="en-US" sz="2400" dirty="0"/>
              <a:t>, e.g. </a:t>
            </a:r>
            <a:r>
              <a:rPr lang="en-US" sz="2400" dirty="0" smtClean="0"/>
              <a:t>data type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ombinations of the above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409034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Dimensions in IHE DIFF, PERF</a:t>
            </a:r>
            <a:endParaRPr lang="en-US" dirty="0"/>
          </a:p>
        </p:txBody>
      </p:sp>
      <p:pic>
        <p:nvPicPr>
          <p:cNvPr id="4" name="Picture 3" descr="IHE LOGO 4C downsampl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0" y="313048"/>
            <a:ext cx="1201880" cy="769203"/>
          </a:xfrm>
          <a:prstGeom prst="rect">
            <a:avLst/>
          </a:prstGeom>
        </p:spPr>
      </p:pic>
      <p:pic>
        <p:nvPicPr>
          <p:cNvPr id="6" name="Picture 5" descr="Screen Shot 2014-08-25 at 11.10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609" y="1321158"/>
            <a:ext cx="5527318" cy="1452092"/>
          </a:xfrm>
          <a:prstGeom prst="rect">
            <a:avLst/>
          </a:prstGeom>
        </p:spPr>
      </p:pic>
      <p:pic>
        <p:nvPicPr>
          <p:cNvPr id="7" name="Picture 6" descr="Screen Shot 2014-08-25 at 11.11.0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6" y="2983015"/>
            <a:ext cx="7605653" cy="1804857"/>
          </a:xfrm>
          <a:prstGeom prst="rect">
            <a:avLst/>
          </a:prstGeom>
        </p:spPr>
      </p:pic>
      <p:pic>
        <p:nvPicPr>
          <p:cNvPr id="8" name="Picture 7" descr="Screen Shot 2014-08-25 at 11.13.06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02" y="5035341"/>
            <a:ext cx="7664902" cy="129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0725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Quantitation of Size and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Quantitation of pixel size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 distance, area, volume</a:t>
            </a:r>
          </a:p>
          <a:p>
            <a:pPr lvl="1"/>
            <a:r>
              <a:rPr lang="en-US" dirty="0" smtClean="0"/>
              <a:t>Pixel Measures functional group</a:t>
            </a:r>
          </a:p>
          <a:p>
            <a:endParaRPr lang="en-US" dirty="0" smtClean="0"/>
          </a:p>
          <a:p>
            <a:r>
              <a:rPr lang="en-US" dirty="0" smtClean="0"/>
              <a:t>Quantitation </a:t>
            </a:r>
            <a:r>
              <a:rPr lang="en-US" dirty="0"/>
              <a:t>of pixel </a:t>
            </a:r>
            <a:r>
              <a:rPr lang="en-US" dirty="0" smtClean="0"/>
              <a:t>values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easure intensity, velocity, etc.</a:t>
            </a:r>
          </a:p>
          <a:p>
            <a:pPr lvl="1"/>
            <a:r>
              <a:rPr lang="en-US" dirty="0" smtClean="0"/>
              <a:t>Real World Value Map functional group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op level data set Rescale values</a:t>
            </a:r>
            <a:r>
              <a:rPr lang="en-US" i="1" dirty="0" smtClean="0"/>
              <a:t> not</a:t>
            </a:r>
            <a:r>
              <a:rPr lang="en-US" dirty="0" smtClean="0"/>
              <a:t> used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eparate from rendering pipeline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4603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54327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Real </a:t>
            </a:r>
            <a:r>
              <a:rPr lang="en-US" dirty="0"/>
              <a:t>World </a:t>
            </a:r>
            <a:r>
              <a:rPr lang="en-US" dirty="0" smtClean="0"/>
              <a:t>Value Mapping</a:t>
            </a:r>
            <a:endParaRPr lang="en-US" dirty="0"/>
          </a:p>
        </p:txBody>
      </p:sp>
      <p:grpSp>
        <p:nvGrpSpPr>
          <p:cNvPr id="199683" name="Group 3"/>
          <p:cNvGrpSpPr>
            <a:grpSpLocks/>
          </p:cNvGrpSpPr>
          <p:nvPr/>
        </p:nvGrpSpPr>
        <p:grpSpPr bwMode="auto">
          <a:xfrm>
            <a:off x="869950" y="2154238"/>
            <a:ext cx="7150100" cy="3678237"/>
            <a:chOff x="912" y="1920"/>
            <a:chExt cx="3841" cy="1976"/>
          </a:xfrm>
        </p:grpSpPr>
        <p:sp>
          <p:nvSpPr>
            <p:cNvPr id="199684" name="AutoShape 4"/>
            <p:cNvSpPr>
              <a:spLocks noChangeAspect="1" noChangeArrowheads="1" noTextEdit="1"/>
            </p:cNvSpPr>
            <p:nvPr/>
          </p:nvSpPr>
          <p:spPr bwMode="auto">
            <a:xfrm>
              <a:off x="912" y="1920"/>
              <a:ext cx="3840" cy="19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5" name="Rectangle 5"/>
            <p:cNvSpPr>
              <a:spLocks noChangeArrowheads="1"/>
            </p:cNvSpPr>
            <p:nvPr/>
          </p:nvSpPr>
          <p:spPr bwMode="auto">
            <a:xfrm>
              <a:off x="3597" y="3000"/>
              <a:ext cx="1118" cy="298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6" name="Rectangle 6"/>
            <p:cNvSpPr>
              <a:spLocks noChangeArrowheads="1"/>
            </p:cNvSpPr>
            <p:nvPr/>
          </p:nvSpPr>
          <p:spPr bwMode="auto">
            <a:xfrm>
              <a:off x="3746" y="3038"/>
              <a:ext cx="485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87" name="Rectangle 7"/>
            <p:cNvSpPr>
              <a:spLocks noChangeArrowheads="1"/>
            </p:cNvSpPr>
            <p:nvPr/>
          </p:nvSpPr>
          <p:spPr bwMode="auto">
            <a:xfrm>
              <a:off x="3876" y="3060"/>
              <a:ext cx="279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Value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88" name="Rectangle 8"/>
            <p:cNvSpPr>
              <a:spLocks noChangeArrowheads="1"/>
            </p:cNvSpPr>
            <p:nvPr/>
          </p:nvSpPr>
          <p:spPr bwMode="auto">
            <a:xfrm>
              <a:off x="4325" y="3060"/>
              <a:ext cx="194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solidFill>
                    <a:srgbClr val="000000"/>
                  </a:solidFill>
                </a:rPr>
                <a:t>Unit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89" name="Rectangle 9"/>
            <p:cNvSpPr>
              <a:spLocks noChangeArrowheads="1"/>
            </p:cNvSpPr>
            <p:nvPr/>
          </p:nvSpPr>
          <p:spPr bwMode="auto">
            <a:xfrm>
              <a:off x="951" y="2590"/>
              <a:ext cx="597" cy="340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1065" y="2614"/>
              <a:ext cx="321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Stored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1059" y="2757"/>
              <a:ext cx="33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Values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2" name="Rectangle 12"/>
            <p:cNvSpPr>
              <a:spLocks noChangeArrowheads="1"/>
            </p:cNvSpPr>
            <p:nvPr/>
          </p:nvSpPr>
          <p:spPr bwMode="auto">
            <a:xfrm>
              <a:off x="2143" y="2895"/>
              <a:ext cx="448" cy="4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3" name="Rectangle 13"/>
            <p:cNvSpPr>
              <a:spLocks noChangeArrowheads="1"/>
            </p:cNvSpPr>
            <p:nvPr/>
          </p:nvSpPr>
          <p:spPr bwMode="auto">
            <a:xfrm>
              <a:off x="2271" y="2945"/>
              <a:ext cx="16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Real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2248" y="3049"/>
              <a:ext cx="21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Value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279" y="3152"/>
              <a:ext cx="15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6" name="Rectangle 16"/>
            <p:cNvSpPr>
              <a:spLocks noChangeArrowheads="1"/>
            </p:cNvSpPr>
            <p:nvPr/>
          </p:nvSpPr>
          <p:spPr bwMode="auto">
            <a:xfrm>
              <a:off x="2535" y="2118"/>
              <a:ext cx="373" cy="4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2614" y="2142"/>
              <a:ext cx="189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VOI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2604" y="2285"/>
              <a:ext cx="20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699" name="Rectangle 19"/>
            <p:cNvSpPr>
              <a:spLocks noChangeArrowheads="1"/>
            </p:cNvSpPr>
            <p:nvPr/>
          </p:nvSpPr>
          <p:spPr bwMode="auto">
            <a:xfrm>
              <a:off x="3094" y="2118"/>
              <a:ext cx="373" cy="414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00" name="Rectangle 20"/>
            <p:cNvSpPr>
              <a:spLocks noChangeArrowheads="1"/>
            </p:cNvSpPr>
            <p:nvPr/>
          </p:nvSpPr>
          <p:spPr bwMode="auto">
            <a:xfrm>
              <a:off x="3239" y="2142"/>
              <a:ext cx="73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P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01" name="Rectangle 21"/>
            <p:cNvSpPr>
              <a:spLocks noChangeArrowheads="1"/>
            </p:cNvSpPr>
            <p:nvPr/>
          </p:nvSpPr>
          <p:spPr bwMode="auto">
            <a:xfrm>
              <a:off x="3163" y="2285"/>
              <a:ext cx="207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02" name="Group 22"/>
            <p:cNvGrpSpPr>
              <a:grpSpLocks/>
            </p:cNvGrpSpPr>
            <p:nvPr/>
          </p:nvGrpSpPr>
          <p:grpSpPr bwMode="auto">
            <a:xfrm>
              <a:off x="1696" y="2309"/>
              <a:ext cx="186" cy="800"/>
              <a:chOff x="1696" y="2309"/>
              <a:chExt cx="186" cy="800"/>
            </a:xfrm>
          </p:grpSpPr>
          <p:sp>
            <p:nvSpPr>
              <p:cNvPr id="199703" name="Freeform 23"/>
              <p:cNvSpPr>
                <a:spLocks/>
              </p:cNvSpPr>
              <p:nvPr/>
            </p:nvSpPr>
            <p:spPr bwMode="auto">
              <a:xfrm>
                <a:off x="1696" y="2329"/>
                <a:ext cx="147" cy="780"/>
              </a:xfrm>
              <a:custGeom>
                <a:avLst/>
                <a:gdLst>
                  <a:gd name="T0" fmla="*/ 0 w 295"/>
                  <a:gd name="T1" fmla="*/ 1559 h 1559"/>
                  <a:gd name="T2" fmla="*/ 0 w 295"/>
                  <a:gd name="T3" fmla="*/ 0 h 1559"/>
                  <a:gd name="T4" fmla="*/ 295 w 295"/>
                  <a:gd name="T5" fmla="*/ 0 h 1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5" h="1559">
                    <a:moveTo>
                      <a:pt x="0" y="1559"/>
                    </a:moveTo>
                    <a:lnTo>
                      <a:pt x="0" y="0"/>
                    </a:lnTo>
                    <a:lnTo>
                      <a:pt x="295" y="0"/>
                    </a:lnTo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4" name="Freeform 24"/>
              <p:cNvSpPr>
                <a:spLocks/>
              </p:cNvSpPr>
              <p:nvPr/>
            </p:nvSpPr>
            <p:spPr bwMode="auto">
              <a:xfrm>
                <a:off x="1842" y="2309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05" name="Group 25"/>
            <p:cNvGrpSpPr>
              <a:grpSpLocks/>
            </p:cNvGrpSpPr>
            <p:nvPr/>
          </p:nvGrpSpPr>
          <p:grpSpPr bwMode="auto">
            <a:xfrm>
              <a:off x="2907" y="2316"/>
              <a:ext cx="187" cy="40"/>
              <a:chOff x="2907" y="2316"/>
              <a:chExt cx="187" cy="40"/>
            </a:xfrm>
          </p:grpSpPr>
          <p:sp>
            <p:nvSpPr>
              <p:cNvPr id="199706" name="Line 26"/>
              <p:cNvSpPr>
                <a:spLocks noChangeShapeType="1"/>
              </p:cNvSpPr>
              <p:nvPr/>
            </p:nvSpPr>
            <p:spPr bwMode="auto">
              <a:xfrm>
                <a:off x="2907" y="2336"/>
                <a:ext cx="14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07" name="Freeform 27"/>
              <p:cNvSpPr>
                <a:spLocks/>
              </p:cNvSpPr>
              <p:nvPr/>
            </p:nvSpPr>
            <p:spPr bwMode="auto">
              <a:xfrm>
                <a:off x="3053" y="2316"/>
                <a:ext cx="41" cy="40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08" name="Group 28"/>
            <p:cNvGrpSpPr>
              <a:grpSpLocks/>
            </p:cNvGrpSpPr>
            <p:nvPr/>
          </p:nvGrpSpPr>
          <p:grpSpPr bwMode="auto">
            <a:xfrm>
              <a:off x="1547" y="2745"/>
              <a:ext cx="149" cy="40"/>
              <a:chOff x="1547" y="2745"/>
              <a:chExt cx="149" cy="40"/>
            </a:xfrm>
          </p:grpSpPr>
          <p:sp>
            <p:nvSpPr>
              <p:cNvPr id="199709" name="Line 29"/>
              <p:cNvSpPr>
                <a:spLocks noChangeShapeType="1"/>
              </p:cNvSpPr>
              <p:nvPr/>
            </p:nvSpPr>
            <p:spPr bwMode="auto">
              <a:xfrm>
                <a:off x="1547" y="2765"/>
                <a:ext cx="110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0" name="Freeform 30"/>
              <p:cNvSpPr>
                <a:spLocks/>
              </p:cNvSpPr>
              <p:nvPr/>
            </p:nvSpPr>
            <p:spPr bwMode="auto">
              <a:xfrm>
                <a:off x="1656" y="2745"/>
                <a:ext cx="40" cy="40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11" name="Rectangle 31"/>
            <p:cNvSpPr>
              <a:spLocks noChangeArrowheads="1"/>
            </p:cNvSpPr>
            <p:nvPr/>
          </p:nvSpPr>
          <p:spPr bwMode="auto">
            <a:xfrm>
              <a:off x="3653" y="1932"/>
              <a:ext cx="684" cy="715"/>
            </a:xfrm>
            <a:prstGeom prst="rect">
              <a:avLst/>
            </a:prstGeom>
            <a:solidFill>
              <a:srgbClr val="B2B2B2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2" name="Rectangle 32"/>
            <p:cNvSpPr>
              <a:spLocks noChangeArrowheads="1"/>
            </p:cNvSpPr>
            <p:nvPr/>
          </p:nvSpPr>
          <p:spPr bwMode="auto">
            <a:xfrm>
              <a:off x="3684" y="2205"/>
              <a:ext cx="598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3" name="Rectangle 33"/>
            <p:cNvSpPr>
              <a:spLocks noChangeArrowheads="1"/>
            </p:cNvSpPr>
            <p:nvPr/>
          </p:nvSpPr>
          <p:spPr bwMode="auto">
            <a:xfrm>
              <a:off x="3778" y="2227"/>
              <a:ext cx="358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Display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14" name="Group 34"/>
            <p:cNvGrpSpPr>
              <a:grpSpLocks/>
            </p:cNvGrpSpPr>
            <p:nvPr/>
          </p:nvGrpSpPr>
          <p:grpSpPr bwMode="auto">
            <a:xfrm>
              <a:off x="3467" y="2316"/>
              <a:ext cx="186" cy="40"/>
              <a:chOff x="3467" y="2316"/>
              <a:chExt cx="186" cy="40"/>
            </a:xfrm>
          </p:grpSpPr>
          <p:sp>
            <p:nvSpPr>
              <p:cNvPr id="199715" name="Line 35"/>
              <p:cNvSpPr>
                <a:spLocks noChangeShapeType="1"/>
              </p:cNvSpPr>
              <p:nvPr/>
            </p:nvSpPr>
            <p:spPr bwMode="auto">
              <a:xfrm>
                <a:off x="3467" y="2336"/>
                <a:ext cx="147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16" name="Freeform 36"/>
              <p:cNvSpPr>
                <a:spLocks/>
              </p:cNvSpPr>
              <p:nvPr/>
            </p:nvSpPr>
            <p:spPr bwMode="auto">
              <a:xfrm>
                <a:off x="3613" y="2316"/>
                <a:ext cx="40" cy="40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17" name="Rectangle 37"/>
            <p:cNvSpPr>
              <a:spLocks noChangeArrowheads="1"/>
            </p:cNvSpPr>
            <p:nvPr/>
          </p:nvSpPr>
          <p:spPr bwMode="auto">
            <a:xfrm>
              <a:off x="2963" y="2739"/>
              <a:ext cx="765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18" name="Rectangle 38"/>
            <p:cNvSpPr>
              <a:spLocks noChangeArrowheads="1"/>
            </p:cNvSpPr>
            <p:nvPr/>
          </p:nvSpPr>
          <p:spPr bwMode="auto">
            <a:xfrm>
              <a:off x="3052" y="2762"/>
              <a:ext cx="516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Real world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19" name="Rectangle 39"/>
            <p:cNvSpPr>
              <a:spLocks noChangeArrowheads="1"/>
            </p:cNvSpPr>
            <p:nvPr/>
          </p:nvSpPr>
          <p:spPr bwMode="auto">
            <a:xfrm>
              <a:off x="3197" y="2905"/>
              <a:ext cx="261" cy="1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value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20" name="Rectangle 40"/>
            <p:cNvSpPr>
              <a:spLocks noChangeArrowheads="1"/>
            </p:cNvSpPr>
            <p:nvPr/>
          </p:nvSpPr>
          <p:spPr bwMode="auto">
            <a:xfrm>
              <a:off x="4103" y="2528"/>
              <a:ext cx="32" cy="31"/>
            </a:xfrm>
            <a:prstGeom prst="rect">
              <a:avLst/>
            </a:prstGeom>
            <a:solidFill>
              <a:srgbClr val="000000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9721" name="Group 41"/>
            <p:cNvGrpSpPr>
              <a:grpSpLocks/>
            </p:cNvGrpSpPr>
            <p:nvPr/>
          </p:nvGrpSpPr>
          <p:grpSpPr bwMode="auto">
            <a:xfrm>
              <a:off x="2591" y="3092"/>
              <a:ext cx="1118" cy="41"/>
              <a:chOff x="2591" y="3092"/>
              <a:chExt cx="1118" cy="41"/>
            </a:xfrm>
          </p:grpSpPr>
          <p:sp>
            <p:nvSpPr>
              <p:cNvPr id="199722" name="Line 42"/>
              <p:cNvSpPr>
                <a:spLocks noChangeShapeType="1"/>
              </p:cNvSpPr>
              <p:nvPr/>
            </p:nvSpPr>
            <p:spPr bwMode="auto">
              <a:xfrm>
                <a:off x="2591" y="3112"/>
                <a:ext cx="107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23" name="Freeform 43"/>
              <p:cNvSpPr>
                <a:spLocks/>
              </p:cNvSpPr>
              <p:nvPr/>
            </p:nvSpPr>
            <p:spPr bwMode="auto">
              <a:xfrm>
                <a:off x="3669" y="3092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24" name="Rectangle 44"/>
            <p:cNvSpPr>
              <a:spLocks noChangeArrowheads="1"/>
            </p:cNvSpPr>
            <p:nvPr/>
          </p:nvSpPr>
          <p:spPr bwMode="auto">
            <a:xfrm>
              <a:off x="951" y="2664"/>
              <a:ext cx="261" cy="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25" name="Rectangle 45"/>
            <p:cNvSpPr>
              <a:spLocks noChangeArrowheads="1"/>
            </p:cNvSpPr>
            <p:nvPr/>
          </p:nvSpPr>
          <p:spPr bwMode="auto">
            <a:xfrm>
              <a:off x="1882" y="2121"/>
              <a:ext cx="448" cy="415"/>
            </a:xfrm>
            <a:prstGeom prst="rect">
              <a:avLst/>
            </a:prstGeom>
            <a:noFill/>
            <a:ln w="63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26" name="Rectangle 46"/>
            <p:cNvSpPr>
              <a:spLocks noChangeArrowheads="1"/>
            </p:cNvSpPr>
            <p:nvPr/>
          </p:nvSpPr>
          <p:spPr bwMode="auto">
            <a:xfrm>
              <a:off x="1933" y="2207"/>
              <a:ext cx="30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Modality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27" name="Rectangle 47"/>
            <p:cNvSpPr>
              <a:spLocks noChangeArrowheads="1"/>
            </p:cNvSpPr>
            <p:nvPr/>
          </p:nvSpPr>
          <p:spPr bwMode="auto">
            <a:xfrm>
              <a:off x="2018" y="2345"/>
              <a:ext cx="154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LUT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28" name="Group 48"/>
            <p:cNvGrpSpPr>
              <a:grpSpLocks/>
            </p:cNvGrpSpPr>
            <p:nvPr/>
          </p:nvGrpSpPr>
          <p:grpSpPr bwMode="auto">
            <a:xfrm>
              <a:off x="2330" y="2308"/>
              <a:ext cx="208" cy="41"/>
              <a:chOff x="2330" y="2308"/>
              <a:chExt cx="208" cy="41"/>
            </a:xfrm>
          </p:grpSpPr>
          <p:sp>
            <p:nvSpPr>
              <p:cNvPr id="199729" name="Line 49"/>
              <p:cNvSpPr>
                <a:spLocks noChangeShapeType="1"/>
              </p:cNvSpPr>
              <p:nvPr/>
            </p:nvSpPr>
            <p:spPr bwMode="auto">
              <a:xfrm flipV="1">
                <a:off x="2330" y="2328"/>
                <a:ext cx="169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0" name="Freeform 50"/>
              <p:cNvSpPr>
                <a:spLocks/>
              </p:cNvSpPr>
              <p:nvPr/>
            </p:nvSpPr>
            <p:spPr bwMode="auto">
              <a:xfrm>
                <a:off x="2498" y="2308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9731" name="Group 51"/>
            <p:cNvGrpSpPr>
              <a:grpSpLocks/>
            </p:cNvGrpSpPr>
            <p:nvPr/>
          </p:nvGrpSpPr>
          <p:grpSpPr bwMode="auto">
            <a:xfrm>
              <a:off x="1696" y="3092"/>
              <a:ext cx="447" cy="41"/>
              <a:chOff x="1696" y="3092"/>
              <a:chExt cx="447" cy="41"/>
            </a:xfrm>
          </p:grpSpPr>
          <p:sp>
            <p:nvSpPr>
              <p:cNvPr id="199732" name="Line 52"/>
              <p:cNvSpPr>
                <a:spLocks noChangeShapeType="1"/>
              </p:cNvSpPr>
              <p:nvPr/>
            </p:nvSpPr>
            <p:spPr bwMode="auto">
              <a:xfrm>
                <a:off x="1696" y="3112"/>
                <a:ext cx="408" cy="1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33" name="Freeform 53"/>
              <p:cNvSpPr>
                <a:spLocks/>
              </p:cNvSpPr>
              <p:nvPr/>
            </p:nvSpPr>
            <p:spPr bwMode="auto">
              <a:xfrm>
                <a:off x="2103" y="3092"/>
                <a:ext cx="40" cy="41"/>
              </a:xfrm>
              <a:custGeom>
                <a:avLst/>
                <a:gdLst>
                  <a:gd name="T0" fmla="*/ 0 w 81"/>
                  <a:gd name="T1" fmla="*/ 81 h 81"/>
                  <a:gd name="T2" fmla="*/ 81 w 81"/>
                  <a:gd name="T3" fmla="*/ 40 h 81"/>
                  <a:gd name="T4" fmla="*/ 0 w 81"/>
                  <a:gd name="T5" fmla="*/ 0 h 81"/>
                  <a:gd name="T6" fmla="*/ 0 w 81"/>
                  <a:gd name="T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" h="81">
                    <a:moveTo>
                      <a:pt x="0" y="81"/>
                    </a:moveTo>
                    <a:lnTo>
                      <a:pt x="81" y="40"/>
                    </a:lnTo>
                    <a:lnTo>
                      <a:pt x="0" y="0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34" name="Rectangle 54"/>
            <p:cNvSpPr>
              <a:spLocks noChangeArrowheads="1"/>
            </p:cNvSpPr>
            <p:nvPr/>
          </p:nvSpPr>
          <p:spPr bwMode="auto">
            <a:xfrm>
              <a:off x="4082" y="3373"/>
              <a:ext cx="671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35" name="Rectangle 55"/>
            <p:cNvSpPr>
              <a:spLocks noChangeArrowheads="1"/>
            </p:cNvSpPr>
            <p:nvPr/>
          </p:nvSpPr>
          <p:spPr bwMode="auto">
            <a:xfrm>
              <a:off x="4133" y="3394"/>
              <a:ext cx="52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Measurement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36" name="Rectangle 56"/>
            <p:cNvSpPr>
              <a:spLocks noChangeArrowheads="1"/>
            </p:cNvSpPr>
            <p:nvPr/>
          </p:nvSpPr>
          <p:spPr bwMode="auto">
            <a:xfrm>
              <a:off x="4187" y="3502"/>
              <a:ext cx="432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Units Code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37" name="Rectangle 57"/>
            <p:cNvSpPr>
              <a:spLocks noChangeArrowheads="1"/>
            </p:cNvSpPr>
            <p:nvPr/>
          </p:nvSpPr>
          <p:spPr bwMode="auto">
            <a:xfrm>
              <a:off x="4207" y="3608"/>
              <a:ext cx="38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Sequence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38" name="Rectangle 58"/>
            <p:cNvSpPr>
              <a:spLocks noChangeArrowheads="1"/>
            </p:cNvSpPr>
            <p:nvPr/>
          </p:nvSpPr>
          <p:spPr bwMode="auto">
            <a:xfrm>
              <a:off x="4156" y="3715"/>
              <a:ext cx="46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(0040,08EA)</a:t>
              </a:r>
              <a:endParaRPr lang="en-US" sz="2000">
                <a:latin typeface="Times New Roman" charset="0"/>
              </a:endParaRPr>
            </a:p>
          </p:txBody>
        </p:sp>
        <p:grpSp>
          <p:nvGrpSpPr>
            <p:cNvPr id="199739" name="Group 59"/>
            <p:cNvGrpSpPr>
              <a:grpSpLocks/>
            </p:cNvGrpSpPr>
            <p:nvPr/>
          </p:nvGrpSpPr>
          <p:grpSpPr bwMode="auto">
            <a:xfrm>
              <a:off x="4088" y="2590"/>
              <a:ext cx="61" cy="373"/>
              <a:chOff x="4088" y="2590"/>
              <a:chExt cx="61" cy="373"/>
            </a:xfrm>
          </p:grpSpPr>
          <p:sp>
            <p:nvSpPr>
              <p:cNvPr id="199740" name="Rectangle 60"/>
              <p:cNvSpPr>
                <a:spLocks noChangeArrowheads="1"/>
              </p:cNvSpPr>
              <p:nvPr/>
            </p:nvSpPr>
            <p:spPr bwMode="auto">
              <a:xfrm>
                <a:off x="4113" y="2649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1" name="Rectangle 61"/>
              <p:cNvSpPr>
                <a:spLocks noChangeArrowheads="1"/>
              </p:cNvSpPr>
              <p:nvPr/>
            </p:nvSpPr>
            <p:spPr bwMode="auto">
              <a:xfrm>
                <a:off x="4113" y="2731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2" name="Rectangle 62"/>
              <p:cNvSpPr>
                <a:spLocks noChangeArrowheads="1"/>
              </p:cNvSpPr>
              <p:nvPr/>
            </p:nvSpPr>
            <p:spPr bwMode="auto">
              <a:xfrm>
                <a:off x="4113" y="2814"/>
                <a:ext cx="12" cy="4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3" name="Rectangle 63"/>
              <p:cNvSpPr>
                <a:spLocks noChangeArrowheads="1"/>
              </p:cNvSpPr>
              <p:nvPr/>
            </p:nvSpPr>
            <p:spPr bwMode="auto">
              <a:xfrm>
                <a:off x="4113" y="2897"/>
                <a:ext cx="1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4" name="Freeform 64"/>
              <p:cNvSpPr>
                <a:spLocks/>
              </p:cNvSpPr>
              <p:nvPr/>
            </p:nvSpPr>
            <p:spPr bwMode="auto">
              <a:xfrm>
                <a:off x="4089" y="2590"/>
                <a:ext cx="60" cy="60"/>
              </a:xfrm>
              <a:custGeom>
                <a:avLst/>
                <a:gdLst>
                  <a:gd name="T0" fmla="*/ 121 w 121"/>
                  <a:gd name="T1" fmla="*/ 119 h 119"/>
                  <a:gd name="T2" fmla="*/ 60 w 121"/>
                  <a:gd name="T3" fmla="*/ 0 h 119"/>
                  <a:gd name="T4" fmla="*/ 0 w 121"/>
                  <a:gd name="T5" fmla="*/ 119 h 119"/>
                  <a:gd name="T6" fmla="*/ 121 w 121"/>
                  <a:gd name="T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19">
                    <a:moveTo>
                      <a:pt x="121" y="119"/>
                    </a:moveTo>
                    <a:lnTo>
                      <a:pt x="60" y="0"/>
                    </a:lnTo>
                    <a:lnTo>
                      <a:pt x="0" y="119"/>
                    </a:lnTo>
                    <a:lnTo>
                      <a:pt x="121" y="1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45" name="Freeform 65"/>
              <p:cNvSpPr>
                <a:spLocks/>
              </p:cNvSpPr>
              <p:nvPr/>
            </p:nvSpPr>
            <p:spPr bwMode="auto">
              <a:xfrm>
                <a:off x="4088" y="2903"/>
                <a:ext cx="61" cy="60"/>
              </a:xfrm>
              <a:custGeom>
                <a:avLst/>
                <a:gdLst>
                  <a:gd name="T0" fmla="*/ 0 w 121"/>
                  <a:gd name="T1" fmla="*/ 0 h 119"/>
                  <a:gd name="T2" fmla="*/ 61 w 121"/>
                  <a:gd name="T3" fmla="*/ 119 h 119"/>
                  <a:gd name="T4" fmla="*/ 121 w 121"/>
                  <a:gd name="T5" fmla="*/ 0 h 119"/>
                  <a:gd name="T6" fmla="*/ 0 w 121"/>
                  <a:gd name="T7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1" h="119">
                    <a:moveTo>
                      <a:pt x="0" y="0"/>
                    </a:moveTo>
                    <a:lnTo>
                      <a:pt x="61" y="119"/>
                    </a:lnTo>
                    <a:lnTo>
                      <a:pt x="1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9746" name="Rectangle 66"/>
            <p:cNvSpPr>
              <a:spLocks noChangeArrowheads="1"/>
            </p:cNvSpPr>
            <p:nvPr/>
          </p:nvSpPr>
          <p:spPr bwMode="auto">
            <a:xfrm>
              <a:off x="1659" y="3373"/>
              <a:ext cx="671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47" name="Rectangle 67"/>
            <p:cNvSpPr>
              <a:spLocks noChangeArrowheads="1"/>
            </p:cNvSpPr>
            <p:nvPr/>
          </p:nvSpPr>
          <p:spPr bwMode="auto">
            <a:xfrm>
              <a:off x="1764" y="3394"/>
              <a:ext cx="42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Real World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48" name="Rectangle 68"/>
            <p:cNvSpPr>
              <a:spLocks noChangeArrowheads="1"/>
            </p:cNvSpPr>
            <p:nvPr/>
          </p:nvSpPr>
          <p:spPr bwMode="auto">
            <a:xfrm>
              <a:off x="1774" y="3502"/>
              <a:ext cx="400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Value LUT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49" name="Rectangle 69"/>
            <p:cNvSpPr>
              <a:spLocks noChangeArrowheads="1"/>
            </p:cNvSpPr>
            <p:nvPr/>
          </p:nvSpPr>
          <p:spPr bwMode="auto">
            <a:xfrm>
              <a:off x="1896" y="3608"/>
              <a:ext cx="178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Data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0" name="Rectangle 70"/>
            <p:cNvSpPr>
              <a:spLocks noChangeArrowheads="1"/>
            </p:cNvSpPr>
            <p:nvPr/>
          </p:nvSpPr>
          <p:spPr bwMode="auto">
            <a:xfrm>
              <a:off x="1743" y="3715"/>
              <a:ext cx="44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(0040,9212)</a:t>
              </a:r>
              <a:endParaRPr lang="en-US" sz="2000">
                <a:latin typeface="Times New Roman" charset="0"/>
              </a:endParaRPr>
            </a:p>
          </p:txBody>
        </p:sp>
        <p:sp>
          <p:nvSpPr>
            <p:cNvPr id="199751" name="Rectangle 71"/>
            <p:cNvSpPr>
              <a:spLocks noChangeArrowheads="1"/>
            </p:cNvSpPr>
            <p:nvPr/>
          </p:nvSpPr>
          <p:spPr bwMode="auto">
            <a:xfrm>
              <a:off x="2442" y="3373"/>
              <a:ext cx="708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2" name="Rectangle 72"/>
            <p:cNvSpPr>
              <a:spLocks noChangeArrowheads="1"/>
            </p:cNvSpPr>
            <p:nvPr/>
          </p:nvSpPr>
          <p:spPr bwMode="auto">
            <a:xfrm>
              <a:off x="2565" y="3394"/>
              <a:ext cx="42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Real World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3" name="Rectangle 73"/>
            <p:cNvSpPr>
              <a:spLocks noChangeArrowheads="1"/>
            </p:cNvSpPr>
            <p:nvPr/>
          </p:nvSpPr>
          <p:spPr bwMode="auto">
            <a:xfrm>
              <a:off x="2483" y="3502"/>
              <a:ext cx="587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Value Intercept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4" name="Rectangle 74"/>
            <p:cNvSpPr>
              <a:spLocks noChangeArrowheads="1"/>
            </p:cNvSpPr>
            <p:nvPr/>
          </p:nvSpPr>
          <p:spPr bwMode="auto">
            <a:xfrm>
              <a:off x="2586" y="3608"/>
              <a:ext cx="391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and Slope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5" name="Rectangle 75"/>
            <p:cNvSpPr>
              <a:spLocks noChangeArrowheads="1"/>
            </p:cNvSpPr>
            <p:nvPr/>
          </p:nvSpPr>
          <p:spPr bwMode="auto">
            <a:xfrm>
              <a:off x="2604" y="3715"/>
              <a:ext cx="3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</a:rPr>
                <a:t>attributes</a:t>
              </a:r>
              <a:endParaRPr lang="en-US" sz="2000" b="1">
                <a:latin typeface="Times New Roman" charset="0"/>
              </a:endParaRPr>
            </a:p>
          </p:txBody>
        </p:sp>
        <p:sp>
          <p:nvSpPr>
            <p:cNvPr id="199756" name="Rectangle 76"/>
            <p:cNvSpPr>
              <a:spLocks noChangeArrowheads="1"/>
            </p:cNvSpPr>
            <p:nvPr/>
          </p:nvSpPr>
          <p:spPr bwMode="auto">
            <a:xfrm>
              <a:off x="2181" y="3522"/>
              <a:ext cx="336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757" name="Rectangle 77"/>
            <p:cNvSpPr>
              <a:spLocks noChangeArrowheads="1"/>
            </p:cNvSpPr>
            <p:nvPr/>
          </p:nvSpPr>
          <p:spPr bwMode="auto">
            <a:xfrm>
              <a:off x="2307" y="3543"/>
              <a:ext cx="73" cy="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</a:rPr>
                <a:t>or</a:t>
              </a:r>
              <a:endParaRPr lang="en-US" sz="20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0361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765175"/>
            <a:ext cx="8029575" cy="555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1731" name="Text Box 3"/>
          <p:cNvSpPr txBox="1">
            <a:spLocks noChangeArrowheads="1"/>
          </p:cNvSpPr>
          <p:nvPr/>
        </p:nvSpPr>
        <p:spPr bwMode="auto">
          <a:xfrm>
            <a:off x="5665788" y="4843463"/>
            <a:ext cx="2835275" cy="58102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/>
              <a:t>In this case values included; linear, identity mapping</a:t>
            </a:r>
            <a:endParaRPr lang="en-US" sz="2400">
              <a:latin typeface="Times New Roman" charset="0"/>
            </a:endParaRPr>
          </a:p>
        </p:txBody>
      </p:sp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5656263" y="5184775"/>
            <a:ext cx="190500" cy="354013"/>
          </a:xfrm>
          <a:prstGeom prst="downArrow">
            <a:avLst>
              <a:gd name="adj1" fmla="val 50000"/>
              <a:gd name="adj2" fmla="val 464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3" name="Text Box 5"/>
          <p:cNvSpPr txBox="1">
            <a:spLocks noChangeArrowheads="1"/>
          </p:cNvSpPr>
          <p:nvPr/>
        </p:nvSpPr>
        <p:spPr bwMode="auto">
          <a:xfrm>
            <a:off x="1122363" y="4849813"/>
            <a:ext cx="2835275" cy="58102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/>
              <a:t>Output of mapping; with</a:t>
            </a:r>
            <a:br>
              <a:rPr lang="en-US" sz="1600"/>
            </a:br>
            <a:r>
              <a:rPr lang="en-US" sz="1600"/>
              <a:t>code meaning of units</a:t>
            </a:r>
            <a:endParaRPr lang="en-US" sz="2400">
              <a:latin typeface="Times New Roman" charset="0"/>
            </a:endParaRPr>
          </a:p>
        </p:txBody>
      </p:sp>
      <p:sp>
        <p:nvSpPr>
          <p:cNvPr id="201734" name="AutoShape 6"/>
          <p:cNvSpPr>
            <a:spLocks noChangeArrowheads="1"/>
          </p:cNvSpPr>
          <p:nvPr/>
        </p:nvSpPr>
        <p:spPr bwMode="auto">
          <a:xfrm>
            <a:off x="1068388" y="5087938"/>
            <a:ext cx="200025" cy="1081087"/>
          </a:xfrm>
          <a:prstGeom prst="downArrow">
            <a:avLst>
              <a:gd name="adj1" fmla="val 50000"/>
              <a:gd name="adj2" fmla="val 13511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630238" y="4095750"/>
            <a:ext cx="2835275" cy="581025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/>
              <a:t>Coordinates of current cursor position</a:t>
            </a:r>
            <a:endParaRPr lang="en-US" sz="2400">
              <a:latin typeface="Times New Roman" charset="0"/>
            </a:endParaRPr>
          </a:p>
        </p:txBody>
      </p:sp>
      <p:sp>
        <p:nvSpPr>
          <p:cNvPr id="201736" name="AutoShape 8"/>
          <p:cNvSpPr>
            <a:spLocks noChangeArrowheads="1"/>
          </p:cNvSpPr>
          <p:nvPr/>
        </p:nvSpPr>
        <p:spPr bwMode="auto">
          <a:xfrm>
            <a:off x="565150" y="4356100"/>
            <a:ext cx="200025" cy="1830388"/>
          </a:xfrm>
          <a:prstGeom prst="downArrow">
            <a:avLst>
              <a:gd name="adj1" fmla="val 50000"/>
              <a:gd name="adj2" fmla="val 2287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 flipH="1" flipV="1">
            <a:off x="6008688" y="2862263"/>
            <a:ext cx="146050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stealth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38" name="Text Box 10"/>
          <p:cNvSpPr txBox="1">
            <a:spLocks noChangeArrowheads="1"/>
          </p:cNvSpPr>
          <p:nvPr/>
        </p:nvSpPr>
        <p:spPr bwMode="auto">
          <a:xfrm>
            <a:off x="6111875" y="2317750"/>
            <a:ext cx="1720850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/>
              <a:t>Cursor over pixel</a:t>
            </a:r>
            <a:endParaRPr lang="en-US" sz="2400">
              <a:latin typeface="Times New Roman" charset="0"/>
            </a:endParaRPr>
          </a:p>
        </p:txBody>
      </p:sp>
      <p:sp>
        <p:nvSpPr>
          <p:cNvPr id="201739" name="AutoShape 11"/>
          <p:cNvSpPr>
            <a:spLocks noChangeArrowheads="1"/>
          </p:cNvSpPr>
          <p:nvPr/>
        </p:nvSpPr>
        <p:spPr bwMode="auto">
          <a:xfrm>
            <a:off x="5991225" y="2433638"/>
            <a:ext cx="190500" cy="457200"/>
          </a:xfrm>
          <a:prstGeom prst="down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1740" name="Text Box 12"/>
          <p:cNvSpPr txBox="1">
            <a:spLocks noChangeArrowheads="1"/>
          </p:cNvSpPr>
          <p:nvPr/>
        </p:nvSpPr>
        <p:spPr bwMode="auto">
          <a:xfrm>
            <a:off x="2144713" y="6399213"/>
            <a:ext cx="2024062" cy="336550"/>
          </a:xfrm>
          <a:prstGeom prst="rect">
            <a:avLst/>
          </a:prstGeom>
          <a:solidFill>
            <a:srgbClr val="99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sz="1600"/>
              <a:t>Stored pixel value</a:t>
            </a:r>
            <a:endParaRPr lang="en-US" sz="2400">
              <a:latin typeface="Times New Roman" charset="0"/>
            </a:endParaRPr>
          </a:p>
        </p:txBody>
      </p:sp>
      <p:sp>
        <p:nvSpPr>
          <p:cNvPr id="201741" name="AutoShape 13"/>
          <p:cNvSpPr>
            <a:spLocks noChangeArrowheads="1"/>
          </p:cNvSpPr>
          <p:nvPr/>
        </p:nvSpPr>
        <p:spPr bwMode="auto">
          <a:xfrm>
            <a:off x="2112963" y="6329363"/>
            <a:ext cx="187325" cy="323850"/>
          </a:xfrm>
          <a:prstGeom prst="upArrow">
            <a:avLst>
              <a:gd name="adj1" fmla="val 50000"/>
              <a:gd name="adj2" fmla="val 4322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871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2586038" y="5565775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1" name="Rectangle 3"/>
          <p:cNvSpPr>
            <a:spLocks noChangeArrowheads="1"/>
          </p:cNvSpPr>
          <p:nvPr/>
        </p:nvSpPr>
        <p:spPr bwMode="auto">
          <a:xfrm>
            <a:off x="3771900" y="6038850"/>
            <a:ext cx="274638" cy="368300"/>
          </a:xfrm>
          <a:prstGeom prst="rect">
            <a:avLst/>
          </a:prstGeom>
          <a:solidFill>
            <a:srgbClr val="E00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4189413" y="5581650"/>
            <a:ext cx="3171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Dataset (attributes+pixels)</a:t>
            </a:r>
            <a:endParaRPr lang="en-US" sz="2000">
              <a:latin typeface="Times" charset="0"/>
            </a:endParaRP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4210050" y="6054725"/>
            <a:ext cx="4504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C-Store response (acknowledgement)</a:t>
            </a:r>
            <a:endParaRPr lang="en-US" sz="2000">
              <a:latin typeface="Times" charset="0"/>
            </a:endParaRPr>
          </a:p>
        </p:txBody>
      </p:sp>
      <p:sp>
        <p:nvSpPr>
          <p:cNvPr id="252934" name="Line 6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3773488" y="5060950"/>
            <a:ext cx="274637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Text Box 8"/>
          <p:cNvSpPr txBox="1">
            <a:spLocks noChangeArrowheads="1"/>
          </p:cNvSpPr>
          <p:nvPr/>
        </p:nvSpPr>
        <p:spPr bwMode="auto">
          <a:xfrm>
            <a:off x="4211638" y="5076825"/>
            <a:ext cx="19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request</a:t>
            </a:r>
            <a:endParaRPr lang="en-US" sz="2000" dirty="0">
              <a:latin typeface="Times" charset="0"/>
            </a:endParaRPr>
          </a:p>
        </p:txBody>
      </p:sp>
      <p:sp>
        <p:nvSpPr>
          <p:cNvPr id="252937" name="Rectangle 9"/>
          <p:cNvSpPr>
            <a:spLocks noChangeArrowheads="1"/>
          </p:cNvSpPr>
          <p:nvPr/>
        </p:nvSpPr>
        <p:spPr bwMode="auto">
          <a:xfrm>
            <a:off x="161925" y="312738"/>
            <a:ext cx="385763" cy="4056062"/>
          </a:xfrm>
          <a:prstGeom prst="rect">
            <a:avLst/>
          </a:prstGeom>
          <a:solidFill>
            <a:srgbClr val="7390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c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t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n</a:t>
            </a:r>
            <a:br>
              <a:rPr lang="en-US" sz="1600"/>
            </a:br>
            <a:endParaRPr lang="en-US" sz="1600"/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2581275" y="5565775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20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Real World Values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Separate from </a:t>
            </a:r>
            <a:r>
              <a:rPr lang="en-US" sz="3600" dirty="0" smtClean="0"/>
              <a:t>rendering pipeline</a:t>
            </a:r>
            <a:endParaRPr lang="en-US" sz="3600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</a:t>
            </a:r>
            <a:r>
              <a:rPr lang="en-US" dirty="0" smtClean="0"/>
              <a:t>linear or non</a:t>
            </a:r>
            <a:r>
              <a:rPr lang="en-US" dirty="0"/>
              <a:t>-</a:t>
            </a:r>
            <a:r>
              <a:rPr lang="en-US" dirty="0" smtClean="0"/>
              <a:t>linear (LUT)</a:t>
            </a:r>
            <a:endParaRPr lang="en-US" dirty="0"/>
          </a:p>
          <a:p>
            <a:pPr lvl="1"/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multiple mappings into different </a:t>
            </a:r>
            <a:r>
              <a:rPr lang="en-US" dirty="0" smtClean="0"/>
              <a:t>units of different range of values</a:t>
            </a:r>
          </a:p>
          <a:p>
            <a:r>
              <a:rPr lang="en-US" sz="3600" dirty="0"/>
              <a:t>May be different for each frame</a:t>
            </a:r>
          </a:p>
          <a:p>
            <a:pPr lvl="1"/>
            <a:r>
              <a:rPr lang="en-US" i="1" dirty="0"/>
              <a:t>n</a:t>
            </a:r>
            <a:r>
              <a:rPr lang="en-US" i="1" dirty="0" smtClean="0"/>
              <a:t>ot</a:t>
            </a:r>
            <a:r>
              <a:rPr lang="en-US" dirty="0" smtClean="0"/>
              <a:t> different “regions” of same frame</a:t>
            </a:r>
          </a:p>
          <a:p>
            <a:r>
              <a:rPr lang="en-US" sz="3600" dirty="0" smtClean="0"/>
              <a:t>Coded Units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</a:t>
            </a:r>
            <a:r>
              <a:rPr lang="en-US" dirty="0"/>
              <a:t>, ([</a:t>
            </a:r>
            <a:r>
              <a:rPr lang="en-US" dirty="0" err="1"/>
              <a:t>hnsf'U</a:t>
            </a:r>
            <a:r>
              <a:rPr lang="en-US" dirty="0"/>
              <a:t>], UCUM</a:t>
            </a:r>
            <a:r>
              <a:rPr lang="en-US" dirty="0" smtClean="0"/>
              <a:t>, "</a:t>
            </a:r>
            <a:r>
              <a:rPr lang="en-US" dirty="0"/>
              <a:t>Hounsfield unit"</a:t>
            </a:r>
            <a:r>
              <a:rPr lang="en-US" dirty="0" smtClean="0"/>
              <a:t>)</a:t>
            </a:r>
          </a:p>
          <a:p>
            <a:r>
              <a:rPr lang="en-US" dirty="0" smtClean="0"/>
              <a:t>Quantity (CP 1387)</a:t>
            </a:r>
          </a:p>
          <a:p>
            <a:pPr lvl="1"/>
            <a:r>
              <a:rPr lang="en-US" dirty="0"/>
              <a:t>e.g., (122713, DCM, "</a:t>
            </a:r>
            <a:r>
              <a:rPr lang="en-US" dirty="0" smtClean="0"/>
              <a:t>Attenuation Coefficient</a:t>
            </a:r>
            <a:r>
              <a:rPr lang="en-US" dirty="0"/>
              <a:t>")</a:t>
            </a:r>
          </a:p>
        </p:txBody>
      </p:sp>
    </p:spTree>
    <p:extLst>
      <p:ext uri="{BB962C8B-B14F-4D97-AF65-F5344CB8AC3E}">
        <p14:creationId xmlns:p14="http://schemas.microsoft.com/office/powerpoint/2010/main" val="29465392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383" y="533842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Enhanced US </a:t>
            </a:r>
            <a:r>
              <a:rPr lang="en-US" dirty="0" smtClean="0"/>
              <a:t>Volume</a:t>
            </a:r>
            <a:br>
              <a:rPr lang="en-US" dirty="0" smtClean="0"/>
            </a:br>
            <a:r>
              <a:rPr lang="en-US" dirty="0" smtClean="0"/>
              <a:t>Blending </a:t>
            </a:r>
            <a:r>
              <a:rPr lang="en-US" dirty="0"/>
              <a:t>and Display Pipeline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01" y="1181099"/>
            <a:ext cx="7650864" cy="575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189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023" y="533842"/>
            <a:ext cx="7262488" cy="705465"/>
          </a:xfrm>
        </p:spPr>
        <p:txBody>
          <a:bodyPr/>
          <a:lstStyle/>
          <a:p>
            <a:r>
              <a:rPr lang="en-US" dirty="0" smtClean="0"/>
              <a:t>Path for Single Data 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01" y="1181099"/>
            <a:ext cx="7650864" cy="5750331"/>
          </a:xfrm>
          <a:prstGeom prst="rect">
            <a:avLst/>
          </a:prstGeom>
        </p:spPr>
      </p:pic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457200" y="1600199"/>
            <a:ext cx="8496300" cy="1003301"/>
          </a:xfrm>
          <a:prstGeom prst="wedgeRoundRectCallout">
            <a:avLst>
              <a:gd name="adj1" fmla="val -25722"/>
              <a:gd name="adj2" fmla="val 22917"/>
              <a:gd name="adj3" fmla="val 16667"/>
            </a:avLst>
          </a:prstGeom>
          <a:noFill/>
          <a:ln w="76200">
            <a:solidFill>
              <a:srgbClr val="CF120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23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36439" y="293955"/>
            <a:ext cx="7262488" cy="705465"/>
          </a:xfrm>
        </p:spPr>
        <p:txBody>
          <a:bodyPr/>
          <a:lstStyle/>
          <a:p>
            <a:pPr algn="ctr"/>
            <a:r>
              <a:rPr lang="en-US" dirty="0"/>
              <a:t>But when ?</a:t>
            </a:r>
          </a:p>
        </p:txBody>
      </p:sp>
      <p:pic>
        <p:nvPicPr>
          <p:cNvPr id="288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1878013"/>
            <a:ext cx="2295525" cy="214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2346325"/>
            <a:ext cx="1395412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8773" name="Group 5"/>
          <p:cNvGrpSpPr>
            <a:grpSpLocks/>
          </p:cNvGrpSpPr>
          <p:nvPr/>
        </p:nvGrpSpPr>
        <p:grpSpPr bwMode="auto">
          <a:xfrm>
            <a:off x="1219200" y="3886200"/>
            <a:ext cx="2416175" cy="2020888"/>
            <a:chOff x="499" y="1679"/>
            <a:chExt cx="1522" cy="1273"/>
          </a:xfrm>
        </p:grpSpPr>
        <p:grpSp>
          <p:nvGrpSpPr>
            <p:cNvPr id="288774" name="Group 6"/>
            <p:cNvGrpSpPr>
              <a:grpSpLocks/>
            </p:cNvGrpSpPr>
            <p:nvPr/>
          </p:nvGrpSpPr>
          <p:grpSpPr bwMode="auto">
            <a:xfrm>
              <a:off x="499" y="1679"/>
              <a:ext cx="1522" cy="1000"/>
              <a:chOff x="1488" y="133"/>
              <a:chExt cx="2112" cy="1388"/>
            </a:xfrm>
          </p:grpSpPr>
          <p:grpSp>
            <p:nvGrpSpPr>
              <p:cNvPr id="288775" name="Group 7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288776" name="Rectangle 8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7" name="Rectangle 9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8" name="AutoShape 10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79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0" name="Line 12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1" name="Line 13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782" name="Group 14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288783" name="AutoShape 15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4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5" name="AutoShape 17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6" name="Freeform 18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7" name="Rectangle 19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8" name="Freeform 20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89" name="Line 21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0" name="Line 22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1" name="Line 23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2" name="Line 24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3" name="Rectangle 25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4" name="Rectangle 26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5" name="Rectangle 27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796" name="Group 28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2887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8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799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0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1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2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3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4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5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7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8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09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88810" name="Rectangle 42"/>
            <p:cNvSpPr>
              <a:spLocks noChangeArrowheads="1"/>
            </p:cNvSpPr>
            <p:nvPr/>
          </p:nvSpPr>
          <p:spPr bwMode="auto">
            <a:xfrm>
              <a:off x="541" y="2585"/>
              <a:ext cx="297" cy="10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11" name="Rectangle 43"/>
            <p:cNvSpPr>
              <a:spLocks noChangeArrowheads="1"/>
            </p:cNvSpPr>
            <p:nvPr/>
          </p:nvSpPr>
          <p:spPr bwMode="auto">
            <a:xfrm>
              <a:off x="910" y="2704"/>
              <a:ext cx="692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Modality</a:t>
              </a:r>
            </a:p>
          </p:txBody>
        </p:sp>
      </p:grpSp>
      <p:grpSp>
        <p:nvGrpSpPr>
          <p:cNvPr id="288812" name="Group 44"/>
          <p:cNvGrpSpPr>
            <a:grpSpLocks/>
          </p:cNvGrpSpPr>
          <p:nvPr/>
        </p:nvGrpSpPr>
        <p:grpSpPr bwMode="auto">
          <a:xfrm>
            <a:off x="5943600" y="3886200"/>
            <a:ext cx="2093913" cy="2058988"/>
            <a:chOff x="3308" y="1738"/>
            <a:chExt cx="1319" cy="1297"/>
          </a:xfrm>
        </p:grpSpPr>
        <p:grpSp>
          <p:nvGrpSpPr>
            <p:cNvPr id="288813" name="Group 45"/>
            <p:cNvGrpSpPr>
              <a:grpSpLocks/>
            </p:cNvGrpSpPr>
            <p:nvPr/>
          </p:nvGrpSpPr>
          <p:grpSpPr bwMode="auto">
            <a:xfrm>
              <a:off x="3308" y="1738"/>
              <a:ext cx="1319" cy="998"/>
              <a:chOff x="3840" y="192"/>
              <a:chExt cx="1776" cy="1344"/>
            </a:xfrm>
          </p:grpSpPr>
          <p:sp>
            <p:nvSpPr>
              <p:cNvPr id="288814" name="Rectangle 46"/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1776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5" name="Rectangle 47"/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953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6" name="Rectangle 48"/>
              <p:cNvSpPr>
                <a:spLocks noChangeArrowheads="1"/>
              </p:cNvSpPr>
              <p:nvPr/>
            </p:nvSpPr>
            <p:spPr bwMode="auto">
              <a:xfrm>
                <a:off x="3840" y="192"/>
                <a:ext cx="477" cy="134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7" name="Rectangle 49"/>
              <p:cNvSpPr>
                <a:spLocks noChangeArrowheads="1"/>
              </p:cNvSpPr>
              <p:nvPr/>
            </p:nvSpPr>
            <p:spPr bwMode="auto">
              <a:xfrm>
                <a:off x="3925" y="609"/>
                <a:ext cx="196" cy="927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8" name="Oval 50"/>
              <p:cNvSpPr>
                <a:spLocks noChangeArrowheads="1"/>
              </p:cNvSpPr>
              <p:nvPr/>
            </p:nvSpPr>
            <p:spPr bwMode="auto">
              <a:xfrm>
                <a:off x="3925" y="517"/>
                <a:ext cx="196" cy="25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9" name="Line 51"/>
              <p:cNvSpPr>
                <a:spLocks noChangeShapeType="1"/>
              </p:cNvSpPr>
              <p:nvPr/>
            </p:nvSpPr>
            <p:spPr bwMode="auto">
              <a:xfrm>
                <a:off x="4251" y="840"/>
                <a:ext cx="0" cy="14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8820" name="Group 52"/>
              <p:cNvGrpSpPr>
                <a:grpSpLocks/>
              </p:cNvGrpSpPr>
              <p:nvPr/>
            </p:nvGrpSpPr>
            <p:grpSpPr bwMode="auto">
              <a:xfrm>
                <a:off x="4317" y="377"/>
                <a:ext cx="476" cy="36"/>
                <a:chOff x="4317" y="377"/>
                <a:chExt cx="476" cy="36"/>
              </a:xfrm>
            </p:grpSpPr>
            <p:sp>
              <p:nvSpPr>
                <p:cNvPr id="288821" name="Line 53"/>
                <p:cNvSpPr>
                  <a:spLocks noChangeShapeType="1"/>
                </p:cNvSpPr>
                <p:nvPr/>
              </p:nvSpPr>
              <p:spPr bwMode="auto">
                <a:xfrm>
                  <a:off x="4317" y="399"/>
                  <a:ext cx="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2" name="AutoShape 54"/>
                <p:cNvSpPr>
                  <a:spLocks noChangeArrowheads="1"/>
                </p:cNvSpPr>
                <p:nvPr/>
              </p:nvSpPr>
              <p:spPr bwMode="auto">
                <a:xfrm flipV="1">
                  <a:off x="4447" y="377"/>
                  <a:ext cx="216" cy="36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823" name="Group 55"/>
              <p:cNvGrpSpPr>
                <a:grpSpLocks/>
              </p:cNvGrpSpPr>
              <p:nvPr/>
            </p:nvGrpSpPr>
            <p:grpSpPr bwMode="auto">
              <a:xfrm>
                <a:off x="4317" y="469"/>
                <a:ext cx="476" cy="38"/>
                <a:chOff x="4317" y="469"/>
                <a:chExt cx="476" cy="38"/>
              </a:xfrm>
            </p:grpSpPr>
            <p:sp>
              <p:nvSpPr>
                <p:cNvPr id="288824" name="Line 56"/>
                <p:cNvSpPr>
                  <a:spLocks noChangeShapeType="1"/>
                </p:cNvSpPr>
                <p:nvPr/>
              </p:nvSpPr>
              <p:spPr bwMode="auto">
                <a:xfrm>
                  <a:off x="4317" y="493"/>
                  <a:ext cx="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5" name="AutoShape 57"/>
                <p:cNvSpPr>
                  <a:spLocks noChangeArrowheads="1"/>
                </p:cNvSpPr>
                <p:nvPr/>
              </p:nvSpPr>
              <p:spPr bwMode="auto">
                <a:xfrm flipV="1">
                  <a:off x="4447" y="469"/>
                  <a:ext cx="216" cy="3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8826" name="Group 58"/>
              <p:cNvGrpSpPr>
                <a:grpSpLocks/>
              </p:cNvGrpSpPr>
              <p:nvPr/>
            </p:nvGrpSpPr>
            <p:grpSpPr bwMode="auto">
              <a:xfrm>
                <a:off x="4317" y="563"/>
                <a:ext cx="476" cy="38"/>
                <a:chOff x="4317" y="563"/>
                <a:chExt cx="476" cy="38"/>
              </a:xfrm>
            </p:grpSpPr>
            <p:sp>
              <p:nvSpPr>
                <p:cNvPr id="288827" name="Line 59"/>
                <p:cNvSpPr>
                  <a:spLocks noChangeShapeType="1"/>
                </p:cNvSpPr>
                <p:nvPr/>
              </p:nvSpPr>
              <p:spPr bwMode="auto">
                <a:xfrm>
                  <a:off x="4317" y="587"/>
                  <a:ext cx="47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828" name="AutoShape 60"/>
                <p:cNvSpPr>
                  <a:spLocks noChangeArrowheads="1"/>
                </p:cNvSpPr>
                <p:nvPr/>
              </p:nvSpPr>
              <p:spPr bwMode="auto">
                <a:xfrm flipV="1">
                  <a:off x="4447" y="563"/>
                  <a:ext cx="216" cy="3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88829" name="Line 61"/>
              <p:cNvSpPr>
                <a:spLocks noChangeShapeType="1"/>
              </p:cNvSpPr>
              <p:nvPr/>
            </p:nvSpPr>
            <p:spPr bwMode="auto">
              <a:xfrm>
                <a:off x="4338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0" name="Line 62"/>
              <p:cNvSpPr>
                <a:spLocks noChangeShapeType="1"/>
              </p:cNvSpPr>
              <p:nvPr/>
            </p:nvSpPr>
            <p:spPr bwMode="auto">
              <a:xfrm>
                <a:off x="4382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1" name="Line 63"/>
              <p:cNvSpPr>
                <a:spLocks noChangeShapeType="1"/>
              </p:cNvSpPr>
              <p:nvPr/>
            </p:nvSpPr>
            <p:spPr bwMode="auto">
              <a:xfrm>
                <a:off x="442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2" name="Line 64"/>
              <p:cNvSpPr>
                <a:spLocks noChangeShapeType="1"/>
              </p:cNvSpPr>
              <p:nvPr/>
            </p:nvSpPr>
            <p:spPr bwMode="auto">
              <a:xfrm>
                <a:off x="4467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3" name="Line 65"/>
              <p:cNvSpPr>
                <a:spLocks noChangeShapeType="1"/>
              </p:cNvSpPr>
              <p:nvPr/>
            </p:nvSpPr>
            <p:spPr bwMode="auto">
              <a:xfrm>
                <a:off x="4512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4" name="Line 66"/>
              <p:cNvSpPr>
                <a:spLocks noChangeShapeType="1"/>
              </p:cNvSpPr>
              <p:nvPr/>
            </p:nvSpPr>
            <p:spPr bwMode="auto">
              <a:xfrm>
                <a:off x="455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5" name="Line 67"/>
              <p:cNvSpPr>
                <a:spLocks noChangeShapeType="1"/>
              </p:cNvSpPr>
              <p:nvPr/>
            </p:nvSpPr>
            <p:spPr bwMode="auto">
              <a:xfrm>
                <a:off x="4597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6" name="Line 68"/>
              <p:cNvSpPr>
                <a:spLocks noChangeShapeType="1"/>
              </p:cNvSpPr>
              <p:nvPr/>
            </p:nvSpPr>
            <p:spPr bwMode="auto">
              <a:xfrm>
                <a:off x="4643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7" name="Line 69"/>
              <p:cNvSpPr>
                <a:spLocks noChangeShapeType="1"/>
              </p:cNvSpPr>
              <p:nvPr/>
            </p:nvSpPr>
            <p:spPr bwMode="auto">
              <a:xfrm>
                <a:off x="440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8" name="Line 70"/>
              <p:cNvSpPr>
                <a:spLocks noChangeShapeType="1"/>
              </p:cNvSpPr>
              <p:nvPr/>
            </p:nvSpPr>
            <p:spPr bwMode="auto">
              <a:xfrm>
                <a:off x="4447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9" name="Line 71"/>
              <p:cNvSpPr>
                <a:spLocks noChangeShapeType="1"/>
              </p:cNvSpPr>
              <p:nvPr/>
            </p:nvSpPr>
            <p:spPr bwMode="auto">
              <a:xfrm>
                <a:off x="4360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0" name="Line 72"/>
              <p:cNvSpPr>
                <a:spLocks noChangeShapeType="1"/>
              </p:cNvSpPr>
              <p:nvPr/>
            </p:nvSpPr>
            <p:spPr bwMode="auto">
              <a:xfrm>
                <a:off x="4491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1" name="Line 73"/>
              <p:cNvSpPr>
                <a:spLocks noChangeShapeType="1"/>
              </p:cNvSpPr>
              <p:nvPr/>
            </p:nvSpPr>
            <p:spPr bwMode="auto">
              <a:xfrm>
                <a:off x="4621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2" name="Line 74"/>
              <p:cNvSpPr>
                <a:spLocks noChangeShapeType="1"/>
              </p:cNvSpPr>
              <p:nvPr/>
            </p:nvSpPr>
            <p:spPr bwMode="auto">
              <a:xfrm>
                <a:off x="4534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3" name="Line 75"/>
              <p:cNvSpPr>
                <a:spLocks noChangeShapeType="1"/>
              </p:cNvSpPr>
              <p:nvPr/>
            </p:nvSpPr>
            <p:spPr bwMode="auto">
              <a:xfrm>
                <a:off x="4663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4" name="Line 76"/>
              <p:cNvSpPr>
                <a:spLocks noChangeShapeType="1"/>
              </p:cNvSpPr>
              <p:nvPr/>
            </p:nvSpPr>
            <p:spPr bwMode="auto">
              <a:xfrm>
                <a:off x="4576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5" name="Line 77"/>
              <p:cNvSpPr>
                <a:spLocks noChangeShapeType="1"/>
              </p:cNvSpPr>
              <p:nvPr/>
            </p:nvSpPr>
            <p:spPr bwMode="auto">
              <a:xfrm>
                <a:off x="4685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6" name="Line 78"/>
              <p:cNvSpPr>
                <a:spLocks noChangeShapeType="1"/>
              </p:cNvSpPr>
              <p:nvPr/>
            </p:nvSpPr>
            <p:spPr bwMode="auto">
              <a:xfrm>
                <a:off x="4706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7" name="Line 79"/>
              <p:cNvSpPr>
                <a:spLocks noChangeShapeType="1"/>
              </p:cNvSpPr>
              <p:nvPr/>
            </p:nvSpPr>
            <p:spPr bwMode="auto">
              <a:xfrm>
                <a:off x="4771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8" name="Line 80"/>
              <p:cNvSpPr>
                <a:spLocks noChangeShapeType="1"/>
              </p:cNvSpPr>
              <p:nvPr/>
            </p:nvSpPr>
            <p:spPr bwMode="auto">
              <a:xfrm>
                <a:off x="4728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9" name="Line 81"/>
              <p:cNvSpPr>
                <a:spLocks noChangeShapeType="1"/>
              </p:cNvSpPr>
              <p:nvPr/>
            </p:nvSpPr>
            <p:spPr bwMode="auto">
              <a:xfrm>
                <a:off x="4750" y="1396"/>
                <a:ext cx="0" cy="9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8850" name="Line 82"/>
            <p:cNvSpPr>
              <a:spLocks noChangeShapeType="1"/>
            </p:cNvSpPr>
            <p:nvPr/>
          </p:nvSpPr>
          <p:spPr bwMode="auto">
            <a:xfrm>
              <a:off x="4193" y="1791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1" name="Line 83"/>
            <p:cNvSpPr>
              <a:spLocks noChangeShapeType="1"/>
            </p:cNvSpPr>
            <p:nvPr/>
          </p:nvSpPr>
          <p:spPr bwMode="auto">
            <a:xfrm>
              <a:off x="4193" y="1808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2" name="Line 84"/>
            <p:cNvSpPr>
              <a:spLocks noChangeShapeType="1"/>
            </p:cNvSpPr>
            <p:nvPr/>
          </p:nvSpPr>
          <p:spPr bwMode="auto">
            <a:xfrm>
              <a:off x="4193" y="1824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3" name="Line 85"/>
            <p:cNvSpPr>
              <a:spLocks noChangeShapeType="1"/>
            </p:cNvSpPr>
            <p:nvPr/>
          </p:nvSpPr>
          <p:spPr bwMode="auto">
            <a:xfrm>
              <a:off x="4193" y="1842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4" name="Line 86"/>
            <p:cNvSpPr>
              <a:spLocks noChangeShapeType="1"/>
            </p:cNvSpPr>
            <p:nvPr/>
          </p:nvSpPr>
          <p:spPr bwMode="auto">
            <a:xfrm>
              <a:off x="4193" y="1860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5" name="Line 87"/>
            <p:cNvSpPr>
              <a:spLocks noChangeShapeType="1"/>
            </p:cNvSpPr>
            <p:nvPr/>
          </p:nvSpPr>
          <p:spPr bwMode="auto">
            <a:xfrm>
              <a:off x="4193" y="1875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6" name="Line 88"/>
            <p:cNvSpPr>
              <a:spLocks noChangeShapeType="1"/>
            </p:cNvSpPr>
            <p:nvPr/>
          </p:nvSpPr>
          <p:spPr bwMode="auto">
            <a:xfrm>
              <a:off x="4193" y="1892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7" name="Line 89"/>
            <p:cNvSpPr>
              <a:spLocks noChangeShapeType="1"/>
            </p:cNvSpPr>
            <p:nvPr/>
          </p:nvSpPr>
          <p:spPr bwMode="auto">
            <a:xfrm>
              <a:off x="4193" y="1910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8" name="Line 90"/>
            <p:cNvSpPr>
              <a:spLocks noChangeShapeType="1"/>
            </p:cNvSpPr>
            <p:nvPr/>
          </p:nvSpPr>
          <p:spPr bwMode="auto">
            <a:xfrm>
              <a:off x="4193" y="1927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59" name="Line 91"/>
            <p:cNvSpPr>
              <a:spLocks noChangeShapeType="1"/>
            </p:cNvSpPr>
            <p:nvPr/>
          </p:nvSpPr>
          <p:spPr bwMode="auto">
            <a:xfrm>
              <a:off x="4193" y="1944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0" name="Line 92"/>
            <p:cNvSpPr>
              <a:spLocks noChangeShapeType="1"/>
            </p:cNvSpPr>
            <p:nvPr/>
          </p:nvSpPr>
          <p:spPr bwMode="auto">
            <a:xfrm>
              <a:off x="4193" y="1962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1" name="Line 93"/>
            <p:cNvSpPr>
              <a:spLocks noChangeShapeType="1"/>
            </p:cNvSpPr>
            <p:nvPr/>
          </p:nvSpPr>
          <p:spPr bwMode="auto">
            <a:xfrm>
              <a:off x="4193" y="1979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2" name="Line 94"/>
            <p:cNvSpPr>
              <a:spLocks noChangeShapeType="1"/>
            </p:cNvSpPr>
            <p:nvPr/>
          </p:nvSpPr>
          <p:spPr bwMode="auto">
            <a:xfrm>
              <a:off x="4193" y="1996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3" name="Line 95"/>
            <p:cNvSpPr>
              <a:spLocks noChangeShapeType="1"/>
            </p:cNvSpPr>
            <p:nvPr/>
          </p:nvSpPr>
          <p:spPr bwMode="auto">
            <a:xfrm>
              <a:off x="4193" y="2014"/>
              <a:ext cx="4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4" name="Rectangle 96"/>
            <p:cNvSpPr>
              <a:spLocks noChangeArrowheads="1"/>
            </p:cNvSpPr>
            <p:nvPr/>
          </p:nvSpPr>
          <p:spPr bwMode="auto">
            <a:xfrm>
              <a:off x="4047" y="2203"/>
              <a:ext cx="451" cy="6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5" name="Line 97"/>
            <p:cNvSpPr>
              <a:spLocks noChangeShapeType="1"/>
            </p:cNvSpPr>
            <p:nvPr/>
          </p:nvSpPr>
          <p:spPr bwMode="auto">
            <a:xfrm>
              <a:off x="4065" y="2237"/>
              <a:ext cx="418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6" name="Rectangle 98"/>
            <p:cNvSpPr>
              <a:spLocks noChangeArrowheads="1"/>
            </p:cNvSpPr>
            <p:nvPr/>
          </p:nvSpPr>
          <p:spPr bwMode="auto">
            <a:xfrm>
              <a:off x="4530" y="2203"/>
              <a:ext cx="34" cy="6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867" name="Rectangle 99"/>
            <p:cNvSpPr>
              <a:spLocks noChangeArrowheads="1"/>
            </p:cNvSpPr>
            <p:nvPr/>
          </p:nvSpPr>
          <p:spPr bwMode="auto">
            <a:xfrm>
              <a:off x="3747" y="2787"/>
              <a:ext cx="496" cy="2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i="1">
                  <a:latin typeface="Times New Roman" charset="0"/>
                </a:rPr>
                <a:t>PACS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89413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PACS Enhanced MF Support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Store</a:t>
            </a:r>
            <a:r>
              <a:rPr lang="en-US" sz="2400" dirty="0"/>
              <a:t> </a:t>
            </a:r>
            <a:r>
              <a:rPr lang="en-US" sz="2400" dirty="0" smtClean="0"/>
              <a:t>and regurgitate (and archive) ?</a:t>
            </a:r>
          </a:p>
          <a:p>
            <a:r>
              <a:rPr lang="en-US" sz="2400" dirty="0" smtClean="0"/>
              <a:t>“Basic” display?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croll through frames in encoded order</a:t>
            </a:r>
          </a:p>
          <a:p>
            <a:r>
              <a:rPr lang="en-US" sz="2400" dirty="0" smtClean="0"/>
              <a:t>“Advanced” display?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ort/scroll by dimensions, stacks, temporal positions</a:t>
            </a:r>
          </a:p>
          <a:p>
            <a:pPr lvl="1"/>
            <a:r>
              <a:rPr lang="en-US" sz="2000" dirty="0"/>
              <a:t>synchronized </a:t>
            </a:r>
            <a:r>
              <a:rPr lang="en-US" sz="2000" dirty="0" smtClean="0"/>
              <a:t>scrolling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easure size &amp; intensity using functional groups</a:t>
            </a:r>
          </a:p>
          <a:p>
            <a:r>
              <a:rPr lang="en-US" sz="2400" dirty="0" smtClean="0"/>
              <a:t>“3D” display?</a:t>
            </a:r>
          </a:p>
          <a:p>
            <a:pPr lvl="1"/>
            <a:r>
              <a:rPr lang="en-US" sz="2000" dirty="0" smtClean="0"/>
              <a:t>3D cursors</a:t>
            </a:r>
          </a:p>
          <a:p>
            <a:pPr lvl="1"/>
            <a:r>
              <a:rPr lang="en-US" sz="2000" dirty="0" smtClean="0"/>
              <a:t>MPR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olume rendering</a:t>
            </a:r>
          </a:p>
          <a:p>
            <a:r>
              <a:rPr lang="en-US" sz="2400" dirty="0" smtClean="0"/>
              <a:t>CD/DVD viewer support (only basic required in IHE BIR)</a:t>
            </a:r>
          </a:p>
          <a:p>
            <a:r>
              <a:rPr lang="en-US" sz="2400" dirty="0" smtClean="0"/>
              <a:t>IHE DIFF, PERF, DBT profile support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004556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945383" y="293955"/>
            <a:ext cx="7262488" cy="7054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PACS to PACS (or VNA) with</a:t>
            </a:r>
            <a:br>
              <a:rPr lang="en-US" dirty="0" smtClean="0"/>
            </a:br>
            <a:r>
              <a:rPr lang="en-US" dirty="0" smtClean="0"/>
              <a:t>Legacy DICOM Object Conversion</a:t>
            </a:r>
            <a:endParaRPr lang="en-US" dirty="0"/>
          </a:p>
        </p:txBody>
      </p:sp>
      <p:grpSp>
        <p:nvGrpSpPr>
          <p:cNvPr id="330756" name="Group 4"/>
          <p:cNvGrpSpPr>
            <a:grpSpLocks/>
          </p:cNvGrpSpPr>
          <p:nvPr/>
        </p:nvGrpSpPr>
        <p:grpSpPr bwMode="auto">
          <a:xfrm>
            <a:off x="462158" y="2742116"/>
            <a:ext cx="904875" cy="909637"/>
            <a:chOff x="527" y="1457"/>
            <a:chExt cx="570" cy="573"/>
          </a:xfrm>
        </p:grpSpPr>
        <p:grpSp>
          <p:nvGrpSpPr>
            <p:cNvPr id="330757" name="Group 5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758" name="Group 6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759" name="Rectangle 7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0" name="Rectangle 8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1" name="AutoShape 9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2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3" name="Line 11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4" name="Line 12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65" name="Group 13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766" name="AutoShape 14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7" name="AutoShape 15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8" name="AutoShape 16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69" name="Freeform 17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1" name="Freeform 19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2" name="Line 20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3" name="Line 21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4" name="Line 2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5" name="Line 23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779" name="Group 27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780" name="Rectangle 28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1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2" name="Line 30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3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4" name="Line 32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5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6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7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8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89" name="Line 37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0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1" name="Line 39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79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793" name="Rectangle 41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794" name="Rectangle 42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grpSp>
        <p:nvGrpSpPr>
          <p:cNvPr id="330928" name="Group 176"/>
          <p:cNvGrpSpPr>
            <a:grpSpLocks/>
          </p:cNvGrpSpPr>
          <p:nvPr/>
        </p:nvGrpSpPr>
        <p:grpSpPr bwMode="auto">
          <a:xfrm>
            <a:off x="449458" y="4285144"/>
            <a:ext cx="904875" cy="909637"/>
            <a:chOff x="527" y="1457"/>
            <a:chExt cx="570" cy="573"/>
          </a:xfrm>
        </p:grpSpPr>
        <p:grpSp>
          <p:nvGrpSpPr>
            <p:cNvPr id="330929" name="Group 177"/>
            <p:cNvGrpSpPr>
              <a:grpSpLocks/>
            </p:cNvGrpSpPr>
            <p:nvPr/>
          </p:nvGrpSpPr>
          <p:grpSpPr bwMode="auto">
            <a:xfrm>
              <a:off x="527" y="1457"/>
              <a:ext cx="570" cy="374"/>
              <a:chOff x="1488" y="133"/>
              <a:chExt cx="2112" cy="1388"/>
            </a:xfrm>
          </p:grpSpPr>
          <p:grpSp>
            <p:nvGrpSpPr>
              <p:cNvPr id="330930" name="Group 178"/>
              <p:cNvGrpSpPr>
                <a:grpSpLocks/>
              </p:cNvGrpSpPr>
              <p:nvPr/>
            </p:nvGrpSpPr>
            <p:grpSpPr bwMode="auto">
              <a:xfrm>
                <a:off x="2806" y="133"/>
                <a:ext cx="794" cy="1388"/>
                <a:chOff x="2806" y="133"/>
                <a:chExt cx="794" cy="1388"/>
              </a:xfrm>
            </p:grpSpPr>
            <p:sp>
              <p:nvSpPr>
                <p:cNvPr id="330931" name="Rectangle 179"/>
                <p:cNvSpPr>
                  <a:spLocks noChangeArrowheads="1"/>
                </p:cNvSpPr>
                <p:nvPr/>
              </p:nvSpPr>
              <p:spPr bwMode="auto">
                <a:xfrm>
                  <a:off x="2859" y="133"/>
                  <a:ext cx="741" cy="1325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2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77" y="1458"/>
                  <a:ext cx="702" cy="63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3" name="AutoShape 181"/>
                <p:cNvSpPr>
                  <a:spLocks noChangeArrowheads="1"/>
                </p:cNvSpPr>
                <p:nvPr/>
              </p:nvSpPr>
              <p:spPr bwMode="auto">
                <a:xfrm rot="-5400000" flipH="1" flipV="1">
                  <a:off x="2310" y="768"/>
                  <a:ext cx="1050" cy="58"/>
                </a:xfrm>
                <a:custGeom>
                  <a:avLst/>
                  <a:gdLst>
                    <a:gd name="G0" fmla="+- 5399 0 0"/>
                    <a:gd name="G1" fmla="+- 21600 0 5399"/>
                    <a:gd name="G2" fmla="*/ 5399 1 2"/>
                    <a:gd name="G3" fmla="+- 21600 0 G2"/>
                    <a:gd name="G4" fmla="+/ 5399 21600 2"/>
                    <a:gd name="G5" fmla="+/ G1 0 2"/>
                    <a:gd name="G6" fmla="*/ 21600 21600 5399"/>
                    <a:gd name="G7" fmla="*/ G6 1 2"/>
                    <a:gd name="G8" fmla="+- 21600 0 G7"/>
                    <a:gd name="G9" fmla="*/ 21600 1 2"/>
                    <a:gd name="G10" fmla="+- 5399 0 G9"/>
                    <a:gd name="G11" fmla="?: G10 G8 0"/>
                    <a:gd name="G12" fmla="?: G10 G7 21600"/>
                    <a:gd name="T0" fmla="*/ 18900 w 21600"/>
                    <a:gd name="T1" fmla="*/ 10800 h 21600"/>
                    <a:gd name="T2" fmla="*/ 10800 w 21600"/>
                    <a:gd name="T3" fmla="*/ 21600 h 21600"/>
                    <a:gd name="T4" fmla="*/ 2700 w 21600"/>
                    <a:gd name="T5" fmla="*/ 10800 h 21600"/>
                    <a:gd name="T6" fmla="*/ 10800 w 21600"/>
                    <a:gd name="T7" fmla="*/ 0 h 21600"/>
                    <a:gd name="T8" fmla="*/ 4500 w 21600"/>
                    <a:gd name="T9" fmla="*/ 4500 h 21600"/>
                    <a:gd name="T10" fmla="*/ 17100 w 21600"/>
                    <a:gd name="T11" fmla="*/ 171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5399" y="21600"/>
                      </a:lnTo>
                      <a:lnTo>
                        <a:pt x="1620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4" name="Line 182"/>
                <p:cNvSpPr>
                  <a:spLocks noChangeShapeType="1"/>
                </p:cNvSpPr>
                <p:nvPr/>
              </p:nvSpPr>
              <p:spPr bwMode="auto">
                <a:xfrm flipV="1">
                  <a:off x="2861" y="133"/>
                  <a:ext cx="0" cy="132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5" name="Line 183"/>
                <p:cNvSpPr>
                  <a:spLocks noChangeShapeType="1"/>
                </p:cNvSpPr>
                <p:nvPr/>
              </p:nvSpPr>
              <p:spPr bwMode="auto">
                <a:xfrm flipH="1">
                  <a:off x="2861" y="135"/>
                  <a:ext cx="9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6" name="Line 184"/>
                <p:cNvSpPr>
                  <a:spLocks noChangeShapeType="1"/>
                </p:cNvSpPr>
                <p:nvPr/>
              </p:nvSpPr>
              <p:spPr bwMode="auto">
                <a:xfrm>
                  <a:off x="2863" y="1444"/>
                  <a:ext cx="73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37" name="Group 185"/>
              <p:cNvGrpSpPr>
                <a:grpSpLocks/>
              </p:cNvGrpSpPr>
              <p:nvPr/>
            </p:nvGrpSpPr>
            <p:grpSpPr bwMode="auto">
              <a:xfrm>
                <a:off x="1488" y="961"/>
                <a:ext cx="1262" cy="551"/>
                <a:chOff x="1488" y="961"/>
                <a:chExt cx="1262" cy="551"/>
              </a:xfrm>
            </p:grpSpPr>
            <p:sp>
              <p:nvSpPr>
                <p:cNvPr id="330938" name="AutoShape 186"/>
                <p:cNvSpPr>
                  <a:spLocks noChangeArrowheads="1"/>
                </p:cNvSpPr>
                <p:nvPr/>
              </p:nvSpPr>
              <p:spPr bwMode="auto">
                <a:xfrm>
                  <a:off x="1488" y="961"/>
                  <a:ext cx="1238" cy="68"/>
                </a:xfrm>
                <a:prstGeom prst="roundRect">
                  <a:avLst>
                    <a:gd name="adj" fmla="val 12495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39" name="AutoShape 187"/>
                <p:cNvSpPr>
                  <a:spLocks noChangeArrowheads="1"/>
                </p:cNvSpPr>
                <p:nvPr/>
              </p:nvSpPr>
              <p:spPr bwMode="auto">
                <a:xfrm flipH="1">
                  <a:off x="1685" y="1444"/>
                  <a:ext cx="1064" cy="67"/>
                </a:xfrm>
                <a:prstGeom prst="parallelogram">
                  <a:avLst>
                    <a:gd name="adj" fmla="val 396941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0" name="AutoShape 188"/>
                <p:cNvSpPr>
                  <a:spLocks noChangeArrowheads="1"/>
                </p:cNvSpPr>
                <p:nvPr/>
              </p:nvSpPr>
              <p:spPr bwMode="auto">
                <a:xfrm flipH="1">
                  <a:off x="2498" y="1444"/>
                  <a:ext cx="251" cy="67"/>
                </a:xfrm>
                <a:prstGeom prst="parallelogram">
                  <a:avLst>
                    <a:gd name="adj" fmla="val 93639"/>
                  </a:avLst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1" name="Freeform 189"/>
                <p:cNvSpPr>
                  <a:spLocks/>
                </p:cNvSpPr>
                <p:nvPr/>
              </p:nvSpPr>
              <p:spPr bwMode="auto">
                <a:xfrm>
                  <a:off x="2162" y="1070"/>
                  <a:ext cx="556" cy="433"/>
                </a:xfrm>
                <a:custGeom>
                  <a:avLst/>
                  <a:gdLst>
                    <a:gd name="T0" fmla="*/ 481 w 556"/>
                    <a:gd name="T1" fmla="*/ 432 h 433"/>
                    <a:gd name="T2" fmla="*/ 510 w 556"/>
                    <a:gd name="T3" fmla="*/ 425 h 433"/>
                    <a:gd name="T4" fmla="*/ 523 w 556"/>
                    <a:gd name="T5" fmla="*/ 425 h 433"/>
                    <a:gd name="T6" fmla="*/ 532 w 556"/>
                    <a:gd name="T7" fmla="*/ 422 h 433"/>
                    <a:gd name="T8" fmla="*/ 542 w 556"/>
                    <a:gd name="T9" fmla="*/ 419 h 433"/>
                    <a:gd name="T10" fmla="*/ 548 w 556"/>
                    <a:gd name="T11" fmla="*/ 410 h 433"/>
                    <a:gd name="T12" fmla="*/ 131 w 556"/>
                    <a:gd name="T13" fmla="*/ 0 h 433"/>
                    <a:gd name="T14" fmla="*/ 139 w 556"/>
                    <a:gd name="T15" fmla="*/ 2 h 433"/>
                    <a:gd name="T16" fmla="*/ 0 w 556"/>
                    <a:gd name="T17" fmla="*/ 0 h 433"/>
                    <a:gd name="T18" fmla="*/ 467 w 556"/>
                    <a:gd name="T19" fmla="*/ 432 h 433"/>
                    <a:gd name="T20" fmla="*/ 555 w 556"/>
                    <a:gd name="T21" fmla="*/ 418 h 4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56" h="433">
                      <a:moveTo>
                        <a:pt x="481" y="432"/>
                      </a:moveTo>
                      <a:lnTo>
                        <a:pt x="510" y="425"/>
                      </a:lnTo>
                      <a:lnTo>
                        <a:pt x="523" y="425"/>
                      </a:lnTo>
                      <a:lnTo>
                        <a:pt x="532" y="422"/>
                      </a:lnTo>
                      <a:lnTo>
                        <a:pt x="542" y="419"/>
                      </a:lnTo>
                      <a:lnTo>
                        <a:pt x="548" y="410"/>
                      </a:lnTo>
                      <a:lnTo>
                        <a:pt x="131" y="0"/>
                      </a:lnTo>
                      <a:lnTo>
                        <a:pt x="139" y="2"/>
                      </a:lnTo>
                      <a:lnTo>
                        <a:pt x="0" y="0"/>
                      </a:lnTo>
                      <a:lnTo>
                        <a:pt x="467" y="432"/>
                      </a:lnTo>
                      <a:lnTo>
                        <a:pt x="555" y="418"/>
                      </a:lnTo>
                    </a:path>
                  </a:pathLst>
                </a:custGeom>
                <a:solidFill>
                  <a:schemeClr val="tx1"/>
                </a:solidFill>
                <a:ln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420" y="1444"/>
                  <a:ext cx="116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3" name="Freeform 191"/>
                <p:cNvSpPr>
                  <a:spLocks/>
                </p:cNvSpPr>
                <p:nvPr/>
              </p:nvSpPr>
              <p:spPr bwMode="auto">
                <a:xfrm>
                  <a:off x="2631" y="1444"/>
                  <a:ext cx="119" cy="68"/>
                </a:xfrm>
                <a:custGeom>
                  <a:avLst/>
                  <a:gdLst>
                    <a:gd name="T0" fmla="*/ 0 w 119"/>
                    <a:gd name="T1" fmla="*/ 4 h 68"/>
                    <a:gd name="T2" fmla="*/ 3 w 119"/>
                    <a:gd name="T3" fmla="*/ 0 h 68"/>
                    <a:gd name="T4" fmla="*/ 7 w 119"/>
                    <a:gd name="T5" fmla="*/ 1 h 68"/>
                    <a:gd name="T6" fmla="*/ 11 w 119"/>
                    <a:gd name="T7" fmla="*/ 2 h 68"/>
                    <a:gd name="T8" fmla="*/ 15 w 119"/>
                    <a:gd name="T9" fmla="*/ 3 h 68"/>
                    <a:gd name="T10" fmla="*/ 19 w 119"/>
                    <a:gd name="T11" fmla="*/ 3 h 68"/>
                    <a:gd name="T12" fmla="*/ 21 w 119"/>
                    <a:gd name="T13" fmla="*/ 4 h 68"/>
                    <a:gd name="T14" fmla="*/ 23 w 119"/>
                    <a:gd name="T15" fmla="*/ 5 h 68"/>
                    <a:gd name="T16" fmla="*/ 25 w 119"/>
                    <a:gd name="T17" fmla="*/ 6 h 68"/>
                    <a:gd name="T18" fmla="*/ 28 w 119"/>
                    <a:gd name="T19" fmla="*/ 6 h 68"/>
                    <a:gd name="T20" fmla="*/ 30 w 119"/>
                    <a:gd name="T21" fmla="*/ 6 h 68"/>
                    <a:gd name="T22" fmla="*/ 31 w 119"/>
                    <a:gd name="T23" fmla="*/ 6 h 68"/>
                    <a:gd name="T24" fmla="*/ 34 w 119"/>
                    <a:gd name="T25" fmla="*/ 5 h 68"/>
                    <a:gd name="T26" fmla="*/ 35 w 119"/>
                    <a:gd name="T27" fmla="*/ 5 h 68"/>
                    <a:gd name="T28" fmla="*/ 37 w 119"/>
                    <a:gd name="T29" fmla="*/ 5 h 68"/>
                    <a:gd name="T30" fmla="*/ 39 w 119"/>
                    <a:gd name="T31" fmla="*/ 5 h 68"/>
                    <a:gd name="T32" fmla="*/ 41 w 119"/>
                    <a:gd name="T33" fmla="*/ 5 h 68"/>
                    <a:gd name="T34" fmla="*/ 43 w 119"/>
                    <a:gd name="T35" fmla="*/ 6 h 68"/>
                    <a:gd name="T36" fmla="*/ 98 w 119"/>
                    <a:gd name="T37" fmla="*/ 67 h 68"/>
                    <a:gd name="T38" fmla="*/ 118 w 119"/>
                    <a:gd name="T39" fmla="*/ 67 h 68"/>
                    <a:gd name="T40" fmla="*/ 59 w 119"/>
                    <a:gd name="T41" fmla="*/ 4 h 68"/>
                    <a:gd name="T42" fmla="*/ 39 w 119"/>
                    <a:gd name="T43" fmla="*/ 4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19" h="68">
                      <a:moveTo>
                        <a:pt x="0" y="4"/>
                      </a:moveTo>
                      <a:lnTo>
                        <a:pt x="3" y="0"/>
                      </a:lnTo>
                      <a:lnTo>
                        <a:pt x="7" y="1"/>
                      </a:lnTo>
                      <a:lnTo>
                        <a:pt x="11" y="2"/>
                      </a:lnTo>
                      <a:lnTo>
                        <a:pt x="15" y="3"/>
                      </a:lnTo>
                      <a:lnTo>
                        <a:pt x="19" y="3"/>
                      </a:lnTo>
                      <a:lnTo>
                        <a:pt x="21" y="4"/>
                      </a:lnTo>
                      <a:lnTo>
                        <a:pt x="23" y="5"/>
                      </a:lnTo>
                      <a:lnTo>
                        <a:pt x="25" y="6"/>
                      </a:lnTo>
                      <a:lnTo>
                        <a:pt x="28" y="6"/>
                      </a:lnTo>
                      <a:lnTo>
                        <a:pt x="30" y="6"/>
                      </a:lnTo>
                      <a:lnTo>
                        <a:pt x="31" y="6"/>
                      </a:lnTo>
                      <a:lnTo>
                        <a:pt x="34" y="5"/>
                      </a:lnTo>
                      <a:lnTo>
                        <a:pt x="35" y="5"/>
                      </a:lnTo>
                      <a:lnTo>
                        <a:pt x="37" y="5"/>
                      </a:lnTo>
                      <a:lnTo>
                        <a:pt x="39" y="5"/>
                      </a:lnTo>
                      <a:lnTo>
                        <a:pt x="41" y="5"/>
                      </a:lnTo>
                      <a:lnTo>
                        <a:pt x="43" y="6"/>
                      </a:lnTo>
                      <a:lnTo>
                        <a:pt x="98" y="67"/>
                      </a:lnTo>
                      <a:lnTo>
                        <a:pt x="118" y="67"/>
                      </a:lnTo>
                      <a:lnTo>
                        <a:pt x="59" y="4"/>
                      </a:lnTo>
                      <a:lnTo>
                        <a:pt x="39" y="4"/>
                      </a:lnTo>
                    </a:path>
                  </a:pathLst>
                </a:custGeom>
                <a:solidFill>
                  <a:schemeClr val="bg1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4" name="Line 192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0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5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2690" y="1471"/>
                  <a:ext cx="39" cy="4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6" name="Line 194"/>
                <p:cNvSpPr>
                  <a:spLocks noChangeShapeType="1"/>
                </p:cNvSpPr>
                <p:nvPr/>
              </p:nvSpPr>
              <p:spPr bwMode="auto">
                <a:xfrm>
                  <a:off x="2669" y="1444"/>
                  <a:ext cx="65" cy="6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7" name="Line 195"/>
                <p:cNvSpPr>
                  <a:spLocks noChangeShapeType="1"/>
                </p:cNvSpPr>
                <p:nvPr/>
              </p:nvSpPr>
              <p:spPr bwMode="auto">
                <a:xfrm flipH="1" flipV="1">
                  <a:off x="2631" y="1431"/>
                  <a:ext cx="98" cy="8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8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07" y="1427"/>
                  <a:ext cx="39" cy="49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49" name="Rectangle 197"/>
                <p:cNvSpPr>
                  <a:spLocks noChangeArrowheads="1"/>
                </p:cNvSpPr>
                <p:nvPr/>
              </p:nvSpPr>
              <p:spPr bwMode="auto">
                <a:xfrm>
                  <a:off x="2635" y="1439"/>
                  <a:ext cx="34" cy="51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0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61" y="1444"/>
                  <a:ext cx="33" cy="50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330951" name="Group 199"/>
              <p:cNvGrpSpPr>
                <a:grpSpLocks/>
              </p:cNvGrpSpPr>
              <p:nvPr/>
            </p:nvGrpSpPr>
            <p:grpSpPr bwMode="auto">
              <a:xfrm>
                <a:off x="2932" y="825"/>
                <a:ext cx="163" cy="182"/>
                <a:chOff x="2932" y="825"/>
                <a:chExt cx="163" cy="182"/>
              </a:xfrm>
            </p:grpSpPr>
            <p:sp>
              <p:nvSpPr>
                <p:cNvPr id="330952" name="Rectangle 200"/>
                <p:cNvSpPr>
                  <a:spLocks noChangeArrowheads="1"/>
                </p:cNvSpPr>
                <p:nvPr/>
              </p:nvSpPr>
              <p:spPr bwMode="auto">
                <a:xfrm>
                  <a:off x="2932" y="825"/>
                  <a:ext cx="163" cy="18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3" name="Line 201"/>
                <p:cNvSpPr>
                  <a:spLocks noChangeShapeType="1"/>
                </p:cNvSpPr>
                <p:nvPr/>
              </p:nvSpPr>
              <p:spPr bwMode="auto">
                <a:xfrm flipH="1">
                  <a:off x="2943" y="974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4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2943" y="953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5" name="Line 203"/>
                <p:cNvSpPr>
                  <a:spLocks noChangeShapeType="1"/>
                </p:cNvSpPr>
                <p:nvPr/>
              </p:nvSpPr>
              <p:spPr bwMode="auto">
                <a:xfrm flipH="1">
                  <a:off x="2943" y="931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6" name="Line 204"/>
                <p:cNvSpPr>
                  <a:spLocks noChangeShapeType="1"/>
                </p:cNvSpPr>
                <p:nvPr/>
              </p:nvSpPr>
              <p:spPr bwMode="auto">
                <a:xfrm flipH="1">
                  <a:off x="2943" y="910"/>
                  <a:ext cx="94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7" name="Line 205"/>
                <p:cNvSpPr>
                  <a:spLocks noChangeShapeType="1"/>
                </p:cNvSpPr>
                <p:nvPr/>
              </p:nvSpPr>
              <p:spPr bwMode="auto">
                <a:xfrm flipH="1">
                  <a:off x="3060" y="97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8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3060" y="95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59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3060" y="93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0" name="Line 208"/>
                <p:cNvSpPr>
                  <a:spLocks noChangeShapeType="1"/>
                </p:cNvSpPr>
                <p:nvPr/>
              </p:nvSpPr>
              <p:spPr bwMode="auto">
                <a:xfrm flipH="1">
                  <a:off x="3060" y="91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1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3060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2" name="Line 210"/>
                <p:cNvSpPr>
                  <a:spLocks noChangeShapeType="1"/>
                </p:cNvSpPr>
                <p:nvPr/>
              </p:nvSpPr>
              <p:spPr bwMode="auto">
                <a:xfrm flipH="1">
                  <a:off x="3060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3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3014" y="8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964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3014" y="8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30965" name="Rectangle 213"/>
            <p:cNvSpPr>
              <a:spLocks noChangeArrowheads="1"/>
            </p:cNvSpPr>
            <p:nvPr/>
          </p:nvSpPr>
          <p:spPr bwMode="auto">
            <a:xfrm>
              <a:off x="543" y="1796"/>
              <a:ext cx="111" cy="3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66" name="Rectangle 214"/>
            <p:cNvSpPr>
              <a:spLocks noChangeArrowheads="1"/>
            </p:cNvSpPr>
            <p:nvPr/>
          </p:nvSpPr>
          <p:spPr bwMode="auto">
            <a:xfrm>
              <a:off x="534" y="1840"/>
              <a:ext cx="518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i="1">
                  <a:latin typeface="Times New Roman" charset="0"/>
                </a:rPr>
                <a:t>Modality</a:t>
              </a:r>
              <a:endParaRPr lang="en-US" sz="2000" i="1">
                <a:latin typeface="Times New Roman" charset="0"/>
              </a:endParaRPr>
            </a:p>
          </p:txBody>
        </p:sp>
      </p:grpSp>
      <p:sp>
        <p:nvSpPr>
          <p:cNvPr id="331045" name="Rectangle 293"/>
          <p:cNvSpPr>
            <a:spLocks noChangeArrowheads="1"/>
          </p:cNvSpPr>
          <p:nvPr/>
        </p:nvSpPr>
        <p:spPr bwMode="auto">
          <a:xfrm>
            <a:off x="7533295" y="5961085"/>
            <a:ext cx="11207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1400" i="1" dirty="0">
                <a:latin typeface="Times New Roman" charset="0"/>
              </a:rPr>
              <a:t>Workstations</a:t>
            </a:r>
            <a:endParaRPr lang="en-US" sz="2000" i="1" dirty="0">
              <a:latin typeface="Times New Roman" charset="0"/>
            </a:endParaRPr>
          </a:p>
        </p:txBody>
      </p:sp>
      <p:grpSp>
        <p:nvGrpSpPr>
          <p:cNvPr id="331046" name="Group 294"/>
          <p:cNvGrpSpPr>
            <a:grpSpLocks/>
          </p:cNvGrpSpPr>
          <p:nvPr/>
        </p:nvGrpSpPr>
        <p:grpSpPr bwMode="auto">
          <a:xfrm>
            <a:off x="7752316" y="2878643"/>
            <a:ext cx="854075" cy="474663"/>
            <a:chOff x="3432" y="1772"/>
            <a:chExt cx="640" cy="313"/>
          </a:xfrm>
        </p:grpSpPr>
        <p:sp>
          <p:nvSpPr>
            <p:cNvPr id="331047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8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49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0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1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2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3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4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5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6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7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8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59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0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1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2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3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4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5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6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7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8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069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565735" y="2858089"/>
            <a:ext cx="755386" cy="530225"/>
            <a:chOff x="1371865" y="1947924"/>
            <a:chExt cx="755386" cy="530225"/>
          </a:xfrm>
        </p:grpSpPr>
        <p:cxnSp>
          <p:nvCxnSpPr>
            <p:cNvPr id="331241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8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09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0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1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2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3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14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515" name="AutoShape 489"/>
          <p:cNvCxnSpPr>
            <a:cxnSpLocks noChangeShapeType="1"/>
          </p:cNvCxnSpPr>
          <p:nvPr/>
        </p:nvCxnSpPr>
        <p:spPr bwMode="auto">
          <a:xfrm>
            <a:off x="1565735" y="4562414"/>
            <a:ext cx="749034" cy="0"/>
          </a:xfrm>
          <a:prstGeom prst="straightConnector1">
            <a:avLst/>
          </a:prstGeom>
          <a:noFill/>
          <a:ln w="254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1" name="AutoShape 489"/>
          <p:cNvCxnSpPr>
            <a:cxnSpLocks noChangeShapeType="1"/>
          </p:cNvCxnSpPr>
          <p:nvPr/>
        </p:nvCxnSpPr>
        <p:spPr bwMode="auto">
          <a:xfrm>
            <a:off x="6784261" y="4086164"/>
            <a:ext cx="749034" cy="157134"/>
          </a:xfrm>
          <a:prstGeom prst="straightConnector1">
            <a:avLst/>
          </a:prstGeom>
          <a:noFill/>
          <a:ln w="25400">
            <a:solidFill>
              <a:srgbClr val="660066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43" name="Group 642"/>
          <p:cNvGrpSpPr/>
          <p:nvPr/>
        </p:nvGrpSpPr>
        <p:grpSpPr>
          <a:xfrm>
            <a:off x="6784261" y="2858077"/>
            <a:ext cx="755386" cy="530225"/>
            <a:chOff x="1371865" y="1947924"/>
            <a:chExt cx="755386" cy="530225"/>
          </a:xfrm>
        </p:grpSpPr>
        <p:cxnSp>
          <p:nvCxnSpPr>
            <p:cNvPr id="644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5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6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7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8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49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0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51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52" name="Group 294"/>
          <p:cNvGrpSpPr>
            <a:grpSpLocks/>
          </p:cNvGrpSpPr>
          <p:nvPr/>
        </p:nvGrpSpPr>
        <p:grpSpPr bwMode="auto">
          <a:xfrm>
            <a:off x="7752316" y="4090132"/>
            <a:ext cx="854075" cy="474663"/>
            <a:chOff x="3432" y="1772"/>
            <a:chExt cx="640" cy="313"/>
          </a:xfrm>
        </p:grpSpPr>
        <p:sp>
          <p:nvSpPr>
            <p:cNvPr id="653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686" name="AutoShape 489"/>
          <p:cNvCxnSpPr>
            <a:cxnSpLocks noChangeShapeType="1"/>
          </p:cNvCxnSpPr>
          <p:nvPr/>
        </p:nvCxnSpPr>
        <p:spPr bwMode="auto">
          <a:xfrm flipV="1">
            <a:off x="6790613" y="4354002"/>
            <a:ext cx="749033" cy="208412"/>
          </a:xfrm>
          <a:prstGeom prst="straightConnector1">
            <a:avLst/>
          </a:prstGeom>
          <a:noFill/>
          <a:ln w="25400">
            <a:solidFill>
              <a:srgbClr val="008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700" name="Group 294"/>
          <p:cNvGrpSpPr>
            <a:grpSpLocks/>
          </p:cNvGrpSpPr>
          <p:nvPr/>
        </p:nvGrpSpPr>
        <p:grpSpPr bwMode="auto">
          <a:xfrm>
            <a:off x="7752316" y="5194781"/>
            <a:ext cx="854075" cy="474663"/>
            <a:chOff x="3432" y="1772"/>
            <a:chExt cx="640" cy="313"/>
          </a:xfrm>
        </p:grpSpPr>
        <p:sp>
          <p:nvSpPr>
            <p:cNvPr id="701" name="Rectangle 295"/>
            <p:cNvSpPr>
              <a:spLocks noChangeArrowheads="1"/>
            </p:cNvSpPr>
            <p:nvPr/>
          </p:nvSpPr>
          <p:spPr bwMode="auto">
            <a:xfrm>
              <a:off x="3432" y="1772"/>
              <a:ext cx="112" cy="31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Rectangle 296"/>
            <p:cNvSpPr>
              <a:spLocks noChangeArrowheads="1"/>
            </p:cNvSpPr>
            <p:nvPr/>
          </p:nvSpPr>
          <p:spPr bwMode="auto">
            <a:xfrm>
              <a:off x="3620" y="1772"/>
              <a:ext cx="296" cy="22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Rectangle 297"/>
            <p:cNvSpPr>
              <a:spLocks noChangeArrowheads="1"/>
            </p:cNvSpPr>
            <p:nvPr/>
          </p:nvSpPr>
          <p:spPr bwMode="auto">
            <a:xfrm>
              <a:off x="3642" y="1792"/>
              <a:ext cx="249" cy="184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AutoShape 298"/>
            <p:cNvSpPr>
              <a:spLocks noChangeArrowheads="1"/>
            </p:cNvSpPr>
            <p:nvPr/>
          </p:nvSpPr>
          <p:spPr bwMode="auto">
            <a:xfrm flipV="1">
              <a:off x="3568" y="2015"/>
              <a:ext cx="397" cy="70"/>
            </a:xfrm>
            <a:custGeom>
              <a:avLst/>
              <a:gdLst>
                <a:gd name="G0" fmla="+- 5399 0 0"/>
                <a:gd name="G1" fmla="+- 21600 0 5399"/>
                <a:gd name="G2" fmla="*/ 5399 1 2"/>
                <a:gd name="G3" fmla="+- 21600 0 G2"/>
                <a:gd name="G4" fmla="+/ 5399 21600 2"/>
                <a:gd name="G5" fmla="+/ G1 0 2"/>
                <a:gd name="G6" fmla="*/ 21600 21600 5399"/>
                <a:gd name="G7" fmla="*/ G6 1 2"/>
                <a:gd name="G8" fmla="+- 21600 0 G7"/>
                <a:gd name="G9" fmla="*/ 21600 1 2"/>
                <a:gd name="G10" fmla="+- 5399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399" y="21600"/>
                  </a:lnTo>
                  <a:lnTo>
                    <a:pt x="162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Line 299"/>
            <p:cNvSpPr>
              <a:spLocks noChangeShapeType="1"/>
            </p:cNvSpPr>
            <p:nvPr/>
          </p:nvSpPr>
          <p:spPr bwMode="auto">
            <a:xfrm>
              <a:off x="3630" y="2066"/>
              <a:ext cx="286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Line 300"/>
            <p:cNvSpPr>
              <a:spLocks noChangeShapeType="1"/>
            </p:cNvSpPr>
            <p:nvPr/>
          </p:nvSpPr>
          <p:spPr bwMode="auto">
            <a:xfrm>
              <a:off x="3662" y="2040"/>
              <a:ext cx="21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Rectangle 301"/>
            <p:cNvSpPr>
              <a:spLocks noChangeArrowheads="1"/>
            </p:cNvSpPr>
            <p:nvPr/>
          </p:nvSpPr>
          <p:spPr bwMode="auto">
            <a:xfrm>
              <a:off x="3445" y="2034"/>
              <a:ext cx="87" cy="38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Line 302"/>
            <p:cNvSpPr>
              <a:spLocks noChangeShapeType="1"/>
            </p:cNvSpPr>
            <p:nvPr/>
          </p:nvSpPr>
          <p:spPr bwMode="auto">
            <a:xfrm>
              <a:off x="3450" y="198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Line 303"/>
            <p:cNvSpPr>
              <a:spLocks noChangeShapeType="1"/>
            </p:cNvSpPr>
            <p:nvPr/>
          </p:nvSpPr>
          <p:spPr bwMode="auto">
            <a:xfrm>
              <a:off x="3450" y="1964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Line 304"/>
            <p:cNvSpPr>
              <a:spLocks noChangeShapeType="1"/>
            </p:cNvSpPr>
            <p:nvPr/>
          </p:nvSpPr>
          <p:spPr bwMode="auto">
            <a:xfrm>
              <a:off x="3450" y="194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Line 305"/>
            <p:cNvSpPr>
              <a:spLocks noChangeShapeType="1"/>
            </p:cNvSpPr>
            <p:nvPr/>
          </p:nvSpPr>
          <p:spPr bwMode="auto">
            <a:xfrm>
              <a:off x="3450" y="1926"/>
              <a:ext cx="8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Rectangle 306"/>
            <p:cNvSpPr>
              <a:spLocks noChangeArrowheads="1"/>
            </p:cNvSpPr>
            <p:nvPr/>
          </p:nvSpPr>
          <p:spPr bwMode="auto">
            <a:xfrm>
              <a:off x="3450" y="1785"/>
              <a:ext cx="27" cy="12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Line 307"/>
            <p:cNvSpPr>
              <a:spLocks noChangeShapeType="1"/>
            </p:cNvSpPr>
            <p:nvPr/>
          </p:nvSpPr>
          <p:spPr bwMode="auto">
            <a:xfrm>
              <a:off x="3464" y="1797"/>
              <a:ext cx="0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Rectangle 308"/>
            <p:cNvSpPr>
              <a:spLocks noChangeArrowheads="1"/>
            </p:cNvSpPr>
            <p:nvPr/>
          </p:nvSpPr>
          <p:spPr bwMode="auto">
            <a:xfrm>
              <a:off x="3457" y="1893"/>
              <a:ext cx="16" cy="15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Oval 309"/>
            <p:cNvSpPr>
              <a:spLocks noChangeArrowheads="1"/>
            </p:cNvSpPr>
            <p:nvPr/>
          </p:nvSpPr>
          <p:spPr bwMode="auto">
            <a:xfrm>
              <a:off x="4003" y="2021"/>
              <a:ext cx="69" cy="4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Line 310"/>
            <p:cNvSpPr>
              <a:spLocks noChangeShapeType="1"/>
            </p:cNvSpPr>
            <p:nvPr/>
          </p:nvSpPr>
          <p:spPr bwMode="auto">
            <a:xfrm>
              <a:off x="4003" y="2040"/>
              <a:ext cx="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Rectangle 311"/>
            <p:cNvSpPr>
              <a:spLocks noChangeArrowheads="1"/>
            </p:cNvSpPr>
            <p:nvPr/>
          </p:nvSpPr>
          <p:spPr bwMode="auto">
            <a:xfrm>
              <a:off x="4003" y="2048"/>
              <a:ext cx="69" cy="3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Line 312"/>
            <p:cNvSpPr>
              <a:spLocks noChangeShapeType="1"/>
            </p:cNvSpPr>
            <p:nvPr/>
          </p:nvSpPr>
          <p:spPr bwMode="auto">
            <a:xfrm flipH="1" flipV="1">
              <a:off x="3984" y="2021"/>
              <a:ext cx="13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Line 313"/>
            <p:cNvSpPr>
              <a:spLocks noChangeShapeType="1"/>
            </p:cNvSpPr>
            <p:nvPr/>
          </p:nvSpPr>
          <p:spPr bwMode="auto">
            <a:xfrm flipH="1">
              <a:off x="3959" y="2021"/>
              <a:ext cx="25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Line 314"/>
            <p:cNvSpPr>
              <a:spLocks noChangeShapeType="1"/>
            </p:cNvSpPr>
            <p:nvPr/>
          </p:nvSpPr>
          <p:spPr bwMode="auto">
            <a:xfrm flipH="1" flipV="1">
              <a:off x="3935" y="2021"/>
              <a:ext cx="24" cy="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Line 315"/>
            <p:cNvSpPr>
              <a:spLocks noChangeShapeType="1"/>
            </p:cNvSpPr>
            <p:nvPr/>
          </p:nvSpPr>
          <p:spPr bwMode="auto">
            <a:xfrm flipH="1">
              <a:off x="3923" y="2021"/>
              <a:ext cx="12" cy="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Line 316"/>
            <p:cNvSpPr>
              <a:spLocks noChangeShapeType="1"/>
            </p:cNvSpPr>
            <p:nvPr/>
          </p:nvSpPr>
          <p:spPr bwMode="auto">
            <a:xfrm>
              <a:off x="3997" y="2034"/>
              <a:ext cx="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Line 317"/>
            <p:cNvSpPr>
              <a:spLocks noChangeShapeType="1"/>
            </p:cNvSpPr>
            <p:nvPr/>
          </p:nvSpPr>
          <p:spPr bwMode="auto">
            <a:xfrm flipH="1">
              <a:off x="3891" y="2034"/>
              <a:ext cx="3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4" name="Group 723"/>
          <p:cNvGrpSpPr/>
          <p:nvPr/>
        </p:nvGrpSpPr>
        <p:grpSpPr>
          <a:xfrm>
            <a:off x="6784261" y="5174215"/>
            <a:ext cx="755386" cy="530225"/>
            <a:chOff x="1371865" y="1947924"/>
            <a:chExt cx="755386" cy="530225"/>
          </a:xfrm>
        </p:grpSpPr>
        <p:cxnSp>
          <p:nvCxnSpPr>
            <p:cNvPr id="725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6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7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8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29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0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1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32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1" name="Group 490"/>
          <p:cNvGrpSpPr/>
          <p:nvPr/>
        </p:nvGrpSpPr>
        <p:grpSpPr>
          <a:xfrm>
            <a:off x="4834866" y="1813798"/>
            <a:ext cx="1790700" cy="4525432"/>
            <a:chOff x="4834866" y="1813798"/>
            <a:chExt cx="1790700" cy="4525432"/>
          </a:xfrm>
        </p:grpSpPr>
        <p:sp>
          <p:nvSpPr>
            <p:cNvPr id="742" name="Rectangle 2"/>
            <p:cNvSpPr>
              <a:spLocks noChangeArrowheads="1"/>
            </p:cNvSpPr>
            <p:nvPr/>
          </p:nvSpPr>
          <p:spPr bwMode="auto">
            <a:xfrm>
              <a:off x="4834866" y="1813798"/>
              <a:ext cx="1790700" cy="4525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+mn-lt"/>
              </a:endParaRPr>
            </a:p>
          </p:txBody>
        </p:sp>
        <p:grpSp>
          <p:nvGrpSpPr>
            <p:cNvPr id="743" name="Group 742"/>
            <p:cNvGrpSpPr/>
            <p:nvPr/>
          </p:nvGrpSpPr>
          <p:grpSpPr>
            <a:xfrm>
              <a:off x="5875036" y="1946056"/>
              <a:ext cx="535696" cy="405296"/>
              <a:chOff x="3389313" y="2751138"/>
              <a:chExt cx="1447800" cy="1095375"/>
            </a:xfrm>
          </p:grpSpPr>
          <p:grpSp>
            <p:nvGrpSpPr>
              <p:cNvPr id="744" name="Group 43"/>
              <p:cNvGrpSpPr>
                <a:grpSpLocks/>
              </p:cNvGrpSpPr>
              <p:nvPr/>
            </p:nvGrpSpPr>
            <p:grpSpPr bwMode="auto">
              <a:xfrm>
                <a:off x="3389313" y="2751138"/>
                <a:ext cx="1447800" cy="1095375"/>
                <a:chOff x="3840" y="192"/>
                <a:chExt cx="1776" cy="1344"/>
              </a:xfrm>
            </p:grpSpPr>
            <p:sp>
              <p:nvSpPr>
                <p:cNvPr id="762" name="Rectangle 44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1776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63" name="Rectangle 45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953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64" name="Rectangle 46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477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6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25" y="609"/>
                  <a:ext cx="196" cy="92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66" name="Oval 48"/>
                <p:cNvSpPr>
                  <a:spLocks noChangeArrowheads="1"/>
                </p:cNvSpPr>
                <p:nvPr/>
              </p:nvSpPr>
              <p:spPr bwMode="auto">
                <a:xfrm>
                  <a:off x="3925" y="517"/>
                  <a:ext cx="196" cy="25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67" name="Line 49"/>
                <p:cNvSpPr>
                  <a:spLocks noChangeShapeType="1"/>
                </p:cNvSpPr>
                <p:nvPr/>
              </p:nvSpPr>
              <p:spPr bwMode="auto">
                <a:xfrm>
                  <a:off x="4251" y="840"/>
                  <a:ext cx="0" cy="1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grpSp>
              <p:nvGrpSpPr>
                <p:cNvPr id="768" name="Group 50"/>
                <p:cNvGrpSpPr>
                  <a:grpSpLocks/>
                </p:cNvGrpSpPr>
                <p:nvPr/>
              </p:nvGrpSpPr>
              <p:grpSpPr bwMode="auto">
                <a:xfrm>
                  <a:off x="4317" y="377"/>
                  <a:ext cx="476" cy="36"/>
                  <a:chOff x="4317" y="377"/>
                  <a:chExt cx="476" cy="36"/>
                </a:xfrm>
              </p:grpSpPr>
              <p:sp>
                <p:nvSpPr>
                  <p:cNvPr id="796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399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797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377"/>
                    <a:ext cx="216" cy="36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  <p:grpSp>
              <p:nvGrpSpPr>
                <p:cNvPr id="769" name="Group 53"/>
                <p:cNvGrpSpPr>
                  <a:grpSpLocks/>
                </p:cNvGrpSpPr>
                <p:nvPr/>
              </p:nvGrpSpPr>
              <p:grpSpPr bwMode="auto">
                <a:xfrm>
                  <a:off x="4317" y="469"/>
                  <a:ext cx="476" cy="38"/>
                  <a:chOff x="4317" y="469"/>
                  <a:chExt cx="476" cy="38"/>
                </a:xfrm>
              </p:grpSpPr>
              <p:sp>
                <p:nvSpPr>
                  <p:cNvPr id="794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493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795" name="AutoShape 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469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  <p:grpSp>
              <p:nvGrpSpPr>
                <p:cNvPr id="770" name="Group 56"/>
                <p:cNvGrpSpPr>
                  <a:grpSpLocks/>
                </p:cNvGrpSpPr>
                <p:nvPr/>
              </p:nvGrpSpPr>
              <p:grpSpPr bwMode="auto">
                <a:xfrm>
                  <a:off x="4317" y="563"/>
                  <a:ext cx="476" cy="38"/>
                  <a:chOff x="4317" y="563"/>
                  <a:chExt cx="476" cy="38"/>
                </a:xfrm>
              </p:grpSpPr>
              <p:sp>
                <p:nvSpPr>
                  <p:cNvPr id="792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587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793" name="AutoShape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563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  <p:sp>
              <p:nvSpPr>
                <p:cNvPr id="771" name="Line 59"/>
                <p:cNvSpPr>
                  <a:spLocks noChangeShapeType="1"/>
                </p:cNvSpPr>
                <p:nvPr/>
              </p:nvSpPr>
              <p:spPr bwMode="auto">
                <a:xfrm>
                  <a:off x="433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2" name="Line 60"/>
                <p:cNvSpPr>
                  <a:spLocks noChangeShapeType="1"/>
                </p:cNvSpPr>
                <p:nvPr/>
              </p:nvSpPr>
              <p:spPr bwMode="auto">
                <a:xfrm>
                  <a:off x="438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3" name="Line 61"/>
                <p:cNvSpPr>
                  <a:spLocks noChangeShapeType="1"/>
                </p:cNvSpPr>
                <p:nvPr/>
              </p:nvSpPr>
              <p:spPr bwMode="auto">
                <a:xfrm>
                  <a:off x="442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4" name="Line 62"/>
                <p:cNvSpPr>
                  <a:spLocks noChangeShapeType="1"/>
                </p:cNvSpPr>
                <p:nvPr/>
              </p:nvSpPr>
              <p:spPr bwMode="auto">
                <a:xfrm>
                  <a:off x="446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5" name="Line 63"/>
                <p:cNvSpPr>
                  <a:spLocks noChangeShapeType="1"/>
                </p:cNvSpPr>
                <p:nvPr/>
              </p:nvSpPr>
              <p:spPr bwMode="auto">
                <a:xfrm>
                  <a:off x="451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6" name="Line 64"/>
                <p:cNvSpPr>
                  <a:spLocks noChangeShapeType="1"/>
                </p:cNvSpPr>
                <p:nvPr/>
              </p:nvSpPr>
              <p:spPr bwMode="auto">
                <a:xfrm>
                  <a:off x="455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7" name="Line 65"/>
                <p:cNvSpPr>
                  <a:spLocks noChangeShapeType="1"/>
                </p:cNvSpPr>
                <p:nvPr/>
              </p:nvSpPr>
              <p:spPr bwMode="auto">
                <a:xfrm>
                  <a:off x="459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8" name="Line 66"/>
                <p:cNvSpPr>
                  <a:spLocks noChangeShapeType="1"/>
                </p:cNvSpPr>
                <p:nvPr/>
              </p:nvSpPr>
              <p:spPr bwMode="auto">
                <a:xfrm>
                  <a:off x="464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79" name="Line 67"/>
                <p:cNvSpPr>
                  <a:spLocks noChangeShapeType="1"/>
                </p:cNvSpPr>
                <p:nvPr/>
              </p:nvSpPr>
              <p:spPr bwMode="auto">
                <a:xfrm>
                  <a:off x="440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0" name="Line 68"/>
                <p:cNvSpPr>
                  <a:spLocks noChangeShapeType="1"/>
                </p:cNvSpPr>
                <p:nvPr/>
              </p:nvSpPr>
              <p:spPr bwMode="auto">
                <a:xfrm>
                  <a:off x="444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1" name="Line 69"/>
                <p:cNvSpPr>
                  <a:spLocks noChangeShapeType="1"/>
                </p:cNvSpPr>
                <p:nvPr/>
              </p:nvSpPr>
              <p:spPr bwMode="auto">
                <a:xfrm>
                  <a:off x="436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2" name="Line 70"/>
                <p:cNvSpPr>
                  <a:spLocks noChangeShapeType="1"/>
                </p:cNvSpPr>
                <p:nvPr/>
              </p:nvSpPr>
              <p:spPr bwMode="auto">
                <a:xfrm>
                  <a:off x="449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3" name="Line 71"/>
                <p:cNvSpPr>
                  <a:spLocks noChangeShapeType="1"/>
                </p:cNvSpPr>
                <p:nvPr/>
              </p:nvSpPr>
              <p:spPr bwMode="auto">
                <a:xfrm>
                  <a:off x="462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4" name="Line 72"/>
                <p:cNvSpPr>
                  <a:spLocks noChangeShapeType="1"/>
                </p:cNvSpPr>
                <p:nvPr/>
              </p:nvSpPr>
              <p:spPr bwMode="auto">
                <a:xfrm>
                  <a:off x="453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5" name="Line 73"/>
                <p:cNvSpPr>
                  <a:spLocks noChangeShapeType="1"/>
                </p:cNvSpPr>
                <p:nvPr/>
              </p:nvSpPr>
              <p:spPr bwMode="auto">
                <a:xfrm>
                  <a:off x="466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6" name="Line 74"/>
                <p:cNvSpPr>
                  <a:spLocks noChangeShapeType="1"/>
                </p:cNvSpPr>
                <p:nvPr/>
              </p:nvSpPr>
              <p:spPr bwMode="auto">
                <a:xfrm>
                  <a:off x="457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7" name="Line 75"/>
                <p:cNvSpPr>
                  <a:spLocks noChangeShapeType="1"/>
                </p:cNvSpPr>
                <p:nvPr/>
              </p:nvSpPr>
              <p:spPr bwMode="auto">
                <a:xfrm>
                  <a:off x="4685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8" name="Line 76"/>
                <p:cNvSpPr>
                  <a:spLocks noChangeShapeType="1"/>
                </p:cNvSpPr>
                <p:nvPr/>
              </p:nvSpPr>
              <p:spPr bwMode="auto">
                <a:xfrm>
                  <a:off x="470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89" name="Line 77"/>
                <p:cNvSpPr>
                  <a:spLocks noChangeShapeType="1"/>
                </p:cNvSpPr>
                <p:nvPr/>
              </p:nvSpPr>
              <p:spPr bwMode="auto">
                <a:xfrm>
                  <a:off x="477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90" name="Line 78"/>
                <p:cNvSpPr>
                  <a:spLocks noChangeShapeType="1"/>
                </p:cNvSpPr>
                <p:nvPr/>
              </p:nvSpPr>
              <p:spPr bwMode="auto">
                <a:xfrm>
                  <a:off x="472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791" name="Line 79"/>
                <p:cNvSpPr>
                  <a:spLocks noChangeShapeType="1"/>
                </p:cNvSpPr>
                <p:nvPr/>
              </p:nvSpPr>
              <p:spPr bwMode="auto">
                <a:xfrm>
                  <a:off x="475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sp>
            <p:nvSpPr>
              <p:cNvPr id="745" name="Line 80"/>
              <p:cNvSpPr>
                <a:spLocks noChangeShapeType="1"/>
              </p:cNvSpPr>
              <p:nvPr/>
            </p:nvSpPr>
            <p:spPr bwMode="auto">
              <a:xfrm>
                <a:off x="4360863" y="2809875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46" name="Line 81"/>
              <p:cNvSpPr>
                <a:spLocks noChangeShapeType="1"/>
              </p:cNvSpPr>
              <p:nvPr/>
            </p:nvSpPr>
            <p:spPr bwMode="auto">
              <a:xfrm>
                <a:off x="4360863" y="28273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47" name="Line 82"/>
              <p:cNvSpPr>
                <a:spLocks noChangeShapeType="1"/>
              </p:cNvSpPr>
              <p:nvPr/>
            </p:nvSpPr>
            <p:spPr bwMode="auto">
              <a:xfrm>
                <a:off x="4360863" y="28448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48" name="Line 83"/>
              <p:cNvSpPr>
                <a:spLocks noChangeShapeType="1"/>
              </p:cNvSpPr>
              <p:nvPr/>
            </p:nvSpPr>
            <p:spPr bwMode="auto">
              <a:xfrm>
                <a:off x="4360863" y="28654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49" name="Line 84"/>
              <p:cNvSpPr>
                <a:spLocks noChangeShapeType="1"/>
              </p:cNvSpPr>
              <p:nvPr/>
            </p:nvSpPr>
            <p:spPr bwMode="auto">
              <a:xfrm>
                <a:off x="4360863" y="288448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0" name="Line 85"/>
              <p:cNvSpPr>
                <a:spLocks noChangeShapeType="1"/>
              </p:cNvSpPr>
              <p:nvPr/>
            </p:nvSpPr>
            <p:spPr bwMode="auto">
              <a:xfrm>
                <a:off x="4360863" y="29019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1" name="Line 86"/>
              <p:cNvSpPr>
                <a:spLocks noChangeShapeType="1"/>
              </p:cNvSpPr>
              <p:nvPr/>
            </p:nvSpPr>
            <p:spPr bwMode="auto">
              <a:xfrm>
                <a:off x="4360863" y="29194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2" name="Line 87"/>
              <p:cNvSpPr>
                <a:spLocks noChangeShapeType="1"/>
              </p:cNvSpPr>
              <p:nvPr/>
            </p:nvSpPr>
            <p:spPr bwMode="auto">
              <a:xfrm>
                <a:off x="4360863" y="29400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3" name="Line 88"/>
              <p:cNvSpPr>
                <a:spLocks noChangeShapeType="1"/>
              </p:cNvSpPr>
              <p:nvPr/>
            </p:nvSpPr>
            <p:spPr bwMode="auto">
              <a:xfrm>
                <a:off x="4360863" y="29591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4" name="Line 89"/>
              <p:cNvSpPr>
                <a:spLocks noChangeShapeType="1"/>
              </p:cNvSpPr>
              <p:nvPr/>
            </p:nvSpPr>
            <p:spPr bwMode="auto">
              <a:xfrm>
                <a:off x="4360863" y="297656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5" name="Line 90"/>
              <p:cNvSpPr>
                <a:spLocks noChangeShapeType="1"/>
              </p:cNvSpPr>
              <p:nvPr/>
            </p:nvSpPr>
            <p:spPr bwMode="auto">
              <a:xfrm>
                <a:off x="4360863" y="29972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6" name="Line 91"/>
              <p:cNvSpPr>
                <a:spLocks noChangeShapeType="1"/>
              </p:cNvSpPr>
              <p:nvPr/>
            </p:nvSpPr>
            <p:spPr bwMode="auto">
              <a:xfrm>
                <a:off x="4360863" y="30162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7" name="Line 92"/>
              <p:cNvSpPr>
                <a:spLocks noChangeShapeType="1"/>
              </p:cNvSpPr>
              <p:nvPr/>
            </p:nvSpPr>
            <p:spPr bwMode="auto">
              <a:xfrm>
                <a:off x="4360863" y="30337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8" name="Line 93"/>
              <p:cNvSpPr>
                <a:spLocks noChangeShapeType="1"/>
              </p:cNvSpPr>
              <p:nvPr/>
            </p:nvSpPr>
            <p:spPr bwMode="auto">
              <a:xfrm>
                <a:off x="4360863" y="30543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59" name="Rectangle 94"/>
              <p:cNvSpPr>
                <a:spLocks noChangeArrowheads="1"/>
              </p:cNvSpPr>
              <p:nvPr/>
            </p:nvSpPr>
            <p:spPr bwMode="auto">
              <a:xfrm>
                <a:off x="4200525" y="3262313"/>
                <a:ext cx="495300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60" name="Line 95"/>
              <p:cNvSpPr>
                <a:spLocks noChangeShapeType="1"/>
              </p:cNvSpPr>
              <p:nvPr/>
            </p:nvSpPr>
            <p:spPr bwMode="auto">
              <a:xfrm>
                <a:off x="4219575" y="3298825"/>
                <a:ext cx="4587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761" name="Rectangle 96"/>
              <p:cNvSpPr>
                <a:spLocks noChangeArrowheads="1"/>
              </p:cNvSpPr>
              <p:nvPr/>
            </p:nvSpPr>
            <p:spPr bwMode="auto">
              <a:xfrm>
                <a:off x="4730750" y="3262313"/>
                <a:ext cx="36513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</p:grpSp>
        <p:sp>
          <p:nvSpPr>
            <p:cNvPr id="798" name="Rectangle 215"/>
            <p:cNvSpPr>
              <a:spLocks noChangeArrowheads="1"/>
            </p:cNvSpPr>
            <p:nvPr/>
          </p:nvSpPr>
          <p:spPr bwMode="auto">
            <a:xfrm>
              <a:off x="4959751" y="1911656"/>
              <a:ext cx="775226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i="1" dirty="0" smtClean="0">
                  <a:latin typeface="+mn-lt"/>
                </a:rPr>
                <a:t>PACS</a:t>
              </a:r>
              <a:endParaRPr lang="en-US" sz="1600" i="1" dirty="0">
                <a:latin typeface="+mn-lt"/>
              </a:endParaRPr>
            </a:p>
          </p:txBody>
        </p:sp>
        <p:sp>
          <p:nvSpPr>
            <p:cNvPr id="799" name="TextBox 798"/>
            <p:cNvSpPr txBox="1"/>
            <p:nvPr/>
          </p:nvSpPr>
          <p:spPr>
            <a:xfrm>
              <a:off x="5184476" y="3762779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Convert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SF -&gt; MF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800" name="TextBox 799"/>
            <p:cNvSpPr txBox="1"/>
            <p:nvPr/>
          </p:nvSpPr>
          <p:spPr>
            <a:xfrm>
              <a:off x="5243133" y="5129843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Convert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MF -&gt; SF</a:t>
              </a:r>
              <a:endParaRPr lang="en-US" sz="1600" dirty="0">
                <a:latin typeface="+mn-lt"/>
              </a:endParaRPr>
            </a:p>
          </p:txBody>
        </p:sp>
        <p:grpSp>
          <p:nvGrpSpPr>
            <p:cNvPr id="801" name="Group 800"/>
            <p:cNvGrpSpPr/>
            <p:nvPr/>
          </p:nvGrpSpPr>
          <p:grpSpPr>
            <a:xfrm>
              <a:off x="5330431" y="2859991"/>
              <a:ext cx="755386" cy="530225"/>
              <a:chOff x="1371865" y="1947924"/>
              <a:chExt cx="755386" cy="530225"/>
            </a:xfrm>
          </p:grpSpPr>
          <p:cxnSp>
            <p:nvCxnSpPr>
              <p:cNvPr id="802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3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4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5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6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7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8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09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10" name="AutoShape 489"/>
            <p:cNvCxnSpPr>
              <a:cxnSpLocks noChangeShapeType="1"/>
            </p:cNvCxnSpPr>
            <p:nvPr/>
          </p:nvCxnSpPr>
          <p:spPr bwMode="auto">
            <a:xfrm>
              <a:off x="6351994" y="4084280"/>
              <a:ext cx="165622" cy="0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1" name="AutoShape 489"/>
            <p:cNvCxnSpPr>
              <a:cxnSpLocks noChangeShapeType="1"/>
              <a:endCxn id="799" idx="0"/>
            </p:cNvCxnSpPr>
            <p:nvPr/>
          </p:nvCxnSpPr>
          <p:spPr bwMode="auto">
            <a:xfrm>
              <a:off x="5707115" y="3456330"/>
              <a:ext cx="0" cy="3064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2" name="AutoShape 489"/>
            <p:cNvCxnSpPr>
              <a:cxnSpLocks noChangeShapeType="1"/>
            </p:cNvCxnSpPr>
            <p:nvPr/>
          </p:nvCxnSpPr>
          <p:spPr bwMode="auto">
            <a:xfrm>
              <a:off x="4959751" y="4561065"/>
              <a:ext cx="1557865" cy="13596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3" name="AutoShape 489"/>
            <p:cNvCxnSpPr>
              <a:cxnSpLocks noChangeShapeType="1"/>
            </p:cNvCxnSpPr>
            <p:nvPr/>
          </p:nvCxnSpPr>
          <p:spPr bwMode="auto">
            <a:xfrm>
              <a:off x="5542015" y="4566703"/>
              <a:ext cx="0" cy="56314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14" name="AutoShape 489"/>
            <p:cNvCxnSpPr>
              <a:cxnSpLocks noChangeShapeType="1"/>
            </p:cNvCxnSpPr>
            <p:nvPr/>
          </p:nvCxnSpPr>
          <p:spPr bwMode="auto">
            <a:xfrm>
              <a:off x="5883685" y="4414138"/>
              <a:ext cx="0" cy="715705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815" name="Group 814"/>
            <p:cNvGrpSpPr/>
            <p:nvPr/>
          </p:nvGrpSpPr>
          <p:grpSpPr>
            <a:xfrm>
              <a:off x="6302802" y="5176123"/>
              <a:ext cx="202935" cy="530225"/>
              <a:chOff x="1371865" y="1947924"/>
              <a:chExt cx="755386" cy="530225"/>
            </a:xfrm>
          </p:grpSpPr>
          <p:cxnSp>
            <p:nvCxnSpPr>
              <p:cNvPr id="816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7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8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19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0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1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2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823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824" name="AutoShape 489"/>
          <p:cNvCxnSpPr>
            <a:cxnSpLocks noChangeShapeType="1"/>
          </p:cNvCxnSpPr>
          <p:nvPr/>
        </p:nvCxnSpPr>
        <p:spPr bwMode="auto">
          <a:xfrm>
            <a:off x="4315959" y="4090132"/>
            <a:ext cx="442545" cy="0"/>
          </a:xfrm>
          <a:prstGeom prst="straightConnector1">
            <a:avLst/>
          </a:prstGeom>
          <a:noFill/>
          <a:ln w="25400">
            <a:solidFill>
              <a:srgbClr val="660066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25" name="Group 824"/>
          <p:cNvGrpSpPr/>
          <p:nvPr/>
        </p:nvGrpSpPr>
        <p:grpSpPr>
          <a:xfrm>
            <a:off x="4315959" y="2841635"/>
            <a:ext cx="446298" cy="530225"/>
            <a:chOff x="1371865" y="1947924"/>
            <a:chExt cx="755386" cy="530225"/>
          </a:xfrm>
        </p:grpSpPr>
        <p:cxnSp>
          <p:nvCxnSpPr>
            <p:cNvPr id="826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7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8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29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0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1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2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3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cxnSp>
        <p:nvCxnSpPr>
          <p:cNvPr id="834" name="AutoShape 489"/>
          <p:cNvCxnSpPr>
            <a:cxnSpLocks noChangeShapeType="1"/>
          </p:cNvCxnSpPr>
          <p:nvPr/>
        </p:nvCxnSpPr>
        <p:spPr bwMode="auto">
          <a:xfrm>
            <a:off x="4315959" y="4564795"/>
            <a:ext cx="442546" cy="1908"/>
          </a:xfrm>
          <a:prstGeom prst="straightConnector1">
            <a:avLst/>
          </a:prstGeom>
          <a:noFill/>
          <a:ln w="25400">
            <a:solidFill>
              <a:srgbClr val="008000"/>
            </a:solidFill>
            <a:miter lim="800000"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35" name="Group 834"/>
          <p:cNvGrpSpPr/>
          <p:nvPr/>
        </p:nvGrpSpPr>
        <p:grpSpPr>
          <a:xfrm>
            <a:off x="4315959" y="5157773"/>
            <a:ext cx="446298" cy="530225"/>
            <a:chOff x="1371865" y="1947924"/>
            <a:chExt cx="755386" cy="530225"/>
          </a:xfrm>
        </p:grpSpPr>
        <p:cxnSp>
          <p:nvCxnSpPr>
            <p:cNvPr id="836" name="AutoShape 489"/>
            <p:cNvCxnSpPr>
              <a:cxnSpLocks noChangeShapeType="1"/>
            </p:cNvCxnSpPr>
            <p:nvPr/>
          </p:nvCxnSpPr>
          <p:spPr bwMode="auto">
            <a:xfrm>
              <a:off x="1375042" y="22495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7" name="AutoShape 489"/>
            <p:cNvCxnSpPr>
              <a:cxnSpLocks noChangeShapeType="1"/>
            </p:cNvCxnSpPr>
            <p:nvPr/>
          </p:nvCxnSpPr>
          <p:spPr bwMode="auto">
            <a:xfrm>
              <a:off x="1375040" y="23257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8" name="AutoShape 489"/>
            <p:cNvCxnSpPr>
              <a:cxnSpLocks noChangeShapeType="1"/>
            </p:cNvCxnSpPr>
            <p:nvPr/>
          </p:nvCxnSpPr>
          <p:spPr bwMode="auto">
            <a:xfrm>
              <a:off x="1378217" y="24019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39" name="AutoShape 489"/>
            <p:cNvCxnSpPr>
              <a:cxnSpLocks noChangeShapeType="1"/>
            </p:cNvCxnSpPr>
            <p:nvPr/>
          </p:nvCxnSpPr>
          <p:spPr bwMode="auto">
            <a:xfrm>
              <a:off x="1378215" y="2478149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0" name="AutoShape 489"/>
            <p:cNvCxnSpPr>
              <a:cxnSpLocks noChangeShapeType="1"/>
            </p:cNvCxnSpPr>
            <p:nvPr/>
          </p:nvCxnSpPr>
          <p:spPr bwMode="auto">
            <a:xfrm>
              <a:off x="1371867" y="19479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1" name="AutoShape 489"/>
            <p:cNvCxnSpPr>
              <a:cxnSpLocks noChangeShapeType="1"/>
            </p:cNvCxnSpPr>
            <p:nvPr/>
          </p:nvCxnSpPr>
          <p:spPr bwMode="auto">
            <a:xfrm>
              <a:off x="1371865" y="20241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2" name="AutoShape 489"/>
            <p:cNvCxnSpPr>
              <a:cxnSpLocks noChangeShapeType="1"/>
            </p:cNvCxnSpPr>
            <p:nvPr/>
          </p:nvCxnSpPr>
          <p:spPr bwMode="auto">
            <a:xfrm>
              <a:off x="1375042" y="21003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43" name="AutoShape 489"/>
            <p:cNvCxnSpPr>
              <a:cxnSpLocks noChangeShapeType="1"/>
            </p:cNvCxnSpPr>
            <p:nvPr/>
          </p:nvCxnSpPr>
          <p:spPr bwMode="auto">
            <a:xfrm>
              <a:off x="1375040" y="2176524"/>
              <a:ext cx="749034" cy="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92" name="Group 491"/>
          <p:cNvGrpSpPr/>
          <p:nvPr/>
        </p:nvGrpSpPr>
        <p:grpSpPr>
          <a:xfrm>
            <a:off x="206313" y="5697009"/>
            <a:ext cx="2176369" cy="880768"/>
            <a:chOff x="206313" y="5697009"/>
            <a:chExt cx="2176369" cy="880768"/>
          </a:xfrm>
        </p:grpSpPr>
        <p:grpSp>
          <p:nvGrpSpPr>
            <p:cNvPr id="488" name="Group 487"/>
            <p:cNvGrpSpPr/>
            <p:nvPr/>
          </p:nvGrpSpPr>
          <p:grpSpPr>
            <a:xfrm>
              <a:off x="206313" y="5697009"/>
              <a:ext cx="1392797" cy="276999"/>
              <a:chOff x="206313" y="5697009"/>
              <a:chExt cx="1392797" cy="276999"/>
            </a:xfrm>
          </p:grpSpPr>
          <p:cxnSp>
            <p:nvCxnSpPr>
              <p:cNvPr id="855" name="AutoShape 489"/>
              <p:cNvCxnSpPr>
                <a:cxnSpLocks noChangeShapeType="1"/>
              </p:cNvCxnSpPr>
              <p:nvPr/>
            </p:nvCxnSpPr>
            <p:spPr bwMode="auto">
              <a:xfrm>
                <a:off x="206313" y="5858101"/>
                <a:ext cx="442545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487" name="TextBox 486"/>
              <p:cNvSpPr txBox="1"/>
              <p:nvPr/>
            </p:nvSpPr>
            <p:spPr>
              <a:xfrm>
                <a:off x="679117" y="5697009"/>
                <a:ext cx="9199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Classic SF</a:t>
                </a:r>
                <a:endParaRPr lang="en-US" sz="1200" dirty="0"/>
              </a:p>
            </p:txBody>
          </p:sp>
        </p:grpSp>
        <p:grpSp>
          <p:nvGrpSpPr>
            <p:cNvPr id="489" name="Group 488"/>
            <p:cNvGrpSpPr/>
            <p:nvPr/>
          </p:nvGrpSpPr>
          <p:grpSpPr>
            <a:xfrm>
              <a:off x="211276" y="6007865"/>
              <a:ext cx="2171406" cy="276999"/>
              <a:chOff x="232441" y="6007865"/>
              <a:chExt cx="2171406" cy="276999"/>
            </a:xfrm>
          </p:grpSpPr>
          <p:cxnSp>
            <p:nvCxnSpPr>
              <p:cNvPr id="857" name="AutoShape 489"/>
              <p:cNvCxnSpPr>
                <a:cxnSpLocks noChangeShapeType="1"/>
              </p:cNvCxnSpPr>
              <p:nvPr/>
            </p:nvCxnSpPr>
            <p:spPr bwMode="auto">
              <a:xfrm>
                <a:off x="232441" y="6168957"/>
                <a:ext cx="442545" cy="0"/>
              </a:xfrm>
              <a:prstGeom prst="straightConnector1">
                <a:avLst/>
              </a:prstGeom>
              <a:noFill/>
              <a:ln w="25400">
                <a:solidFill>
                  <a:srgbClr val="660066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858" name="TextBox 857"/>
              <p:cNvSpPr txBox="1"/>
              <p:nvPr/>
            </p:nvSpPr>
            <p:spPr>
              <a:xfrm>
                <a:off x="705245" y="6007865"/>
                <a:ext cx="16986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Legacy Converted MF</a:t>
                </a:r>
                <a:endParaRPr lang="en-US" sz="1200" dirty="0"/>
              </a:p>
            </p:txBody>
          </p:sp>
        </p:grpSp>
        <p:grpSp>
          <p:nvGrpSpPr>
            <p:cNvPr id="861" name="Group 860"/>
            <p:cNvGrpSpPr/>
            <p:nvPr/>
          </p:nvGrpSpPr>
          <p:grpSpPr>
            <a:xfrm>
              <a:off x="208089" y="6300778"/>
              <a:ext cx="1968977" cy="276999"/>
              <a:chOff x="232441" y="5971321"/>
              <a:chExt cx="1968977" cy="276999"/>
            </a:xfrm>
          </p:grpSpPr>
          <p:cxnSp>
            <p:nvCxnSpPr>
              <p:cNvPr id="862" name="AutoShape 489"/>
              <p:cNvCxnSpPr>
                <a:cxnSpLocks noChangeShapeType="1"/>
              </p:cNvCxnSpPr>
              <p:nvPr/>
            </p:nvCxnSpPr>
            <p:spPr bwMode="auto">
              <a:xfrm>
                <a:off x="232441" y="6132413"/>
                <a:ext cx="442545" cy="0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sp>
            <p:nvSpPr>
              <p:cNvPr id="863" name="TextBox 862"/>
              <p:cNvSpPr txBox="1"/>
              <p:nvPr/>
            </p:nvSpPr>
            <p:spPr>
              <a:xfrm>
                <a:off x="705245" y="5971321"/>
                <a:ext cx="149617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True Enhanced MF</a:t>
                </a:r>
                <a:endParaRPr lang="en-US" sz="1200" dirty="0"/>
              </a:p>
            </p:txBody>
          </p:sp>
        </p:grpSp>
      </p:grpSp>
      <p:cxnSp>
        <p:nvCxnSpPr>
          <p:cNvPr id="380" name="AutoShape 489"/>
          <p:cNvCxnSpPr>
            <a:cxnSpLocks noChangeShapeType="1"/>
          </p:cNvCxnSpPr>
          <p:nvPr/>
        </p:nvCxnSpPr>
        <p:spPr bwMode="auto">
          <a:xfrm>
            <a:off x="1562806" y="4431598"/>
            <a:ext cx="749034" cy="0"/>
          </a:xfrm>
          <a:prstGeom prst="straightConnector1">
            <a:avLst/>
          </a:prstGeom>
          <a:noFill/>
          <a:ln w="25400">
            <a:solidFill>
              <a:srgbClr val="660066"/>
            </a:solidFill>
            <a:miter lim="800000"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2" name="Group 1"/>
          <p:cNvGrpSpPr/>
          <p:nvPr/>
        </p:nvGrpSpPr>
        <p:grpSpPr>
          <a:xfrm>
            <a:off x="2422724" y="1811890"/>
            <a:ext cx="1790700" cy="4525432"/>
            <a:chOff x="2422724" y="1811890"/>
            <a:chExt cx="1790700" cy="4525432"/>
          </a:xfrm>
        </p:grpSpPr>
        <p:sp>
          <p:nvSpPr>
            <p:cNvPr id="629" name="Rectangle 2"/>
            <p:cNvSpPr>
              <a:spLocks noChangeArrowheads="1"/>
            </p:cNvSpPr>
            <p:nvPr/>
          </p:nvSpPr>
          <p:spPr bwMode="auto">
            <a:xfrm>
              <a:off x="2422724" y="1811890"/>
              <a:ext cx="1790700" cy="452543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0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3462894" y="1944148"/>
              <a:ext cx="535696" cy="405296"/>
              <a:chOff x="3389313" y="2751138"/>
              <a:chExt cx="1447800" cy="1095375"/>
            </a:xfrm>
          </p:grpSpPr>
          <p:grpSp>
            <p:nvGrpSpPr>
              <p:cNvPr id="518" name="Group 43"/>
              <p:cNvGrpSpPr>
                <a:grpSpLocks/>
              </p:cNvGrpSpPr>
              <p:nvPr/>
            </p:nvGrpSpPr>
            <p:grpSpPr bwMode="auto">
              <a:xfrm>
                <a:off x="3389313" y="2751138"/>
                <a:ext cx="1447800" cy="1095375"/>
                <a:chOff x="3840" y="192"/>
                <a:chExt cx="1776" cy="1344"/>
              </a:xfrm>
            </p:grpSpPr>
            <p:sp>
              <p:nvSpPr>
                <p:cNvPr id="519" name="Rectangle 44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1776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20" name="Rectangle 45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953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21" name="Rectangle 46"/>
                <p:cNvSpPr>
                  <a:spLocks noChangeArrowheads="1"/>
                </p:cNvSpPr>
                <p:nvPr/>
              </p:nvSpPr>
              <p:spPr bwMode="auto">
                <a:xfrm>
                  <a:off x="3840" y="192"/>
                  <a:ext cx="477" cy="134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22" name="Rectangle 47"/>
                <p:cNvSpPr>
                  <a:spLocks noChangeArrowheads="1"/>
                </p:cNvSpPr>
                <p:nvPr/>
              </p:nvSpPr>
              <p:spPr bwMode="auto">
                <a:xfrm>
                  <a:off x="3925" y="609"/>
                  <a:ext cx="196" cy="927"/>
                </a:xfrm>
                <a:prstGeom prst="rect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23" name="Oval 48"/>
                <p:cNvSpPr>
                  <a:spLocks noChangeArrowheads="1"/>
                </p:cNvSpPr>
                <p:nvPr/>
              </p:nvSpPr>
              <p:spPr bwMode="auto">
                <a:xfrm>
                  <a:off x="3925" y="517"/>
                  <a:ext cx="196" cy="253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24" name="Line 49"/>
                <p:cNvSpPr>
                  <a:spLocks noChangeShapeType="1"/>
                </p:cNvSpPr>
                <p:nvPr/>
              </p:nvSpPr>
              <p:spPr bwMode="auto">
                <a:xfrm>
                  <a:off x="4251" y="840"/>
                  <a:ext cx="0" cy="14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grpSp>
              <p:nvGrpSpPr>
                <p:cNvPr id="525" name="Group 50"/>
                <p:cNvGrpSpPr>
                  <a:grpSpLocks/>
                </p:cNvGrpSpPr>
                <p:nvPr/>
              </p:nvGrpSpPr>
              <p:grpSpPr bwMode="auto">
                <a:xfrm>
                  <a:off x="4317" y="377"/>
                  <a:ext cx="476" cy="36"/>
                  <a:chOff x="4317" y="377"/>
                  <a:chExt cx="476" cy="36"/>
                </a:xfrm>
              </p:grpSpPr>
              <p:sp>
                <p:nvSpPr>
                  <p:cNvPr id="55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399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554" name="AutoShape 52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377"/>
                    <a:ext cx="216" cy="36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  <p:grpSp>
              <p:nvGrpSpPr>
                <p:cNvPr id="526" name="Group 53"/>
                <p:cNvGrpSpPr>
                  <a:grpSpLocks/>
                </p:cNvGrpSpPr>
                <p:nvPr/>
              </p:nvGrpSpPr>
              <p:grpSpPr bwMode="auto">
                <a:xfrm>
                  <a:off x="4317" y="469"/>
                  <a:ext cx="476" cy="38"/>
                  <a:chOff x="4317" y="469"/>
                  <a:chExt cx="476" cy="38"/>
                </a:xfrm>
              </p:grpSpPr>
              <p:sp>
                <p:nvSpPr>
                  <p:cNvPr id="551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493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552" name="AutoShape 5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469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  <p:grpSp>
              <p:nvGrpSpPr>
                <p:cNvPr id="527" name="Group 56"/>
                <p:cNvGrpSpPr>
                  <a:grpSpLocks/>
                </p:cNvGrpSpPr>
                <p:nvPr/>
              </p:nvGrpSpPr>
              <p:grpSpPr bwMode="auto">
                <a:xfrm>
                  <a:off x="4317" y="563"/>
                  <a:ext cx="476" cy="38"/>
                  <a:chOff x="4317" y="563"/>
                  <a:chExt cx="476" cy="38"/>
                </a:xfrm>
              </p:grpSpPr>
              <p:sp>
                <p:nvSpPr>
                  <p:cNvPr id="549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17" y="587"/>
                    <a:ext cx="476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  <p:sp>
                <p:nvSpPr>
                  <p:cNvPr id="550" name="AutoShape 5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4447" y="563"/>
                    <a:ext cx="216" cy="38"/>
                  </a:xfrm>
                  <a:custGeom>
                    <a:avLst/>
                    <a:gdLst>
                      <a:gd name="G0" fmla="+- 5399 0 0"/>
                      <a:gd name="G1" fmla="+- 21600 0 5399"/>
                      <a:gd name="G2" fmla="*/ 5399 1 2"/>
                      <a:gd name="G3" fmla="+- 21600 0 G2"/>
                      <a:gd name="G4" fmla="+/ 5399 21600 2"/>
                      <a:gd name="G5" fmla="+/ G1 0 2"/>
                      <a:gd name="G6" fmla="*/ 21600 21600 5399"/>
                      <a:gd name="G7" fmla="*/ G6 1 2"/>
                      <a:gd name="G8" fmla="+- 21600 0 G7"/>
                      <a:gd name="G9" fmla="*/ 21600 1 2"/>
                      <a:gd name="G10" fmla="+- 5399 0 G9"/>
                      <a:gd name="G11" fmla="?: G10 G8 0"/>
                      <a:gd name="G12" fmla="?: G10 G7 21600"/>
                      <a:gd name="T0" fmla="*/ 18900 w 21600"/>
                      <a:gd name="T1" fmla="*/ 10800 h 21600"/>
                      <a:gd name="T2" fmla="*/ 10800 w 21600"/>
                      <a:gd name="T3" fmla="*/ 21600 h 21600"/>
                      <a:gd name="T4" fmla="*/ 2700 w 21600"/>
                      <a:gd name="T5" fmla="*/ 10800 h 21600"/>
                      <a:gd name="T6" fmla="*/ 10800 w 21600"/>
                      <a:gd name="T7" fmla="*/ 0 h 21600"/>
                      <a:gd name="T8" fmla="*/ 4500 w 21600"/>
                      <a:gd name="T9" fmla="*/ 4500 h 21600"/>
                      <a:gd name="T10" fmla="*/ 17100 w 21600"/>
                      <a:gd name="T11" fmla="*/ 171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T8" t="T9" r="T10" b="T11"/>
                    <a:pathLst>
                      <a:path w="21600" h="21600">
                        <a:moveTo>
                          <a:pt x="0" y="0"/>
                        </a:moveTo>
                        <a:lnTo>
                          <a:pt x="5399" y="21600"/>
                        </a:lnTo>
                        <a:lnTo>
                          <a:pt x="16201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sz="1600">
                      <a:latin typeface="+mn-lt"/>
                    </a:endParaRPr>
                  </a:p>
                </p:txBody>
              </p:sp>
            </p:grpSp>
            <p:sp>
              <p:nvSpPr>
                <p:cNvPr id="528" name="Line 59"/>
                <p:cNvSpPr>
                  <a:spLocks noChangeShapeType="1"/>
                </p:cNvSpPr>
                <p:nvPr/>
              </p:nvSpPr>
              <p:spPr bwMode="auto">
                <a:xfrm>
                  <a:off x="433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29" name="Line 60"/>
                <p:cNvSpPr>
                  <a:spLocks noChangeShapeType="1"/>
                </p:cNvSpPr>
                <p:nvPr/>
              </p:nvSpPr>
              <p:spPr bwMode="auto">
                <a:xfrm>
                  <a:off x="438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0" name="Line 61"/>
                <p:cNvSpPr>
                  <a:spLocks noChangeShapeType="1"/>
                </p:cNvSpPr>
                <p:nvPr/>
              </p:nvSpPr>
              <p:spPr bwMode="auto">
                <a:xfrm>
                  <a:off x="442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1" name="Line 62"/>
                <p:cNvSpPr>
                  <a:spLocks noChangeShapeType="1"/>
                </p:cNvSpPr>
                <p:nvPr/>
              </p:nvSpPr>
              <p:spPr bwMode="auto">
                <a:xfrm>
                  <a:off x="446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2" name="Line 63"/>
                <p:cNvSpPr>
                  <a:spLocks noChangeShapeType="1"/>
                </p:cNvSpPr>
                <p:nvPr/>
              </p:nvSpPr>
              <p:spPr bwMode="auto">
                <a:xfrm>
                  <a:off x="4512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3" name="Line 64"/>
                <p:cNvSpPr>
                  <a:spLocks noChangeShapeType="1"/>
                </p:cNvSpPr>
                <p:nvPr/>
              </p:nvSpPr>
              <p:spPr bwMode="auto">
                <a:xfrm>
                  <a:off x="455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4" name="Line 65"/>
                <p:cNvSpPr>
                  <a:spLocks noChangeShapeType="1"/>
                </p:cNvSpPr>
                <p:nvPr/>
              </p:nvSpPr>
              <p:spPr bwMode="auto">
                <a:xfrm>
                  <a:off x="459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5" name="Line 66"/>
                <p:cNvSpPr>
                  <a:spLocks noChangeShapeType="1"/>
                </p:cNvSpPr>
                <p:nvPr/>
              </p:nvSpPr>
              <p:spPr bwMode="auto">
                <a:xfrm>
                  <a:off x="464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6" name="Line 67"/>
                <p:cNvSpPr>
                  <a:spLocks noChangeShapeType="1"/>
                </p:cNvSpPr>
                <p:nvPr/>
              </p:nvSpPr>
              <p:spPr bwMode="auto">
                <a:xfrm>
                  <a:off x="440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7" name="Line 68"/>
                <p:cNvSpPr>
                  <a:spLocks noChangeShapeType="1"/>
                </p:cNvSpPr>
                <p:nvPr/>
              </p:nvSpPr>
              <p:spPr bwMode="auto">
                <a:xfrm>
                  <a:off x="4447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8" name="Line 69"/>
                <p:cNvSpPr>
                  <a:spLocks noChangeShapeType="1"/>
                </p:cNvSpPr>
                <p:nvPr/>
              </p:nvSpPr>
              <p:spPr bwMode="auto">
                <a:xfrm>
                  <a:off x="436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39" name="Line 70"/>
                <p:cNvSpPr>
                  <a:spLocks noChangeShapeType="1"/>
                </p:cNvSpPr>
                <p:nvPr/>
              </p:nvSpPr>
              <p:spPr bwMode="auto">
                <a:xfrm>
                  <a:off x="449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0" name="Line 71"/>
                <p:cNvSpPr>
                  <a:spLocks noChangeShapeType="1"/>
                </p:cNvSpPr>
                <p:nvPr/>
              </p:nvSpPr>
              <p:spPr bwMode="auto">
                <a:xfrm>
                  <a:off x="462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1" name="Line 72"/>
                <p:cNvSpPr>
                  <a:spLocks noChangeShapeType="1"/>
                </p:cNvSpPr>
                <p:nvPr/>
              </p:nvSpPr>
              <p:spPr bwMode="auto">
                <a:xfrm>
                  <a:off x="4534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2" name="Line 73"/>
                <p:cNvSpPr>
                  <a:spLocks noChangeShapeType="1"/>
                </p:cNvSpPr>
                <p:nvPr/>
              </p:nvSpPr>
              <p:spPr bwMode="auto">
                <a:xfrm>
                  <a:off x="4663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3" name="Line 74"/>
                <p:cNvSpPr>
                  <a:spLocks noChangeShapeType="1"/>
                </p:cNvSpPr>
                <p:nvPr/>
              </p:nvSpPr>
              <p:spPr bwMode="auto">
                <a:xfrm>
                  <a:off x="457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4" name="Line 75"/>
                <p:cNvSpPr>
                  <a:spLocks noChangeShapeType="1"/>
                </p:cNvSpPr>
                <p:nvPr/>
              </p:nvSpPr>
              <p:spPr bwMode="auto">
                <a:xfrm>
                  <a:off x="4685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5" name="Line 76"/>
                <p:cNvSpPr>
                  <a:spLocks noChangeShapeType="1"/>
                </p:cNvSpPr>
                <p:nvPr/>
              </p:nvSpPr>
              <p:spPr bwMode="auto">
                <a:xfrm>
                  <a:off x="4706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6" name="Line 77"/>
                <p:cNvSpPr>
                  <a:spLocks noChangeShapeType="1"/>
                </p:cNvSpPr>
                <p:nvPr/>
              </p:nvSpPr>
              <p:spPr bwMode="auto">
                <a:xfrm>
                  <a:off x="4771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7" name="Line 78"/>
                <p:cNvSpPr>
                  <a:spLocks noChangeShapeType="1"/>
                </p:cNvSpPr>
                <p:nvPr/>
              </p:nvSpPr>
              <p:spPr bwMode="auto">
                <a:xfrm>
                  <a:off x="4728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  <p:sp>
              <p:nvSpPr>
                <p:cNvPr id="548" name="Line 79"/>
                <p:cNvSpPr>
                  <a:spLocks noChangeShapeType="1"/>
                </p:cNvSpPr>
                <p:nvPr/>
              </p:nvSpPr>
              <p:spPr bwMode="auto">
                <a:xfrm>
                  <a:off x="4750" y="1396"/>
                  <a:ext cx="0" cy="94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sz="1600">
                    <a:latin typeface="+mn-lt"/>
                  </a:endParaRPr>
                </a:p>
              </p:txBody>
            </p:sp>
          </p:grpSp>
          <p:sp>
            <p:nvSpPr>
              <p:cNvPr id="555" name="Line 80"/>
              <p:cNvSpPr>
                <a:spLocks noChangeShapeType="1"/>
              </p:cNvSpPr>
              <p:nvPr/>
            </p:nvSpPr>
            <p:spPr bwMode="auto">
              <a:xfrm>
                <a:off x="4360863" y="2809875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56" name="Line 81"/>
              <p:cNvSpPr>
                <a:spLocks noChangeShapeType="1"/>
              </p:cNvSpPr>
              <p:nvPr/>
            </p:nvSpPr>
            <p:spPr bwMode="auto">
              <a:xfrm>
                <a:off x="4360863" y="28273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57" name="Line 82"/>
              <p:cNvSpPr>
                <a:spLocks noChangeShapeType="1"/>
              </p:cNvSpPr>
              <p:nvPr/>
            </p:nvSpPr>
            <p:spPr bwMode="auto">
              <a:xfrm>
                <a:off x="4360863" y="28448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58" name="Line 83"/>
              <p:cNvSpPr>
                <a:spLocks noChangeShapeType="1"/>
              </p:cNvSpPr>
              <p:nvPr/>
            </p:nvSpPr>
            <p:spPr bwMode="auto">
              <a:xfrm>
                <a:off x="4360863" y="286543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59" name="Line 84"/>
              <p:cNvSpPr>
                <a:spLocks noChangeShapeType="1"/>
              </p:cNvSpPr>
              <p:nvPr/>
            </p:nvSpPr>
            <p:spPr bwMode="auto">
              <a:xfrm>
                <a:off x="4360863" y="2884488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0" name="Line 85"/>
              <p:cNvSpPr>
                <a:spLocks noChangeShapeType="1"/>
              </p:cNvSpPr>
              <p:nvPr/>
            </p:nvSpPr>
            <p:spPr bwMode="auto">
              <a:xfrm>
                <a:off x="4360863" y="29019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1" name="Line 86"/>
              <p:cNvSpPr>
                <a:spLocks noChangeShapeType="1"/>
              </p:cNvSpPr>
              <p:nvPr/>
            </p:nvSpPr>
            <p:spPr bwMode="auto">
              <a:xfrm>
                <a:off x="4360863" y="29194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2" name="Line 87"/>
              <p:cNvSpPr>
                <a:spLocks noChangeShapeType="1"/>
              </p:cNvSpPr>
              <p:nvPr/>
            </p:nvSpPr>
            <p:spPr bwMode="auto">
              <a:xfrm>
                <a:off x="4360863" y="29400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3" name="Line 88"/>
              <p:cNvSpPr>
                <a:spLocks noChangeShapeType="1"/>
              </p:cNvSpPr>
              <p:nvPr/>
            </p:nvSpPr>
            <p:spPr bwMode="auto">
              <a:xfrm>
                <a:off x="4360863" y="29591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4" name="Line 89"/>
              <p:cNvSpPr>
                <a:spLocks noChangeShapeType="1"/>
              </p:cNvSpPr>
              <p:nvPr/>
            </p:nvSpPr>
            <p:spPr bwMode="auto">
              <a:xfrm>
                <a:off x="4360863" y="297656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5" name="Line 90"/>
              <p:cNvSpPr>
                <a:spLocks noChangeShapeType="1"/>
              </p:cNvSpPr>
              <p:nvPr/>
            </p:nvSpPr>
            <p:spPr bwMode="auto">
              <a:xfrm>
                <a:off x="4360863" y="299720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6" name="Line 91"/>
              <p:cNvSpPr>
                <a:spLocks noChangeShapeType="1"/>
              </p:cNvSpPr>
              <p:nvPr/>
            </p:nvSpPr>
            <p:spPr bwMode="auto">
              <a:xfrm>
                <a:off x="4360863" y="30162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7" name="Line 92"/>
              <p:cNvSpPr>
                <a:spLocks noChangeShapeType="1"/>
              </p:cNvSpPr>
              <p:nvPr/>
            </p:nvSpPr>
            <p:spPr bwMode="auto">
              <a:xfrm>
                <a:off x="4360863" y="3033713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8" name="Line 93"/>
              <p:cNvSpPr>
                <a:spLocks noChangeShapeType="1"/>
              </p:cNvSpPr>
              <p:nvPr/>
            </p:nvSpPr>
            <p:spPr bwMode="auto">
              <a:xfrm>
                <a:off x="4360863" y="3054350"/>
                <a:ext cx="458787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69" name="Rectangle 94"/>
              <p:cNvSpPr>
                <a:spLocks noChangeArrowheads="1"/>
              </p:cNvSpPr>
              <p:nvPr/>
            </p:nvSpPr>
            <p:spPr bwMode="auto">
              <a:xfrm>
                <a:off x="4200525" y="3262313"/>
                <a:ext cx="495300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70" name="Line 95"/>
              <p:cNvSpPr>
                <a:spLocks noChangeShapeType="1"/>
              </p:cNvSpPr>
              <p:nvPr/>
            </p:nvSpPr>
            <p:spPr bwMode="auto">
              <a:xfrm>
                <a:off x="4219575" y="3298825"/>
                <a:ext cx="458788" cy="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  <p:sp>
            <p:nvSpPr>
              <p:cNvPr id="571" name="Rectangle 96"/>
              <p:cNvSpPr>
                <a:spLocks noChangeArrowheads="1"/>
              </p:cNvSpPr>
              <p:nvPr/>
            </p:nvSpPr>
            <p:spPr bwMode="auto">
              <a:xfrm>
                <a:off x="4730750" y="3262313"/>
                <a:ext cx="36513" cy="74612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600">
                  <a:latin typeface="+mn-lt"/>
                </a:endParaRPr>
              </a:p>
            </p:txBody>
          </p:sp>
        </p:grpSp>
        <p:sp>
          <p:nvSpPr>
            <p:cNvPr id="573" name="Rectangle 215"/>
            <p:cNvSpPr>
              <a:spLocks noChangeArrowheads="1"/>
            </p:cNvSpPr>
            <p:nvPr/>
          </p:nvSpPr>
          <p:spPr bwMode="auto">
            <a:xfrm>
              <a:off x="2547609" y="1909748"/>
              <a:ext cx="775226" cy="335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i="1" dirty="0" smtClean="0">
                  <a:latin typeface="+mn-lt"/>
                </a:rPr>
                <a:t>PACS</a:t>
              </a:r>
              <a:endParaRPr lang="en-US" sz="1600" i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72334" y="3760871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Convert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SF -&gt; MF</a:t>
              </a:r>
              <a:endParaRPr lang="en-US" sz="1600" dirty="0">
                <a:latin typeface="+mn-lt"/>
              </a:endParaRPr>
            </a:p>
          </p:txBody>
        </p:sp>
        <p:sp>
          <p:nvSpPr>
            <p:cNvPr id="633" name="TextBox 632"/>
            <p:cNvSpPr txBox="1"/>
            <p:nvPr/>
          </p:nvSpPr>
          <p:spPr>
            <a:xfrm>
              <a:off x="2830991" y="5127935"/>
              <a:ext cx="1045278" cy="584776"/>
            </a:xfrm>
            <a:prstGeom prst="rect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latin typeface="+mn-lt"/>
                </a:rPr>
                <a:t>Convert</a:t>
              </a:r>
              <a:br>
                <a:rPr lang="en-US" sz="1600" dirty="0" smtClean="0">
                  <a:latin typeface="+mn-lt"/>
                </a:rPr>
              </a:br>
              <a:r>
                <a:rPr lang="en-US" sz="1600" dirty="0" smtClean="0">
                  <a:latin typeface="+mn-lt"/>
                </a:rPr>
                <a:t>MF -&gt; SF</a:t>
              </a:r>
              <a:endParaRPr lang="en-US" sz="1600" dirty="0">
                <a:latin typeface="+mn-lt"/>
              </a:endParaRPr>
            </a:p>
          </p:txBody>
        </p:sp>
        <p:grpSp>
          <p:nvGrpSpPr>
            <p:cNvPr id="634" name="Group 633"/>
            <p:cNvGrpSpPr/>
            <p:nvPr/>
          </p:nvGrpSpPr>
          <p:grpSpPr>
            <a:xfrm>
              <a:off x="2918289" y="2858083"/>
              <a:ext cx="755386" cy="530225"/>
              <a:chOff x="1371865" y="1947924"/>
              <a:chExt cx="755386" cy="530225"/>
            </a:xfrm>
          </p:grpSpPr>
          <p:cxnSp>
            <p:nvCxnSpPr>
              <p:cNvPr id="635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6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7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8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39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0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1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42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676" name="AutoShape 489"/>
            <p:cNvCxnSpPr>
              <a:cxnSpLocks noChangeShapeType="1"/>
            </p:cNvCxnSpPr>
            <p:nvPr/>
          </p:nvCxnSpPr>
          <p:spPr bwMode="auto">
            <a:xfrm>
              <a:off x="3939852" y="4082372"/>
              <a:ext cx="165622" cy="0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78" name="AutoShape 489"/>
            <p:cNvCxnSpPr>
              <a:cxnSpLocks noChangeShapeType="1"/>
              <a:endCxn id="9" idx="0"/>
            </p:cNvCxnSpPr>
            <p:nvPr/>
          </p:nvCxnSpPr>
          <p:spPr bwMode="auto">
            <a:xfrm>
              <a:off x="3294973" y="3454422"/>
              <a:ext cx="0" cy="306449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85" name="AutoShape 489"/>
            <p:cNvCxnSpPr>
              <a:cxnSpLocks noChangeShapeType="1"/>
            </p:cNvCxnSpPr>
            <p:nvPr/>
          </p:nvCxnSpPr>
          <p:spPr bwMode="auto">
            <a:xfrm>
              <a:off x="2547609" y="4559157"/>
              <a:ext cx="1557865" cy="13596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6" name="AutoShape 489"/>
            <p:cNvCxnSpPr>
              <a:cxnSpLocks noChangeShapeType="1"/>
            </p:cNvCxnSpPr>
            <p:nvPr/>
          </p:nvCxnSpPr>
          <p:spPr bwMode="auto">
            <a:xfrm>
              <a:off x="3129873" y="4564795"/>
              <a:ext cx="0" cy="563140"/>
            </a:xfrm>
            <a:prstGeom prst="straightConnector1">
              <a:avLst/>
            </a:prstGeom>
            <a:noFill/>
            <a:ln w="25400">
              <a:solidFill>
                <a:srgbClr val="008000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698" name="AutoShape 489"/>
            <p:cNvCxnSpPr>
              <a:cxnSpLocks noChangeShapeType="1"/>
            </p:cNvCxnSpPr>
            <p:nvPr/>
          </p:nvCxnSpPr>
          <p:spPr bwMode="auto">
            <a:xfrm>
              <a:off x="3471543" y="4412230"/>
              <a:ext cx="0" cy="715705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733" name="Group 732"/>
            <p:cNvGrpSpPr/>
            <p:nvPr/>
          </p:nvGrpSpPr>
          <p:grpSpPr>
            <a:xfrm>
              <a:off x="3890660" y="5174215"/>
              <a:ext cx="202935" cy="530225"/>
              <a:chOff x="1371865" y="1947924"/>
              <a:chExt cx="755386" cy="530225"/>
            </a:xfrm>
          </p:grpSpPr>
          <p:cxnSp>
            <p:nvCxnSpPr>
              <p:cNvPr id="734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5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6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7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8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39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0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41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81" name="AutoShape 489"/>
            <p:cNvCxnSpPr>
              <a:cxnSpLocks noChangeShapeType="1"/>
            </p:cNvCxnSpPr>
            <p:nvPr/>
          </p:nvCxnSpPr>
          <p:spPr bwMode="auto">
            <a:xfrm>
              <a:off x="2547609" y="4082372"/>
              <a:ext cx="165622" cy="0"/>
            </a:xfrm>
            <a:prstGeom prst="straightConnector1">
              <a:avLst/>
            </a:prstGeom>
            <a:noFill/>
            <a:ln w="25400">
              <a:solidFill>
                <a:srgbClr val="660066"/>
              </a:solidFill>
              <a:miter lim="800000"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grpSp>
          <p:nvGrpSpPr>
            <p:cNvPr id="382" name="Group 381"/>
            <p:cNvGrpSpPr/>
            <p:nvPr/>
          </p:nvGrpSpPr>
          <p:grpSpPr>
            <a:xfrm>
              <a:off x="2595748" y="5193538"/>
              <a:ext cx="202935" cy="530225"/>
              <a:chOff x="1371865" y="1947924"/>
              <a:chExt cx="755386" cy="530225"/>
            </a:xfrm>
          </p:grpSpPr>
          <p:cxnSp>
            <p:nvCxnSpPr>
              <p:cNvPr id="383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2495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4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3257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5" name="AutoShape 489"/>
              <p:cNvCxnSpPr>
                <a:cxnSpLocks noChangeShapeType="1"/>
              </p:cNvCxnSpPr>
              <p:nvPr/>
            </p:nvCxnSpPr>
            <p:spPr bwMode="auto">
              <a:xfrm>
                <a:off x="1378217" y="24019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6" name="AutoShape 489"/>
              <p:cNvCxnSpPr>
                <a:cxnSpLocks noChangeShapeType="1"/>
              </p:cNvCxnSpPr>
              <p:nvPr/>
            </p:nvCxnSpPr>
            <p:spPr bwMode="auto">
              <a:xfrm>
                <a:off x="1378215" y="2478149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7" name="AutoShape 489"/>
              <p:cNvCxnSpPr>
                <a:cxnSpLocks noChangeShapeType="1"/>
              </p:cNvCxnSpPr>
              <p:nvPr/>
            </p:nvCxnSpPr>
            <p:spPr bwMode="auto">
              <a:xfrm>
                <a:off x="1371867" y="19479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8" name="AutoShape 489"/>
              <p:cNvCxnSpPr>
                <a:cxnSpLocks noChangeShapeType="1"/>
              </p:cNvCxnSpPr>
              <p:nvPr/>
            </p:nvCxnSpPr>
            <p:spPr bwMode="auto">
              <a:xfrm>
                <a:off x="1371865" y="20241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89" name="AutoShape 489"/>
              <p:cNvCxnSpPr>
                <a:cxnSpLocks noChangeShapeType="1"/>
              </p:cNvCxnSpPr>
              <p:nvPr/>
            </p:nvCxnSpPr>
            <p:spPr bwMode="auto">
              <a:xfrm>
                <a:off x="1375042" y="21003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90" name="AutoShape 489"/>
              <p:cNvCxnSpPr>
                <a:cxnSpLocks noChangeShapeType="1"/>
              </p:cNvCxnSpPr>
              <p:nvPr/>
            </p:nvCxnSpPr>
            <p:spPr bwMode="auto">
              <a:xfrm>
                <a:off x="1375040" y="2176524"/>
                <a:ext cx="749034" cy="0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 type="triangl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383912795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Enhanced MF for Research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Easier to keep data for a single 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experiment</a:t>
            </a:r>
            <a:r>
              <a:rPr lang="ja-JP" altLang="en-US" dirty="0">
                <a:latin typeface="Arial" charset="0"/>
                <a:ea typeface="ＭＳ Ｐゴシック" charset="0"/>
                <a:cs typeface="ＭＳ Ｐゴシック" charset="0"/>
              </a:rPr>
              <a:t>”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organized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Slices all together in one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object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Standard volume geometry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Can explicitly describe dimensions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generic: space, time, cardiac cycle position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specific: standard or private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Supported by secondary capture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e.g., for novel modalities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as of CP 600</a:t>
            </a:r>
          </a:p>
        </p:txBody>
      </p:sp>
    </p:spTree>
    <p:extLst>
      <p:ext uri="{BB962C8B-B14F-4D97-AF65-F5344CB8AC3E}">
        <p14:creationId xmlns:p14="http://schemas.microsoft.com/office/powerpoint/2010/main" val="328213759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Enhanced MF Intermediates</a:t>
            </a:r>
            <a:endParaRPr lang="en-US" dirty="0">
              <a:latin typeface="Arial Black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To join processing pipeline 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components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ithout loosing “composite context” (patient, …)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Same arguments apply as for acquisition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private frame descriptions and dimensions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e.g., real and imaginary frames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Major gap is the absence of floating point pixel data representations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OF, OD </a:t>
            </a:r>
            <a:r>
              <a:rPr lang="en-US" dirty="0">
                <a:latin typeface="Arial" charset="0"/>
                <a:ea typeface="ＭＳ Ｐゴシック" charset="0"/>
              </a:rPr>
              <a:t>value representation (IEEE </a:t>
            </a:r>
            <a:r>
              <a:rPr lang="en-US" dirty="0" smtClean="0">
                <a:latin typeface="Arial" charset="0"/>
                <a:ea typeface="ＭＳ Ｐゴシック" charset="0"/>
              </a:rPr>
              <a:t>float 32, 64)</a:t>
            </a:r>
            <a:endParaRPr lang="en-US" dirty="0">
              <a:latin typeface="Arial" charset="0"/>
              <a:ea typeface="ＭＳ Ｐゴシック" charset="0"/>
            </a:endParaRP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not defined for Pixel Data (7FE0,0010)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not supported by toolkits for Pixel </a:t>
            </a:r>
            <a:r>
              <a:rPr lang="en-US" dirty="0" smtClean="0">
                <a:latin typeface="Arial" charset="0"/>
                <a:ea typeface="ＭＳ Ｐゴシック" charset="0"/>
              </a:rPr>
              <a:t>Data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b</a:t>
            </a:r>
            <a:r>
              <a:rPr lang="en-US" dirty="0" smtClean="0">
                <a:latin typeface="Arial" charset="0"/>
                <a:ea typeface="ＭＳ Ｐゴシック" charset="0"/>
              </a:rPr>
              <a:t>eing addressed in new Sup 172 Parametric Map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44435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&amp; Quantitative 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Quantitative analysis need not </a:t>
            </a:r>
            <a:r>
              <a:rPr lang="en-US" sz="2800" dirty="0" smtClean="0"/>
              <a:t>be proprietary</a:t>
            </a:r>
          </a:p>
          <a:p>
            <a:pPr lvl="1"/>
            <a:r>
              <a:rPr lang="en-US" sz="2400" dirty="0"/>
              <a:t>s</a:t>
            </a:r>
            <a:r>
              <a:rPr lang="en-US" sz="2400" dirty="0" smtClean="0"/>
              <a:t>tandard and interoperable results encoding</a:t>
            </a:r>
            <a:endParaRPr lang="en-US" sz="2400" dirty="0"/>
          </a:p>
          <a:p>
            <a:r>
              <a:rPr lang="en-US" sz="2800" dirty="0" smtClean="0"/>
              <a:t>Quantitative analysis need not be a “dead end”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just transcribe or cut-and-paste numbers into a dictated or plain text report</a:t>
            </a:r>
          </a:p>
          <a:p>
            <a:pPr lvl="2"/>
            <a:r>
              <a:rPr lang="en-US" sz="2000" dirty="0"/>
              <a:t>b</a:t>
            </a:r>
            <a:r>
              <a:rPr lang="en-US" sz="2000" dirty="0" smtClean="0"/>
              <a:t>ut … pre-populated “merge” fields created from structured input provide a productivity and quality gain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an indeed save pretty tables &amp; graphics as a PDF</a:t>
            </a:r>
          </a:p>
          <a:p>
            <a:pPr lvl="2"/>
            <a:r>
              <a:rPr lang="en-US" sz="2000" dirty="0"/>
              <a:t>b</a:t>
            </a:r>
            <a:r>
              <a:rPr lang="en-US" sz="2000" dirty="0" smtClean="0"/>
              <a:t>ut … much better to be able to re-use structure, numbers, codes next time for comparison, searching, mining and basis for quality improvement metrics</a:t>
            </a:r>
          </a:p>
          <a:p>
            <a:r>
              <a:rPr lang="en-US" sz="2800" dirty="0" smtClean="0"/>
              <a:t>DICOM appropriate when results image-related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.g., from Regions of Interest (</a:t>
            </a:r>
            <a:r>
              <a:rPr lang="en-US" sz="2400" dirty="0" smtClean="0"/>
              <a:t>ROIs)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4653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DICOM </a:t>
            </a:r>
            <a:r>
              <a:rPr lang="en-US" dirty="0" smtClean="0"/>
              <a:t>Encoding </a:t>
            </a:r>
            <a:r>
              <a:rPr lang="en-US" dirty="0"/>
              <a:t>of </a:t>
            </a:r>
            <a:r>
              <a:rPr lang="en-US" dirty="0" smtClean="0"/>
              <a:t>ROIs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Private elements</a:t>
            </a:r>
          </a:p>
          <a:p>
            <a:pPr lvl="1"/>
            <a:r>
              <a:rPr lang="en-US" sz="1800" dirty="0" smtClean="0"/>
              <a:t>evil &amp; must be stopped</a:t>
            </a:r>
          </a:p>
          <a:p>
            <a:r>
              <a:rPr lang="en-US" sz="2400" dirty="0" smtClean="0"/>
              <a:t>Curves in image</a:t>
            </a:r>
          </a:p>
          <a:p>
            <a:pPr lvl="1"/>
            <a:r>
              <a:rPr lang="en-US" sz="1800" dirty="0" smtClean="0"/>
              <a:t>weak semantics, old, retired</a:t>
            </a:r>
          </a:p>
          <a:p>
            <a:r>
              <a:rPr lang="en-US" sz="2400" dirty="0" smtClean="0"/>
              <a:t>Overlays in image</a:t>
            </a:r>
          </a:p>
          <a:p>
            <a:pPr lvl="1"/>
            <a:r>
              <a:rPr lang="en-US" sz="1800" dirty="0" smtClean="0"/>
              <a:t>weak semantics</a:t>
            </a:r>
          </a:p>
          <a:p>
            <a:r>
              <a:rPr lang="en-US" sz="2400" dirty="0" smtClean="0"/>
              <a:t>Presentation States</a:t>
            </a:r>
          </a:p>
          <a:p>
            <a:pPr lvl="1"/>
            <a:r>
              <a:rPr lang="en-US" sz="1800" dirty="0" smtClean="0"/>
              <a:t>weak semantics, PACS favorite</a:t>
            </a:r>
          </a:p>
          <a:p>
            <a:r>
              <a:rPr lang="en-US" sz="2400" dirty="0" smtClean="0"/>
              <a:t>Structured Reports</a:t>
            </a:r>
          </a:p>
          <a:p>
            <a:pPr lvl="1"/>
            <a:r>
              <a:rPr lang="en-US" sz="1800" dirty="0" smtClean="0"/>
              <a:t>best choice, but more work</a:t>
            </a:r>
          </a:p>
          <a:p>
            <a:r>
              <a:rPr lang="en-US" sz="2400" dirty="0" smtClean="0"/>
              <a:t>RT Structure Sets</a:t>
            </a:r>
          </a:p>
          <a:p>
            <a:pPr lvl="1"/>
            <a:r>
              <a:rPr lang="en-US" sz="1800" dirty="0" smtClean="0"/>
              <a:t>coordinates only</a:t>
            </a:r>
          </a:p>
          <a:p>
            <a:r>
              <a:rPr lang="en-US" sz="2400" dirty="0" smtClean="0"/>
              <a:t>Segmentations</a:t>
            </a:r>
          </a:p>
          <a:p>
            <a:pPr lvl="1"/>
            <a:r>
              <a:rPr lang="en-US" sz="1800" dirty="0" smtClean="0"/>
              <a:t>per-voxel ROIs; use with SR</a:t>
            </a:r>
            <a:endParaRPr lang="en-US" sz="1800" dirty="0"/>
          </a:p>
        </p:txBody>
      </p:sp>
      <p:pic>
        <p:nvPicPr>
          <p:cNvPr id="4" name="Picture 3" descr="gbm_withoutlin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77" y="2935883"/>
            <a:ext cx="2730478" cy="323612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902055"/>
              </p:ext>
            </p:extLst>
          </p:nvPr>
        </p:nvGraphicFramePr>
        <p:xfrm>
          <a:off x="5741988" y="1472529"/>
          <a:ext cx="2892118" cy="712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34"/>
                <a:gridCol w="705428"/>
                <a:gridCol w="705428"/>
                <a:gridCol w="705428"/>
              </a:tblGrid>
              <a:tr h="209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SD</a:t>
                      </a:r>
                    </a:p>
                  </a:txBody>
                  <a:tcPr marL="12700" marR="12700" marT="12700" marB="0" anchor="b"/>
                </a:tc>
              </a:tr>
              <a:tr h="20939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20021207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27080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49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27</a:t>
                      </a:r>
                      <a:endParaRPr lang="en-US" sz="1050" dirty="0"/>
                    </a:p>
                  </a:txBody>
                  <a:tcPr/>
                </a:tc>
              </a:tr>
              <a:tr h="209393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…</a:t>
                      </a:r>
                      <a:endParaRPr lang="en-US" sz="105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06145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2586038" y="5565775"/>
            <a:ext cx="1460500" cy="368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771900" y="6038850"/>
            <a:ext cx="274638" cy="368300"/>
          </a:xfrm>
          <a:prstGeom prst="rect">
            <a:avLst/>
          </a:prstGeom>
          <a:solidFill>
            <a:srgbClr val="E002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4189413" y="5581650"/>
            <a:ext cx="3171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Dataset (attributes+pixels)</a:t>
            </a:r>
            <a:endParaRPr lang="en-US" sz="2000">
              <a:latin typeface="Times" charset="0"/>
            </a:endParaRPr>
          </a:p>
        </p:txBody>
      </p:sp>
      <p:sp>
        <p:nvSpPr>
          <p:cNvPr id="254981" name="Text Box 5"/>
          <p:cNvSpPr txBox="1">
            <a:spLocks noChangeArrowheads="1"/>
          </p:cNvSpPr>
          <p:nvPr/>
        </p:nvSpPr>
        <p:spPr bwMode="auto">
          <a:xfrm>
            <a:off x="4210050" y="6054725"/>
            <a:ext cx="45041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Helvetica" charset="0"/>
              </a:rPr>
              <a:t>C-Store response (acknowledgement)</a:t>
            </a:r>
            <a:endParaRPr lang="en-US" sz="2000">
              <a:latin typeface="Times" charset="0"/>
            </a:endParaRPr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827088" y="4795838"/>
            <a:ext cx="7596187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3773488" y="5060950"/>
            <a:ext cx="274637" cy="3683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4211638" y="5076825"/>
            <a:ext cx="19950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>
                <a:latin typeface="Helvetica" charset="0"/>
              </a:rPr>
              <a:t>C-Store request</a:t>
            </a:r>
            <a:endParaRPr lang="en-US" sz="2000" dirty="0">
              <a:latin typeface="Times" charset="0"/>
            </a:endParaRP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1147763" y="2984500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UIDs</a:t>
            </a:r>
          </a:p>
        </p:txBody>
      </p: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1968500" y="4375150"/>
            <a:ext cx="2033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Store, parse, check</a:t>
            </a:r>
          </a:p>
        </p:txBody>
      </p:sp>
      <p:sp>
        <p:nvSpPr>
          <p:cNvPr id="254987" name="Rectangle 11"/>
          <p:cNvSpPr>
            <a:spLocks noChangeArrowheads="1"/>
          </p:cNvSpPr>
          <p:nvPr/>
        </p:nvSpPr>
        <p:spPr bwMode="auto">
          <a:xfrm>
            <a:off x="161925" y="312738"/>
            <a:ext cx="385763" cy="4056062"/>
          </a:xfrm>
          <a:prstGeom prst="rect">
            <a:avLst/>
          </a:prstGeom>
          <a:solidFill>
            <a:srgbClr val="7390A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s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c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a</a:t>
            </a:r>
            <a:br>
              <a:rPr lang="en-US" sz="1600"/>
            </a:br>
            <a:r>
              <a:rPr lang="en-US" sz="1600"/>
              <a:t>t</a:t>
            </a:r>
            <a:br>
              <a:rPr lang="en-US" sz="1600"/>
            </a:br>
            <a:r>
              <a:rPr lang="en-US" sz="1600"/>
              <a:t>i</a:t>
            </a:r>
            <a:br>
              <a:rPr lang="en-US" sz="1600"/>
            </a:br>
            <a:r>
              <a:rPr lang="en-US" sz="1600"/>
              <a:t>o</a:t>
            </a:r>
            <a:br>
              <a:rPr lang="en-US" sz="1600"/>
            </a:br>
            <a:r>
              <a:rPr lang="en-US" sz="1600"/>
              <a:t>n</a:t>
            </a:r>
            <a:br>
              <a:rPr lang="en-US" sz="1600"/>
            </a:br>
            <a:endParaRPr lang="en-US" sz="1600"/>
          </a:p>
        </p:txBody>
      </p:sp>
      <p:sp>
        <p:nvSpPr>
          <p:cNvPr id="254988" name="Rectangle 12"/>
          <p:cNvSpPr>
            <a:spLocks noChangeArrowheads="1"/>
          </p:cNvSpPr>
          <p:nvPr/>
        </p:nvSpPr>
        <p:spPr bwMode="auto">
          <a:xfrm>
            <a:off x="2581275" y="5565775"/>
            <a:ext cx="287338" cy="368300"/>
          </a:xfrm>
          <a:prstGeom prst="rect">
            <a:avLst/>
          </a:prstGeom>
          <a:solidFill>
            <a:srgbClr val="CA20B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4989" name="Group 13"/>
          <p:cNvGrpSpPr>
            <a:grpSpLocks/>
          </p:cNvGrpSpPr>
          <p:nvPr/>
        </p:nvGrpSpPr>
        <p:grpSpPr bwMode="auto">
          <a:xfrm>
            <a:off x="669925" y="2544763"/>
            <a:ext cx="2614613" cy="1465262"/>
            <a:chOff x="422" y="1603"/>
            <a:chExt cx="1647" cy="923"/>
          </a:xfrm>
        </p:grpSpPr>
        <p:cxnSp>
          <p:nvCxnSpPr>
            <p:cNvPr id="254990" name="AutoShape 14"/>
            <p:cNvCxnSpPr>
              <a:cxnSpLocks noChangeShapeType="1"/>
              <a:endCxn id="254996" idx="4"/>
            </p:cNvCxnSpPr>
            <p:nvPr/>
          </p:nvCxnSpPr>
          <p:spPr bwMode="auto">
            <a:xfrm rot="10800000">
              <a:off x="700" y="1786"/>
              <a:ext cx="1038" cy="609"/>
            </a:xfrm>
            <a:prstGeom prst="bentConnector3">
              <a:avLst>
                <a:gd name="adj1" fmla="val 1056"/>
              </a:avLst>
            </a:prstGeom>
            <a:noFill/>
            <a:ln w="76200">
              <a:solidFill>
                <a:srgbClr val="9B9CAA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4991" name="AutoShape 15"/>
            <p:cNvCxnSpPr>
              <a:cxnSpLocks noChangeShapeType="1"/>
              <a:stCxn id="254996" idx="3"/>
              <a:endCxn id="254992" idx="0"/>
            </p:cNvCxnSpPr>
            <p:nvPr/>
          </p:nvCxnSpPr>
          <p:spPr bwMode="auto">
            <a:xfrm flipH="1">
              <a:off x="557" y="1969"/>
              <a:ext cx="4" cy="323"/>
            </a:xfrm>
            <a:prstGeom prst="straightConnector1">
              <a:avLst/>
            </a:prstGeom>
            <a:noFill/>
            <a:ln w="76200">
              <a:solidFill>
                <a:srgbClr val="9B9CAA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4992" name="Rectangle 16"/>
            <p:cNvSpPr>
              <a:spLocks noChangeArrowheads="1"/>
            </p:cNvSpPr>
            <p:nvPr/>
          </p:nvSpPr>
          <p:spPr bwMode="auto">
            <a:xfrm>
              <a:off x="470" y="2292"/>
              <a:ext cx="173" cy="2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4993" name="Rectangle 17"/>
            <p:cNvSpPr>
              <a:spLocks noChangeArrowheads="1"/>
            </p:cNvSpPr>
            <p:nvPr/>
          </p:nvSpPr>
          <p:spPr bwMode="auto">
            <a:xfrm>
              <a:off x="1896" y="2293"/>
              <a:ext cx="173" cy="232"/>
            </a:xfrm>
            <a:prstGeom prst="rect">
              <a:avLst/>
            </a:prstGeom>
            <a:solidFill>
              <a:srgbClr val="E002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254994" name="AutoShape 18"/>
            <p:cNvCxnSpPr>
              <a:cxnSpLocks noChangeShapeType="1"/>
              <a:stCxn id="254998" idx="3"/>
              <a:endCxn id="254993" idx="2"/>
            </p:cNvCxnSpPr>
            <p:nvPr/>
          </p:nvCxnSpPr>
          <p:spPr bwMode="auto">
            <a:xfrm>
              <a:off x="1585" y="2409"/>
              <a:ext cx="398" cy="116"/>
            </a:xfrm>
            <a:prstGeom prst="bentConnector4">
              <a:avLst>
                <a:gd name="adj1" fmla="val 38944"/>
                <a:gd name="adj2" fmla="val 224139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4995" name="AutoShape 19"/>
            <p:cNvCxnSpPr>
              <a:cxnSpLocks noChangeShapeType="1"/>
              <a:stCxn id="254998" idx="0"/>
              <a:endCxn id="254992" idx="0"/>
            </p:cNvCxnSpPr>
            <p:nvPr/>
          </p:nvCxnSpPr>
          <p:spPr bwMode="auto">
            <a:xfrm rot="5400000" flipH="1">
              <a:off x="840" y="2009"/>
              <a:ext cx="1" cy="568"/>
            </a:xfrm>
            <a:prstGeom prst="bentConnector3">
              <a:avLst>
                <a:gd name="adj1" fmla="val 145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54996" name="AutoShape 20"/>
            <p:cNvSpPr>
              <a:spLocks noChangeArrowheads="1"/>
            </p:cNvSpPr>
            <p:nvPr/>
          </p:nvSpPr>
          <p:spPr bwMode="auto">
            <a:xfrm>
              <a:off x="422" y="1603"/>
              <a:ext cx="278" cy="366"/>
            </a:xfrm>
            <a:prstGeom prst="can">
              <a:avLst>
                <a:gd name="adj" fmla="val 32914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DB</a:t>
              </a:r>
            </a:p>
          </p:txBody>
        </p:sp>
        <p:grpSp>
          <p:nvGrpSpPr>
            <p:cNvPr id="254997" name="Group 21"/>
            <p:cNvGrpSpPr>
              <a:grpSpLocks/>
            </p:cNvGrpSpPr>
            <p:nvPr/>
          </p:nvGrpSpPr>
          <p:grpSpPr bwMode="auto">
            <a:xfrm>
              <a:off x="665" y="2293"/>
              <a:ext cx="920" cy="233"/>
              <a:chOff x="665" y="2293"/>
              <a:chExt cx="920" cy="233"/>
            </a:xfrm>
          </p:grpSpPr>
          <p:sp>
            <p:nvSpPr>
              <p:cNvPr id="254998" name="Rectangle 22"/>
              <p:cNvSpPr>
                <a:spLocks noChangeArrowheads="1"/>
              </p:cNvSpPr>
              <p:nvPr/>
            </p:nvSpPr>
            <p:spPr bwMode="auto">
              <a:xfrm>
                <a:off x="665" y="2293"/>
                <a:ext cx="920" cy="2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4999" name="Rectangle 23"/>
              <p:cNvSpPr>
                <a:spLocks noChangeArrowheads="1"/>
              </p:cNvSpPr>
              <p:nvPr/>
            </p:nvSpPr>
            <p:spPr bwMode="auto">
              <a:xfrm>
                <a:off x="666" y="2294"/>
                <a:ext cx="181" cy="232"/>
              </a:xfrm>
              <a:prstGeom prst="rect">
                <a:avLst/>
              </a:prstGeom>
              <a:solidFill>
                <a:srgbClr val="CA20B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39312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Structured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Hierarchical structure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odes, numbers, coordinates, image references, etc.</a:t>
            </a:r>
          </a:p>
          <a:p>
            <a:r>
              <a:rPr lang="en-US" sz="2400" dirty="0" smtClean="0"/>
              <a:t>Flexibility is constrained by templates</a:t>
            </a:r>
          </a:p>
          <a:p>
            <a:pPr lvl="1"/>
            <a:r>
              <a:rPr lang="en-US" sz="2000" dirty="0"/>
              <a:t>j</a:t>
            </a:r>
            <a:r>
              <a:rPr lang="en-US" sz="2000" dirty="0" smtClean="0"/>
              <a:t>ust as XML is constrained by DTD or Schema</a:t>
            </a:r>
          </a:p>
          <a:p>
            <a:r>
              <a:rPr lang="en-US" sz="2400" dirty="0" smtClean="0"/>
              <a:t>Standard DICOM binary representation</a:t>
            </a:r>
          </a:p>
          <a:p>
            <a:pPr lvl="1"/>
            <a:r>
              <a:rPr lang="en-US" sz="2000" dirty="0" smtClean="0"/>
              <a:t>easily stored in </a:t>
            </a:r>
            <a:r>
              <a:rPr lang="en-US" sz="2000" dirty="0" smtClean="0"/>
              <a:t>PACS, </a:t>
            </a:r>
            <a:r>
              <a:rPr lang="en-US" sz="2000" dirty="0" smtClean="0"/>
              <a:t>though visualization remains challenging</a:t>
            </a:r>
          </a:p>
          <a:p>
            <a:pPr lvl="1"/>
            <a:r>
              <a:rPr lang="en-US" sz="2000" dirty="0" smtClean="0"/>
              <a:t>easily transcoded to </a:t>
            </a:r>
            <a:r>
              <a:rPr lang="en-US" sz="2000" dirty="0" smtClean="0"/>
              <a:t>XML, JSON, SQL, CSV </a:t>
            </a:r>
            <a:r>
              <a:rPr lang="en-US" sz="2000" dirty="0" smtClean="0"/>
              <a:t>for processing</a:t>
            </a:r>
          </a:p>
          <a:p>
            <a:r>
              <a:rPr lang="en-US" sz="2400" dirty="0" smtClean="0"/>
              <a:t>Widely used in existing quantitative modalities</a:t>
            </a:r>
            <a:endParaRPr lang="en-US" sz="2400" dirty="0"/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cho-</a:t>
            </a:r>
            <a:r>
              <a:rPr lang="en-US" sz="2000" dirty="0" err="1" smtClean="0"/>
              <a:t>cardiography</a:t>
            </a:r>
            <a:r>
              <a:rPr lang="en-US" sz="2000" dirty="0" smtClean="0"/>
              <a:t>, obstetric ultrasound</a:t>
            </a:r>
            <a:endParaRPr lang="en-US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31500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SR – Questions + 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Basic structure is name-value pair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ame is the “question” (code)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alue is the “answer” (text, code, numeric, etc.)</a:t>
            </a:r>
          </a:p>
          <a:p>
            <a:r>
              <a:rPr lang="en-US" sz="2400" dirty="0" smtClean="0"/>
              <a:t>Codes leverage external lexicons</a:t>
            </a:r>
          </a:p>
          <a:p>
            <a:pPr lvl="1"/>
            <a:r>
              <a:rPr lang="en-US" sz="2000" dirty="0" smtClean="0"/>
              <a:t>SNOMED, LOINC, … as well as DCM codes</a:t>
            </a:r>
            <a:endParaRPr lang="en-US" sz="2000" dirty="0" smtClean="0"/>
          </a:p>
          <a:p>
            <a:r>
              <a:rPr lang="en-US" sz="2400" dirty="0" smtClean="0"/>
              <a:t>Different </a:t>
            </a:r>
            <a:r>
              <a:rPr lang="en-US" sz="2400" dirty="0" smtClean="0"/>
              <a:t>style choices possible, e.g.</a:t>
            </a:r>
          </a:p>
          <a:p>
            <a:pPr lvl="1"/>
            <a:r>
              <a:rPr lang="en-US" sz="2000" dirty="0"/>
              <a:t>(M-</a:t>
            </a:r>
            <a:r>
              <a:rPr lang="en-US" sz="2000" dirty="0" smtClean="0"/>
              <a:t>54000,SRT,“</a:t>
            </a:r>
            <a:r>
              <a:rPr lang="en-US" sz="2000" dirty="0"/>
              <a:t>Necrosis”) = (G-</a:t>
            </a:r>
            <a:r>
              <a:rPr lang="en-US" sz="2000" dirty="0" smtClean="0"/>
              <a:t>A203,SRT,“Present”)</a:t>
            </a:r>
          </a:p>
          <a:p>
            <a:pPr lvl="1"/>
            <a:r>
              <a:rPr lang="en-US" sz="2000" dirty="0"/>
              <a:t>(F-00005,SRT,</a:t>
            </a:r>
            <a:r>
              <a:rPr lang="en-US" sz="2000" dirty="0" smtClean="0"/>
              <a:t>“Finding”) = (</a:t>
            </a:r>
            <a:r>
              <a:rPr lang="en-US" sz="2000" dirty="0"/>
              <a:t>M-54000,SRT,“Necrosis</a:t>
            </a:r>
            <a:r>
              <a:rPr lang="en-US" sz="2000" dirty="0" smtClean="0"/>
              <a:t>”)</a:t>
            </a:r>
          </a:p>
          <a:p>
            <a:r>
              <a:rPr lang="en-US" sz="2400" dirty="0" smtClean="0"/>
              <a:t>Template of questions &amp; value sets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opulated by human (pick lists from value sets)</a:t>
            </a:r>
          </a:p>
          <a:p>
            <a:pPr lvl="1"/>
            <a:r>
              <a:rPr lang="en-US" sz="2000" dirty="0" smtClean="0"/>
              <a:t>image processing (e.g., signal, pattern detected)</a:t>
            </a:r>
          </a:p>
          <a:p>
            <a:pPr lvl="1"/>
            <a:r>
              <a:rPr lang="en-US" sz="2000" dirty="0" smtClean="0"/>
              <a:t>rule based (e.g., too small to measure)</a:t>
            </a:r>
          </a:p>
        </p:txBody>
      </p:sp>
    </p:spTree>
    <p:extLst>
      <p:ext uri="{BB962C8B-B14F-4D97-AF65-F5344CB8AC3E}">
        <p14:creationId xmlns:p14="http://schemas.microsoft.com/office/powerpoint/2010/main" val="893582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439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DICOM SR – details inside</a:t>
            </a:r>
            <a:endParaRPr lang="en-US" dirty="0"/>
          </a:p>
        </p:txBody>
      </p:sp>
      <p:pic>
        <p:nvPicPr>
          <p:cNvPr id="10" name="Picture 9" descr="screenshotofgbms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" y="1433727"/>
            <a:ext cx="8501393" cy="481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251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shotofgbms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09" y="1433727"/>
            <a:ext cx="8501393" cy="4818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602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/>
              <a:t>DICOM SR – as visualized</a:t>
            </a:r>
            <a:endParaRPr lang="en-US" dirty="0"/>
          </a:p>
        </p:txBody>
      </p:sp>
      <p:pic>
        <p:nvPicPr>
          <p:cNvPr id="7" name="Picture 6" descr="gbm_withoutlin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473" y="4078465"/>
            <a:ext cx="2017185" cy="239006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494971"/>
              </p:ext>
            </p:extLst>
          </p:nvPr>
        </p:nvGraphicFramePr>
        <p:xfrm>
          <a:off x="5832559" y="1919950"/>
          <a:ext cx="2892118" cy="1163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5834"/>
                <a:gridCol w="705428"/>
                <a:gridCol w="705428"/>
                <a:gridCol w="705428"/>
              </a:tblGrid>
              <a:tr h="2791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Volume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LD</a:t>
                      </a:r>
                    </a:p>
                  </a:txBody>
                  <a:tcPr marL="12700" marR="12700" marT="1693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 SD</a:t>
                      </a:r>
                    </a:p>
                  </a:txBody>
                  <a:tcPr marL="12700" marR="12700" marT="16933" marB="0" anchor="b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20021207</a:t>
                      </a:r>
                      <a:endParaRPr lang="en-US" sz="1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27080</a:t>
                      </a:r>
                      <a:endParaRPr lang="en-US" sz="1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49</a:t>
                      </a:r>
                      <a:endParaRPr lang="en-US" sz="1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27</a:t>
                      </a:r>
                      <a:endParaRPr lang="en-US" sz="1400" dirty="0"/>
                    </a:p>
                  </a:txBody>
                  <a:tcPr marT="60960" marB="60960"/>
                </a:tc>
              </a:tr>
              <a:tr h="33528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…</a:t>
                      </a:r>
                      <a:endParaRPr lang="en-US" sz="1400" dirty="0"/>
                    </a:p>
                  </a:txBody>
                  <a:tcPr marT="60960" marB="60960"/>
                </a:tc>
              </a:tr>
            </a:tbl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349500" y="2521427"/>
            <a:ext cx="4518422" cy="121872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1"/>
          </p:cNvCxnSpPr>
          <p:nvPr/>
        </p:nvCxnSpPr>
        <p:spPr>
          <a:xfrm>
            <a:off x="1905073" y="2079717"/>
            <a:ext cx="3927486" cy="421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355850" y="2539831"/>
            <a:ext cx="5105683" cy="323231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60600" y="2530628"/>
            <a:ext cx="5870468" cy="35844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88890" y="5254506"/>
            <a:ext cx="3448885" cy="6128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511550" y="6007100"/>
            <a:ext cx="3515128" cy="4800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93753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RT Structure Sets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Simple structure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ocus is </a:t>
            </a:r>
            <a:r>
              <a:rPr lang="en-US" sz="2000" dirty="0" err="1" smtClean="0"/>
              <a:t>iso</a:t>
            </a:r>
            <a:r>
              <a:rPr lang="en-US" sz="2000" dirty="0" smtClean="0"/>
              <a:t>-contour 3D coordinates of regions to treat &amp; spare</a:t>
            </a:r>
          </a:p>
          <a:p>
            <a:pPr lvl="1"/>
            <a:r>
              <a:rPr lang="en-US" sz="2000" dirty="0"/>
              <a:t>v</a:t>
            </a:r>
            <a:r>
              <a:rPr lang="en-US" sz="2000" dirty="0" smtClean="0"/>
              <a:t>ery limited semantics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 standard or extensible measurements beyond simple volume</a:t>
            </a:r>
          </a:p>
          <a:p>
            <a:r>
              <a:rPr lang="en-US" sz="2400" dirty="0" smtClean="0"/>
              <a:t>Standard DICOM binary representation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asily transcoded to other DICOM objects like SR or PS</a:t>
            </a:r>
          </a:p>
          <a:p>
            <a:pPr lvl="1"/>
            <a:r>
              <a:rPr lang="en-US" sz="2000" dirty="0" smtClean="0"/>
              <a:t>if 3D (patient-relative) to 2D (image-relative) coordinate mapping is available (e.g., via source images or an SR image library)</a:t>
            </a:r>
          </a:p>
          <a:p>
            <a:r>
              <a:rPr lang="en-US" sz="2400" dirty="0" smtClean="0"/>
              <a:t>Widely used in existing RT &amp; non-RT workstations</a:t>
            </a:r>
          </a:p>
          <a:p>
            <a:pPr lvl="1"/>
            <a:r>
              <a:rPr lang="en-US" sz="2000" dirty="0"/>
              <a:t>a</a:t>
            </a:r>
            <a:r>
              <a:rPr lang="en-US" sz="2000" dirty="0" smtClean="0"/>
              <a:t>lso understood by many academic software tools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555747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DICOM Presentation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Intended to preserve appearance</a:t>
            </a:r>
          </a:p>
          <a:p>
            <a:pPr lvl="1"/>
            <a:r>
              <a:rPr lang="en-US" sz="2400" dirty="0" err="1"/>
              <a:t>g</a:t>
            </a:r>
            <a:r>
              <a:rPr lang="en-US" sz="2400" dirty="0" err="1" smtClean="0"/>
              <a:t>rayscale</a:t>
            </a:r>
            <a:r>
              <a:rPr lang="en-US" sz="2400" dirty="0" smtClean="0"/>
              <a:t> pipeline (window)</a:t>
            </a:r>
          </a:p>
          <a:p>
            <a:pPr lvl="1"/>
            <a:r>
              <a:rPr lang="en-US" sz="2400" dirty="0" smtClean="0"/>
              <a:t>spatial transformation (pan/zoom)</a:t>
            </a:r>
          </a:p>
          <a:p>
            <a:pPr lvl="1"/>
            <a:r>
              <a:rPr lang="en-US" sz="2400" dirty="0"/>
              <a:t>a</a:t>
            </a:r>
            <a:r>
              <a:rPr lang="en-US" sz="2400" dirty="0" smtClean="0"/>
              <a:t>nnotation (text, overlays, vector graphics)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olor and pseudo-color versions</a:t>
            </a:r>
          </a:p>
          <a:p>
            <a:r>
              <a:rPr lang="en-US" sz="2800" dirty="0" smtClean="0"/>
              <a:t>Lack semantics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hat does the text “mean”? (need NLP?)</a:t>
            </a:r>
          </a:p>
          <a:p>
            <a:pPr lvl="1"/>
            <a:r>
              <a:rPr lang="en-US" sz="2400" dirty="0"/>
              <a:t>w</a:t>
            </a:r>
            <a:r>
              <a:rPr lang="en-US" sz="2400" dirty="0" smtClean="0"/>
              <a:t>hich graphic is it associated with?</a:t>
            </a:r>
          </a:p>
          <a:p>
            <a:r>
              <a:rPr lang="en-US" sz="2800" dirty="0" smtClean="0"/>
              <a:t>Overall, a poor choice for quantitative results</a:t>
            </a:r>
          </a:p>
          <a:p>
            <a:pPr lvl="1"/>
            <a:r>
              <a:rPr lang="en-US" sz="2400" dirty="0"/>
              <a:t>b</a:t>
            </a:r>
            <a:r>
              <a:rPr lang="en-US" sz="2400" dirty="0" smtClean="0"/>
              <a:t>ut may be all that is available in many PACS</a:t>
            </a:r>
            <a:br>
              <a:rPr lang="en-US" sz="2400" dirty="0" smtClean="0"/>
            </a:br>
            <a:r>
              <a:rPr lang="en-US" sz="2400" dirty="0" smtClean="0"/>
              <a:t>(to create &amp; view)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37655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6250" y="293955"/>
            <a:ext cx="8268261" cy="705465"/>
          </a:xfrm>
        </p:spPr>
        <p:txBody>
          <a:bodyPr/>
          <a:lstStyle/>
          <a:p>
            <a:pPr algn="ctr"/>
            <a:r>
              <a:rPr lang="en-US" dirty="0" smtClean="0"/>
              <a:t>Parametric Maps</a:t>
            </a:r>
            <a:endParaRPr lang="en-US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50937" y="6073914"/>
            <a:ext cx="3327948" cy="34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charset="0"/>
              </a:rPr>
              <a:t>Foster N L et al. Brain 2007;130:2616-2635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892336" y="6076616"/>
            <a:ext cx="4319587" cy="45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200" b="1" dirty="0">
                <a:latin typeface="Arial" charset="0"/>
              </a:rPr>
              <a:t>Meyer P T et al. J </a:t>
            </a:r>
            <a:r>
              <a:rPr lang="en-GB" sz="1200" b="1" dirty="0" err="1">
                <a:latin typeface="Arial" charset="0"/>
              </a:rPr>
              <a:t>Neurol</a:t>
            </a:r>
            <a:r>
              <a:rPr lang="en-GB" sz="1200" b="1" dirty="0">
                <a:latin typeface="Arial" charset="0"/>
              </a:rPr>
              <a:t> </a:t>
            </a:r>
            <a:r>
              <a:rPr lang="en-GB" sz="1200" b="1" dirty="0" err="1">
                <a:latin typeface="Arial" charset="0"/>
              </a:rPr>
              <a:t>Neurosurg</a:t>
            </a:r>
            <a:r>
              <a:rPr lang="en-GB" sz="1200" b="1" dirty="0">
                <a:latin typeface="Arial" charset="0"/>
              </a:rPr>
              <a:t> Psychiatry 2003;74:471-478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80" y="1881394"/>
            <a:ext cx="3115282" cy="32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62" y="1890290"/>
            <a:ext cx="3278609" cy="327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691013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17" y="293955"/>
            <a:ext cx="8310594" cy="705465"/>
          </a:xfrm>
        </p:spPr>
        <p:txBody>
          <a:bodyPr/>
          <a:lstStyle/>
          <a:p>
            <a:pPr algn="ctr"/>
            <a:r>
              <a:rPr lang="en-US" dirty="0" smtClean="0"/>
              <a:t>Label Maps &amp; Segmentations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39640" y="6005138"/>
            <a:ext cx="30104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Brewer J et al. AJNR 2009; 30:578-580</a:t>
            </a:r>
          </a:p>
        </p:txBody>
      </p:sp>
      <p:pic>
        <p:nvPicPr>
          <p:cNvPr id="5" name="Picture 4" descr="FullyAutomated_AJNR_Brewer2009_Page_2_Image_00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15" y="2070705"/>
            <a:ext cx="7466461" cy="331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65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936439" y="293955"/>
            <a:ext cx="7262488" cy="705465"/>
          </a:xfrm>
        </p:spPr>
        <p:txBody>
          <a:bodyPr/>
          <a:lstStyle/>
          <a:p>
            <a:pPr algn="ctr"/>
            <a:r>
              <a:rPr lang="en-US" dirty="0" smtClean="0">
                <a:latin typeface="Arial Black" charset="0"/>
                <a:ea typeface="ＭＳ Ｐゴシック" charset="0"/>
                <a:cs typeface="ＭＳ Ｐゴシック" charset="0"/>
              </a:rPr>
              <a:t>Encapsulated </a:t>
            </a:r>
            <a:r>
              <a:rPr lang="en-US" dirty="0">
                <a:latin typeface="Arial Black" charset="0"/>
                <a:ea typeface="ＭＳ Ｐゴシック" charset="0"/>
                <a:cs typeface="ＭＳ Ｐゴシック" charset="0"/>
              </a:rPr>
              <a:t>PDF</a:t>
            </a:r>
          </a:p>
        </p:txBody>
      </p:sp>
      <p:pic>
        <p:nvPicPr>
          <p:cNvPr id="37891" name="Picture 4" descr="encappdf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3" y="1735138"/>
            <a:ext cx="3657600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5" descr="encappdfb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1765300"/>
            <a:ext cx="3638550" cy="470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5996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Parametric &amp; Label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Per-voxel encoding of numeric or label values</a:t>
            </a:r>
          </a:p>
          <a:p>
            <a:r>
              <a:rPr lang="en-US" sz="2400" dirty="0" smtClean="0"/>
              <a:t>Ordinary images but not just “pretty pictures”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odality-specific or secondary capture; single or multi-frame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ot just a PDF-like “static” secondary capture color screen shot</a:t>
            </a:r>
          </a:p>
          <a:p>
            <a:r>
              <a:rPr lang="en-US" sz="2400" dirty="0" smtClean="0"/>
              <a:t>Segmentations (label maps)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inary, probability, fractional occupancy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ultiple segments (multiple labels)</a:t>
            </a:r>
          </a:p>
          <a:p>
            <a:r>
              <a:rPr lang="en-US" sz="2400" dirty="0" smtClean="0"/>
              <a:t>Parametric maps c</a:t>
            </a:r>
            <a:r>
              <a:rPr lang="en-US" sz="2400" dirty="0" smtClean="0"/>
              <a:t>urrently </a:t>
            </a:r>
            <a:r>
              <a:rPr lang="en-US" sz="2400" dirty="0" smtClean="0"/>
              <a:t>limited to integer values</a:t>
            </a:r>
          </a:p>
          <a:p>
            <a:pPr lvl="1"/>
            <a:r>
              <a:rPr lang="en-US" sz="2000" dirty="0"/>
              <a:t>c</a:t>
            </a:r>
            <a:r>
              <a:rPr lang="en-US" sz="2000" dirty="0" smtClean="0"/>
              <a:t>an provide (linear) rescaling to floats (usable by any viewer)</a:t>
            </a:r>
          </a:p>
          <a:p>
            <a:pPr lvl="1"/>
            <a:r>
              <a:rPr lang="en-US" sz="2000" dirty="0" smtClean="0"/>
              <a:t>Sup 172 extension to floating point voxels (or private SOP Class)</a:t>
            </a:r>
          </a:p>
          <a:p>
            <a:r>
              <a:rPr lang="en-US" sz="2400" dirty="0" smtClean="0"/>
              <a:t>Leave “fusion” (superimposition) to application</a:t>
            </a:r>
          </a:p>
          <a:p>
            <a:pPr lvl="1"/>
            <a:r>
              <a:rPr lang="en-US" sz="2000" dirty="0" smtClean="0"/>
              <a:t>Blending Presentation State to specify what to </a:t>
            </a:r>
            <a:r>
              <a:rPr lang="en-US" sz="2000" dirty="0" smtClean="0"/>
              <a:t>fuse</a:t>
            </a:r>
          </a:p>
          <a:p>
            <a:pPr lvl="1"/>
            <a:r>
              <a:rPr lang="en-US" sz="2000" dirty="0"/>
              <a:t>e</a:t>
            </a:r>
            <a:r>
              <a:rPr lang="en-US" sz="2000" dirty="0" smtClean="0"/>
              <a:t>.g., segment/parameter + CT or MR (like PET SUV + CT)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866513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CAR_20050603_CTMR_20050528_DAC">
  <a:themeElements>
    <a:clrScheme name="SCAR_20050603_CTMR_20050528_DAC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SCAR_20050603_CTMR_20050528_DAC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SCAR_20050603_CTMR_20050528_DAC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R_20050603_CTMR_20050528_DAC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R_20050603_CTMR_20050528_DAC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Inside Helgray - User:Users:dclunie:Documents:Medical:stuff:Advancement:CTMultiFrame:SCAR2005:SCAR_20050603_CTMR_20050528_DAC.ppt</Template>
  <TotalTime>12900</TotalTime>
  <Words>4994</Words>
  <Application>Microsoft Macintosh PowerPoint</Application>
  <PresentationFormat>On-screen Show (4:3)</PresentationFormat>
  <Paragraphs>1240</Paragraphs>
  <Slides>103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103</vt:i4>
      </vt:variant>
    </vt:vector>
  </HeadingPairs>
  <TitlesOfParts>
    <vt:vector size="107" baseType="lpstr">
      <vt:lpstr>SCAR_20050603_CTMR_20050528_DAC</vt:lpstr>
      <vt:lpstr>Worksheet</vt:lpstr>
      <vt:lpstr>Chart</vt:lpstr>
      <vt:lpstr>Picture</vt:lpstr>
      <vt:lpstr>DICOM WG 30 Small Animal Imaging  DICOM Training  Enhanced Multi-frame &amp; Quantitation</vt:lpstr>
      <vt:lpstr>Learning Objectives</vt:lpstr>
      <vt:lpstr>DICOM IOD History – CT/MR/PT</vt:lpstr>
      <vt:lpstr>DICOM US IOD History</vt:lpstr>
      <vt:lpstr>Enhanced Family of Images</vt:lpstr>
      <vt:lpstr>Performance Opportunities</vt:lpstr>
      <vt:lpstr>Factor Out Shared Attributes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Multi-frame compression</vt:lpstr>
      <vt:lpstr>Single Frame Lossless</vt:lpstr>
      <vt:lpstr>Single Frame Lossless</vt:lpstr>
      <vt:lpstr>PowerPoint Presentation</vt:lpstr>
      <vt:lpstr>PowerPoint Presentation</vt:lpstr>
      <vt:lpstr>PowerPoint Presentation</vt:lpstr>
      <vt:lpstr>PowerPoint Presentation</vt:lpstr>
      <vt:lpstr>Not (just) about performance</vt:lpstr>
      <vt:lpstr>Coded anatomic regions</vt:lpstr>
      <vt:lpstr>CT Image Type Value 3</vt:lpstr>
      <vt:lpstr>MR Acquisition Contrast</vt:lpstr>
      <vt:lpstr>Enhanced Contrast/Bolus</vt:lpstr>
      <vt:lpstr>Technique Attributes &amp; Terms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rule impact</vt:lpstr>
      <vt:lpstr>Hanging Protocol Support</vt:lpstr>
      <vt:lpstr>Geometry Unchanged</vt:lpstr>
      <vt:lpstr>Acquisition Timing Information</vt:lpstr>
      <vt:lpstr>Timing Information</vt:lpstr>
      <vt:lpstr>Cardiac Timing Information</vt:lpstr>
      <vt:lpstr>Organizational Features</vt:lpstr>
      <vt:lpstr>Organizational Features</vt:lpstr>
      <vt:lpstr>Multi-frame Functional Groups</vt:lpstr>
      <vt:lpstr>What is a Functional Group?</vt:lpstr>
      <vt:lpstr>Functional Group Encoding</vt:lpstr>
      <vt:lpstr>Compared to the “old way”</vt:lpstr>
      <vt:lpstr>Functional Groups – Varieties</vt:lpstr>
      <vt:lpstr>Modules vs. Functional Groups</vt:lpstr>
      <vt:lpstr>Stacks</vt:lpstr>
      <vt:lpstr>PowerPoint Presentation</vt:lpstr>
      <vt:lpstr>Multi-frame Dimensions</vt:lpstr>
      <vt:lpstr>Multi-frame Dimensions</vt:lpstr>
      <vt:lpstr>Dimensions</vt:lpstr>
      <vt:lpstr>Dimensions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Dimension Features</vt:lpstr>
      <vt:lpstr>Dimension Applications</vt:lpstr>
      <vt:lpstr>Dimensions in IHE DIFF, PERF</vt:lpstr>
      <vt:lpstr>Quantitation of Size and Value</vt:lpstr>
      <vt:lpstr>Real World Value Mapping</vt:lpstr>
      <vt:lpstr>PowerPoint Presentation</vt:lpstr>
      <vt:lpstr>Real World Values</vt:lpstr>
      <vt:lpstr>Enhanced US Volume Blending and Display Pipeline</vt:lpstr>
      <vt:lpstr>Path for Single Data Type</vt:lpstr>
      <vt:lpstr>But when ?</vt:lpstr>
      <vt:lpstr>PACS Enhanced MF Support</vt:lpstr>
      <vt:lpstr>PACS to PACS (or VNA) with Legacy DICOM Object Conversion</vt:lpstr>
      <vt:lpstr>Enhanced MF for Research</vt:lpstr>
      <vt:lpstr>Enhanced MF Intermediates</vt:lpstr>
      <vt:lpstr>DICOM &amp; Quantitative Results</vt:lpstr>
      <vt:lpstr>DICOM Encoding of ROIs</vt:lpstr>
      <vt:lpstr>DICOM Structured Reports</vt:lpstr>
      <vt:lpstr>SR – Questions + Answers</vt:lpstr>
      <vt:lpstr>DICOM SR – details inside</vt:lpstr>
      <vt:lpstr>DICOM SR – as visualized</vt:lpstr>
      <vt:lpstr>DICOM RT Structure Sets</vt:lpstr>
      <vt:lpstr>DICOM Presentation States</vt:lpstr>
      <vt:lpstr>Parametric Maps</vt:lpstr>
      <vt:lpstr>Label Maps &amp; Segmentations</vt:lpstr>
      <vt:lpstr>Encapsulated PDF</vt:lpstr>
      <vt:lpstr>Parametric &amp; Label Maps</vt:lpstr>
      <vt:lpstr>Registration &amp; Fiducials</vt:lpstr>
      <vt:lpstr>DICOM Real World Value Maps</vt:lpstr>
      <vt:lpstr>Quantitative Objects Together</vt:lpstr>
      <vt:lpstr>Summary</vt:lpstr>
    </vt:vector>
  </TitlesOfParts>
  <Company>David Clunie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Mammo Issues</dc:title>
  <dc:creator>David Clunie</dc:creator>
  <cp:lastModifiedBy>David Clunie</cp:lastModifiedBy>
  <cp:revision>2148</cp:revision>
  <cp:lastPrinted>2005-06-07T11:12:42Z</cp:lastPrinted>
  <dcterms:created xsi:type="dcterms:W3CDTF">2009-02-10T18:09:56Z</dcterms:created>
  <dcterms:modified xsi:type="dcterms:W3CDTF">2014-08-25T16:50:53Z</dcterms:modified>
</cp:coreProperties>
</file>