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5" r:id="rId2"/>
    <p:sldMasterId id="2147483717" r:id="rId3"/>
    <p:sldMasterId id="2147483731" r:id="rId4"/>
    <p:sldMasterId id="2147483787" r:id="rId5"/>
  </p:sldMasterIdLst>
  <p:notesMasterIdLst>
    <p:notesMasterId r:id="rId32"/>
  </p:notesMasterIdLst>
  <p:handoutMasterIdLst>
    <p:handoutMasterId r:id="rId33"/>
  </p:handoutMasterIdLst>
  <p:sldIdLst>
    <p:sldId id="344" r:id="rId6"/>
    <p:sldId id="460" r:id="rId7"/>
    <p:sldId id="425" r:id="rId8"/>
    <p:sldId id="439" r:id="rId9"/>
    <p:sldId id="428" r:id="rId10"/>
    <p:sldId id="438" r:id="rId11"/>
    <p:sldId id="427" r:id="rId12"/>
    <p:sldId id="445" r:id="rId13"/>
    <p:sldId id="444" r:id="rId14"/>
    <p:sldId id="456" r:id="rId15"/>
    <p:sldId id="457" r:id="rId16"/>
    <p:sldId id="458" r:id="rId17"/>
    <p:sldId id="459" r:id="rId18"/>
    <p:sldId id="447" r:id="rId19"/>
    <p:sldId id="448" r:id="rId20"/>
    <p:sldId id="449" r:id="rId21"/>
    <p:sldId id="450" r:id="rId22"/>
    <p:sldId id="451" r:id="rId23"/>
    <p:sldId id="462" r:id="rId24"/>
    <p:sldId id="453" r:id="rId25"/>
    <p:sldId id="455" r:id="rId26"/>
    <p:sldId id="446" r:id="rId27"/>
    <p:sldId id="440" r:id="rId28"/>
    <p:sldId id="441" r:id="rId29"/>
    <p:sldId id="442" r:id="rId30"/>
    <p:sldId id="461" r:id="rId31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BF6AC6"/>
    <a:srgbClr val="C55A11"/>
    <a:srgbClr val="FF0000"/>
    <a:srgbClr val="262626"/>
    <a:srgbClr val="ED7D31"/>
    <a:srgbClr val="A5A5A5"/>
    <a:srgbClr val="FFC000"/>
    <a:srgbClr val="4472C4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78" autoAdjust="0"/>
    <p:restoredTop sz="94660"/>
  </p:normalViewPr>
  <p:slideViewPr>
    <p:cSldViewPr snapToGrid="0">
      <p:cViewPr varScale="1">
        <p:scale>
          <a:sx n="83" d="100"/>
          <a:sy n="83" d="100"/>
        </p:scale>
        <p:origin x="-240" y="-1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B20ABC-4AC7-45E1-99A6-2D7EA016344D}" type="doc">
      <dgm:prSet loTypeId="urn:microsoft.com/office/officeart/2005/8/layout/default#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368B0A2-11FC-4C64-81A2-2D4D26754606}">
      <dgm:prSet phldrT="[Text]" custT="1"/>
      <dgm:spPr/>
      <dgm:t>
        <a:bodyPr/>
        <a:lstStyle/>
        <a:p>
          <a:r>
            <a:rPr lang="en-US" sz="2800" b="1" dirty="0" smtClean="0"/>
            <a:t>TCGA</a:t>
          </a:r>
          <a:endParaRPr lang="en-US" sz="2800" b="1" dirty="0"/>
        </a:p>
      </dgm:t>
    </dgm:pt>
    <dgm:pt modelId="{A49FDE91-18D7-41C0-8FD5-0A0D433A7625}" type="parTrans" cxnId="{5FB93AC5-D936-4C52-A98C-9F25C1C53F17}">
      <dgm:prSet/>
      <dgm:spPr/>
      <dgm:t>
        <a:bodyPr/>
        <a:lstStyle/>
        <a:p>
          <a:endParaRPr lang="en-US"/>
        </a:p>
      </dgm:t>
    </dgm:pt>
    <dgm:pt modelId="{5EBE3FCB-E372-49A3-87EB-425DB1249DAA}" type="sibTrans" cxnId="{5FB93AC5-D936-4C52-A98C-9F25C1C53F17}">
      <dgm:prSet/>
      <dgm:spPr/>
      <dgm:t>
        <a:bodyPr/>
        <a:lstStyle/>
        <a:p>
          <a:endParaRPr lang="en-US"/>
        </a:p>
      </dgm:t>
    </dgm:pt>
    <dgm:pt modelId="{5B1FC1CF-F14D-4BCE-A97F-242978D77664}">
      <dgm:prSet phldrT="[Text]" custT="1"/>
      <dgm:spPr/>
      <dgm:t>
        <a:bodyPr/>
        <a:lstStyle/>
        <a:p>
          <a:r>
            <a:rPr lang="en-US" sz="2800" b="1" dirty="0" smtClean="0"/>
            <a:t>TCIA</a:t>
          </a:r>
          <a:endParaRPr lang="en-US" sz="2800" b="1" dirty="0"/>
        </a:p>
      </dgm:t>
    </dgm:pt>
    <dgm:pt modelId="{95EAD837-11E4-4595-A2BD-6F8CEB33EB93}" type="parTrans" cxnId="{E140FF57-FCBC-4731-87A9-924CAF0943E5}">
      <dgm:prSet/>
      <dgm:spPr/>
      <dgm:t>
        <a:bodyPr/>
        <a:lstStyle/>
        <a:p>
          <a:endParaRPr lang="en-US"/>
        </a:p>
      </dgm:t>
    </dgm:pt>
    <dgm:pt modelId="{9237D2B9-9822-4B51-8920-D966CFC1B026}" type="sibTrans" cxnId="{E140FF57-FCBC-4731-87A9-924CAF0943E5}">
      <dgm:prSet/>
      <dgm:spPr/>
      <dgm:t>
        <a:bodyPr/>
        <a:lstStyle/>
        <a:p>
          <a:endParaRPr lang="en-US"/>
        </a:p>
      </dgm:t>
    </dgm:pt>
    <dgm:pt modelId="{C97045BA-6820-4F84-8B1D-62F75E13189B}">
      <dgm:prSet phldrT="[Text]" custT="1"/>
      <dgm:spPr/>
      <dgm:t>
        <a:bodyPr/>
        <a:lstStyle/>
        <a:p>
          <a:r>
            <a:rPr lang="en-US" sz="1800" b="1" dirty="0" smtClean="0">
              <a:latin typeface="+mn-lt"/>
              <a:cs typeface="Arial" panose="020B0604020202020204" pitchFamily="34" charset="0"/>
            </a:rPr>
            <a:t>DIGITAL PATHOLOGY CHALLENGE</a:t>
          </a:r>
        </a:p>
      </dgm:t>
    </dgm:pt>
    <dgm:pt modelId="{24AE344C-8DD8-46BB-9693-9908CC223918}" type="parTrans" cxnId="{B853CC91-3340-4CFF-8F3C-C7163A61D2FD}">
      <dgm:prSet/>
      <dgm:spPr/>
      <dgm:t>
        <a:bodyPr/>
        <a:lstStyle/>
        <a:p>
          <a:endParaRPr lang="en-US"/>
        </a:p>
      </dgm:t>
    </dgm:pt>
    <dgm:pt modelId="{426C58F8-0A6C-4003-9CCF-145A73A4AE1B}" type="sibTrans" cxnId="{B853CC91-3340-4CFF-8F3C-C7163A61D2FD}">
      <dgm:prSet/>
      <dgm:spPr/>
      <dgm:t>
        <a:bodyPr/>
        <a:lstStyle/>
        <a:p>
          <a:endParaRPr lang="en-US"/>
        </a:p>
      </dgm:t>
    </dgm:pt>
    <dgm:pt modelId="{63B5CD02-AB3D-45E9-95EA-2633AA0AB5A6}">
      <dgm:prSet phldrT="[Text]" custT="1"/>
      <dgm:spPr/>
      <dgm:t>
        <a:bodyPr/>
        <a:lstStyle/>
        <a:p>
          <a:pPr>
            <a:lnSpc>
              <a:spcPct val="90000"/>
            </a:lnSpc>
          </a:pPr>
          <a:r>
            <a:rPr lang="en-US" sz="1800" b="1" dirty="0" smtClean="0">
              <a:latin typeface="+mn-lt"/>
              <a:cs typeface="Arial" panose="020B0604020202020204" pitchFamily="34" charset="0"/>
            </a:rPr>
            <a:t>IMAGING </a:t>
          </a:r>
        </a:p>
        <a:p>
          <a:pPr>
            <a:lnSpc>
              <a:spcPct val="50000"/>
            </a:lnSpc>
          </a:pPr>
          <a:r>
            <a:rPr lang="en-US" sz="1800" b="1" dirty="0" smtClean="0">
              <a:latin typeface="+mn-lt"/>
              <a:cs typeface="Arial" panose="020B0604020202020204" pitchFamily="34" charset="0"/>
            </a:rPr>
            <a:t>CHALLENGE</a:t>
          </a:r>
          <a:endParaRPr lang="en-US" sz="1800" b="1" dirty="0">
            <a:latin typeface="+mn-lt"/>
            <a:cs typeface="Arial" panose="020B0604020202020204" pitchFamily="34" charset="0"/>
          </a:endParaRPr>
        </a:p>
      </dgm:t>
    </dgm:pt>
    <dgm:pt modelId="{5666592D-7C93-42B2-8A67-3F73B2E8D0A4}" type="sibTrans" cxnId="{A234A8C5-F90E-4939-B570-7D5E9D95C886}">
      <dgm:prSet/>
      <dgm:spPr/>
      <dgm:t>
        <a:bodyPr/>
        <a:lstStyle/>
        <a:p>
          <a:endParaRPr lang="en-US"/>
        </a:p>
      </dgm:t>
    </dgm:pt>
    <dgm:pt modelId="{A299B7EC-75C4-4856-9E72-040B3FC63659}" type="parTrans" cxnId="{A234A8C5-F90E-4939-B570-7D5E9D95C886}">
      <dgm:prSet/>
      <dgm:spPr/>
      <dgm:t>
        <a:bodyPr/>
        <a:lstStyle/>
        <a:p>
          <a:endParaRPr lang="en-US"/>
        </a:p>
      </dgm:t>
    </dgm:pt>
    <dgm:pt modelId="{C5EFA475-E07D-4CEE-B3EB-989B981995A3}" type="pres">
      <dgm:prSet presAssocID="{54B20ABC-4AC7-45E1-99A6-2D7EA016344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E68D66-C9C4-473A-BA0E-DB8460042301}" type="pres">
      <dgm:prSet presAssocID="{B368B0A2-11FC-4C64-81A2-2D4D26754606}" presName="node" presStyleLbl="node1" presStyleIdx="0" presStyleCnt="4" custScaleX="14166" custScaleY="10964" custLinFactNeighborX="30854" custLinFactNeighborY="-1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1832C-9E0C-4DEB-9CCB-591E42533E25}" type="pres">
      <dgm:prSet presAssocID="{5EBE3FCB-E372-49A3-87EB-425DB1249DAA}" presName="sibTrans" presStyleCnt="0"/>
      <dgm:spPr/>
      <dgm:t>
        <a:bodyPr/>
        <a:lstStyle/>
        <a:p>
          <a:endParaRPr lang="en-US"/>
        </a:p>
      </dgm:t>
    </dgm:pt>
    <dgm:pt modelId="{1F3188D0-B871-4A33-94BE-1CC19F5FB15D}" type="pres">
      <dgm:prSet presAssocID="{5B1FC1CF-F14D-4BCE-A97F-242978D77664}" presName="node" presStyleLbl="node1" presStyleIdx="1" presStyleCnt="4" custScaleX="13567" custScaleY="10959" custLinFactNeighborX="6510" custLinFactNeighborY="202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CF3CE3-DF60-4476-B30F-73C1FC956960}" type="pres">
      <dgm:prSet presAssocID="{9237D2B9-9822-4B51-8920-D966CFC1B026}" presName="sibTrans" presStyleCnt="0"/>
      <dgm:spPr/>
      <dgm:t>
        <a:bodyPr/>
        <a:lstStyle/>
        <a:p>
          <a:endParaRPr lang="en-US"/>
        </a:p>
      </dgm:t>
    </dgm:pt>
    <dgm:pt modelId="{B0253B56-6B61-4C58-ACE9-D3997952FFE3}" type="pres">
      <dgm:prSet presAssocID="{63B5CD02-AB3D-45E9-95EA-2633AA0AB5A6}" presName="node" presStyleLbl="node1" presStyleIdx="2" presStyleCnt="4" custScaleX="27557" custScaleY="12079" custLinFactNeighborX="-53174" custLinFactNeighborY="-59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D72E3D-BD71-4820-8B51-49BA0C05B30B}" type="pres">
      <dgm:prSet presAssocID="{5666592D-7C93-42B2-8A67-3F73B2E8D0A4}" presName="sibTrans" presStyleCnt="0"/>
      <dgm:spPr/>
      <dgm:t>
        <a:bodyPr/>
        <a:lstStyle/>
        <a:p>
          <a:endParaRPr lang="en-US"/>
        </a:p>
      </dgm:t>
    </dgm:pt>
    <dgm:pt modelId="{93F9D849-1F88-45D4-946C-088ECBDF3BA7}" type="pres">
      <dgm:prSet presAssocID="{C97045BA-6820-4F84-8B1D-62F75E13189B}" presName="node" presStyleLbl="node1" presStyleIdx="3" presStyleCnt="4" custScaleX="27143" custScaleY="12963" custLinFactNeighborX="29674" custLinFactNeighborY="-398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40FF57-FCBC-4731-87A9-924CAF0943E5}" srcId="{54B20ABC-4AC7-45E1-99A6-2D7EA016344D}" destId="{5B1FC1CF-F14D-4BCE-A97F-242978D77664}" srcOrd="1" destOrd="0" parTransId="{95EAD837-11E4-4595-A2BD-6F8CEB33EB93}" sibTransId="{9237D2B9-9822-4B51-8920-D966CFC1B026}"/>
    <dgm:cxn modelId="{0536C970-9D5A-1142-90D5-27F7077A04A8}" type="presOf" srcId="{54B20ABC-4AC7-45E1-99A6-2D7EA016344D}" destId="{C5EFA475-E07D-4CEE-B3EB-989B981995A3}" srcOrd="0" destOrd="0" presId="urn:microsoft.com/office/officeart/2005/8/layout/default#1"/>
    <dgm:cxn modelId="{B853CC91-3340-4CFF-8F3C-C7163A61D2FD}" srcId="{54B20ABC-4AC7-45E1-99A6-2D7EA016344D}" destId="{C97045BA-6820-4F84-8B1D-62F75E13189B}" srcOrd="3" destOrd="0" parTransId="{24AE344C-8DD8-46BB-9693-9908CC223918}" sibTransId="{426C58F8-0A6C-4003-9CCF-145A73A4AE1B}"/>
    <dgm:cxn modelId="{5FB93AC5-D936-4C52-A98C-9F25C1C53F17}" srcId="{54B20ABC-4AC7-45E1-99A6-2D7EA016344D}" destId="{B368B0A2-11FC-4C64-81A2-2D4D26754606}" srcOrd="0" destOrd="0" parTransId="{A49FDE91-18D7-41C0-8FD5-0A0D433A7625}" sibTransId="{5EBE3FCB-E372-49A3-87EB-425DB1249DAA}"/>
    <dgm:cxn modelId="{A234A8C5-F90E-4939-B570-7D5E9D95C886}" srcId="{54B20ABC-4AC7-45E1-99A6-2D7EA016344D}" destId="{63B5CD02-AB3D-45E9-95EA-2633AA0AB5A6}" srcOrd="2" destOrd="0" parTransId="{A299B7EC-75C4-4856-9E72-040B3FC63659}" sibTransId="{5666592D-7C93-42B2-8A67-3F73B2E8D0A4}"/>
    <dgm:cxn modelId="{CFB25BF8-C596-E34E-8986-6D5D1B8D165F}" type="presOf" srcId="{B368B0A2-11FC-4C64-81A2-2D4D26754606}" destId="{FCE68D66-C9C4-473A-BA0E-DB8460042301}" srcOrd="0" destOrd="0" presId="urn:microsoft.com/office/officeart/2005/8/layout/default#1"/>
    <dgm:cxn modelId="{7DC76BF0-514E-4D44-93FB-4D9F8870159D}" type="presOf" srcId="{5B1FC1CF-F14D-4BCE-A97F-242978D77664}" destId="{1F3188D0-B871-4A33-94BE-1CC19F5FB15D}" srcOrd="0" destOrd="0" presId="urn:microsoft.com/office/officeart/2005/8/layout/default#1"/>
    <dgm:cxn modelId="{7D7EC1E9-5961-B24B-A214-245E93776AF5}" type="presOf" srcId="{C97045BA-6820-4F84-8B1D-62F75E13189B}" destId="{93F9D849-1F88-45D4-946C-088ECBDF3BA7}" srcOrd="0" destOrd="0" presId="urn:microsoft.com/office/officeart/2005/8/layout/default#1"/>
    <dgm:cxn modelId="{F3BE4B7F-4175-7842-8A1E-73438004217A}" type="presOf" srcId="{63B5CD02-AB3D-45E9-95EA-2633AA0AB5A6}" destId="{B0253B56-6B61-4C58-ACE9-D3997952FFE3}" srcOrd="0" destOrd="0" presId="urn:microsoft.com/office/officeart/2005/8/layout/default#1"/>
    <dgm:cxn modelId="{43259619-1FF6-EE4D-97A9-6B23C9EED06D}" type="presParOf" srcId="{C5EFA475-E07D-4CEE-B3EB-989B981995A3}" destId="{FCE68D66-C9C4-473A-BA0E-DB8460042301}" srcOrd="0" destOrd="0" presId="urn:microsoft.com/office/officeart/2005/8/layout/default#1"/>
    <dgm:cxn modelId="{03A4B8A8-F5E0-D142-9CB1-9F48FA02A1AF}" type="presParOf" srcId="{C5EFA475-E07D-4CEE-B3EB-989B981995A3}" destId="{26F1832C-9E0C-4DEB-9CCB-591E42533E25}" srcOrd="1" destOrd="0" presId="urn:microsoft.com/office/officeart/2005/8/layout/default#1"/>
    <dgm:cxn modelId="{13728435-8152-D546-928C-ACA0FBBC4C0D}" type="presParOf" srcId="{C5EFA475-E07D-4CEE-B3EB-989B981995A3}" destId="{1F3188D0-B871-4A33-94BE-1CC19F5FB15D}" srcOrd="2" destOrd="0" presId="urn:microsoft.com/office/officeart/2005/8/layout/default#1"/>
    <dgm:cxn modelId="{2A9BDE4D-7C65-F843-A333-264462C824EF}" type="presParOf" srcId="{C5EFA475-E07D-4CEE-B3EB-989B981995A3}" destId="{91CF3CE3-DF60-4476-B30F-73C1FC956960}" srcOrd="3" destOrd="0" presId="urn:microsoft.com/office/officeart/2005/8/layout/default#1"/>
    <dgm:cxn modelId="{09CC8BBB-413C-9B43-A227-F60D198DDA0E}" type="presParOf" srcId="{C5EFA475-E07D-4CEE-B3EB-989B981995A3}" destId="{B0253B56-6B61-4C58-ACE9-D3997952FFE3}" srcOrd="4" destOrd="0" presId="urn:microsoft.com/office/officeart/2005/8/layout/default#1"/>
    <dgm:cxn modelId="{081B4888-6246-6E45-9484-26679ACD06A8}" type="presParOf" srcId="{C5EFA475-E07D-4CEE-B3EB-989B981995A3}" destId="{CCD72E3D-BD71-4820-8B51-49BA0C05B30B}" srcOrd="5" destOrd="0" presId="urn:microsoft.com/office/officeart/2005/8/layout/default#1"/>
    <dgm:cxn modelId="{73ED8533-71A0-F246-B517-8B88AF352D11}" type="presParOf" srcId="{C5EFA475-E07D-4CEE-B3EB-989B981995A3}" destId="{93F9D849-1F88-45D4-946C-088ECBDF3BA7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AC852B-636B-4306-93F3-E62110ACC97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682C34-E6CF-470B-A268-DD516118E8B0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1200" b="1" dirty="0">
              <a:solidFill>
                <a:sysClr val="windowText" lastClr="000000"/>
              </a:solidFill>
            </a:rPr>
            <a:t>Phase 1: Training</a:t>
          </a:r>
        </a:p>
        <a:p>
          <a:pPr algn="ctr"/>
          <a:r>
            <a:rPr lang="en-US" sz="1200" b="1" dirty="0">
              <a:solidFill>
                <a:srgbClr val="7030A0"/>
              </a:solidFill>
            </a:rPr>
            <a:t>June 20 - July 31</a:t>
          </a:r>
        </a:p>
      </dgm:t>
    </dgm:pt>
    <dgm:pt modelId="{B34AB864-0FEB-4244-83B9-6E20016319F2}" type="parTrans" cxnId="{938618D5-5F06-483A-BD92-C2AF7FB35851}">
      <dgm:prSet/>
      <dgm:spPr/>
      <dgm:t>
        <a:bodyPr/>
        <a:lstStyle/>
        <a:p>
          <a:endParaRPr lang="en-US"/>
        </a:p>
      </dgm:t>
    </dgm:pt>
    <dgm:pt modelId="{154462AC-CF17-406A-BB1C-765EC5EA7A7A}" type="sibTrans" cxnId="{938618D5-5F06-483A-BD92-C2AF7FB35851}">
      <dgm:prSet/>
      <dgm:spPr/>
      <dgm:t>
        <a:bodyPr/>
        <a:lstStyle/>
        <a:p>
          <a:endParaRPr lang="en-US"/>
        </a:p>
      </dgm:t>
    </dgm:pt>
    <dgm:pt modelId="{FEF09C63-EC61-47AA-8554-51F44C134FB8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90000"/>
            </a:lnSpc>
          </a:pPr>
          <a:r>
            <a:rPr lang="en-US" sz="1200" b="1" dirty="0">
              <a:solidFill>
                <a:sysClr val="windowText" lastClr="000000"/>
              </a:solidFill>
            </a:rPr>
            <a:t>Phase 2: Leader Board</a:t>
          </a:r>
        </a:p>
        <a:p>
          <a:pPr>
            <a:lnSpc>
              <a:spcPct val="90000"/>
            </a:lnSpc>
          </a:pPr>
          <a:r>
            <a:rPr lang="en-US" sz="1200" b="1" dirty="0">
              <a:solidFill>
                <a:srgbClr val="7030A0"/>
              </a:solidFill>
            </a:rPr>
            <a:t>Aug 1 - Aug </a:t>
          </a:r>
          <a:r>
            <a:rPr lang="en-US" sz="1200" b="1" dirty="0" smtClean="0">
              <a:solidFill>
                <a:srgbClr val="7030A0"/>
              </a:solidFill>
            </a:rPr>
            <a:t>29</a:t>
          </a:r>
          <a:endParaRPr lang="en-US" sz="1200" b="1" dirty="0">
            <a:solidFill>
              <a:srgbClr val="7030A0"/>
            </a:solidFill>
          </a:endParaRPr>
        </a:p>
      </dgm:t>
    </dgm:pt>
    <dgm:pt modelId="{845CD46E-1C25-47C2-8925-4AB200CA9A83}" type="parTrans" cxnId="{2D6E58FC-8F04-4610-AF6F-F1A69EC00958}">
      <dgm:prSet/>
      <dgm:spPr/>
      <dgm:t>
        <a:bodyPr/>
        <a:lstStyle/>
        <a:p>
          <a:endParaRPr lang="en-US"/>
        </a:p>
      </dgm:t>
    </dgm:pt>
    <dgm:pt modelId="{60A20CE4-BE2A-4FDE-85C6-869858777737}" type="sibTrans" cxnId="{2D6E58FC-8F04-4610-AF6F-F1A69EC00958}">
      <dgm:prSet/>
      <dgm:spPr/>
      <dgm:t>
        <a:bodyPr/>
        <a:lstStyle/>
        <a:p>
          <a:endParaRPr lang="en-US"/>
        </a:p>
      </dgm:t>
    </dgm:pt>
    <dgm:pt modelId="{4A761E7F-F573-44F6-BD95-BAEFC7B73104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200" b="1" dirty="0">
              <a:solidFill>
                <a:sysClr val="windowText" lastClr="000000"/>
              </a:solidFill>
            </a:rPr>
            <a:t>Phase 3: Test</a:t>
          </a:r>
        </a:p>
        <a:p>
          <a:r>
            <a:rPr lang="en-US" sz="1200" b="1" dirty="0" smtClean="0">
              <a:solidFill>
                <a:srgbClr val="7030A0"/>
              </a:solidFill>
            </a:rPr>
            <a:t>Sept 8 </a:t>
          </a:r>
          <a:r>
            <a:rPr lang="en-US" sz="1200" b="1" dirty="0">
              <a:solidFill>
                <a:srgbClr val="7030A0"/>
              </a:solidFill>
            </a:rPr>
            <a:t>- Sept </a:t>
          </a:r>
          <a:r>
            <a:rPr lang="en-US" sz="1200" b="1" dirty="0" smtClean="0">
              <a:solidFill>
                <a:srgbClr val="7030A0"/>
              </a:solidFill>
            </a:rPr>
            <a:t>12</a:t>
          </a:r>
          <a:endParaRPr lang="en-US" sz="1200" b="1" dirty="0">
            <a:solidFill>
              <a:srgbClr val="7030A0"/>
            </a:solidFill>
          </a:endParaRPr>
        </a:p>
      </dgm:t>
    </dgm:pt>
    <dgm:pt modelId="{1587AE6E-96D3-4038-8949-D0AE1BD47A4D}" type="parTrans" cxnId="{7A1A4387-7752-4FB5-B28D-586D434C173A}">
      <dgm:prSet/>
      <dgm:spPr/>
      <dgm:t>
        <a:bodyPr/>
        <a:lstStyle/>
        <a:p>
          <a:endParaRPr lang="en-US"/>
        </a:p>
      </dgm:t>
    </dgm:pt>
    <dgm:pt modelId="{777E9D6F-B74A-4F45-8F2A-922A6457FEB6}" type="sibTrans" cxnId="{7A1A4387-7752-4FB5-B28D-586D434C173A}">
      <dgm:prSet/>
      <dgm:spPr/>
      <dgm:t>
        <a:bodyPr/>
        <a:lstStyle/>
        <a:p>
          <a:endParaRPr lang="en-US"/>
        </a:p>
      </dgm:t>
    </dgm:pt>
    <dgm:pt modelId="{E9E9C5F6-0C17-45FE-ACD0-054143651F12}" type="pres">
      <dgm:prSet presAssocID="{55AC852B-636B-4306-93F3-E62110ACC97E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989BAC-3EAE-4D90-9F30-1B92A228EA24}" type="pres">
      <dgm:prSet presAssocID="{55AC852B-636B-4306-93F3-E62110ACC97E}" presName="arrow" presStyleLbl="bgShp" presStyleIdx="0" presStyleCnt="1" custLinFactNeighborX="-752" custLinFactNeighborY="-7514"/>
      <dgm:spPr>
        <a:solidFill>
          <a:schemeClr val="tx2"/>
        </a:solidFill>
      </dgm:spPr>
      <dgm:t>
        <a:bodyPr/>
        <a:lstStyle/>
        <a:p>
          <a:endParaRPr lang="en-US"/>
        </a:p>
      </dgm:t>
    </dgm:pt>
    <dgm:pt modelId="{2AC21060-1CA2-49D6-8BE2-0E867CB3B9FE}" type="pres">
      <dgm:prSet presAssocID="{55AC852B-636B-4306-93F3-E62110ACC97E}" presName="linearProcess" presStyleCnt="0"/>
      <dgm:spPr/>
    </dgm:pt>
    <dgm:pt modelId="{AC9A651F-4581-4EDF-BDFB-97359A59D10A}" type="pres">
      <dgm:prSet presAssocID="{12682C34-E6CF-470B-A268-DD516118E8B0}" presName="textNode" presStyleLbl="node1" presStyleIdx="0" presStyleCnt="3" custLinFactNeighborX="47059" custLinFactNeighborY="3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035482-74B5-4F03-84AF-2097C4AA0DC0}" type="pres">
      <dgm:prSet presAssocID="{154462AC-CF17-406A-BB1C-765EC5EA7A7A}" presName="sibTrans" presStyleCnt="0"/>
      <dgm:spPr/>
    </dgm:pt>
    <dgm:pt modelId="{E0594C64-45F6-412A-8AA4-FBCDB078C6E9}" type="pres">
      <dgm:prSet presAssocID="{FEF09C63-EC61-47AA-8554-51F44C134FB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54DC5-8719-4430-B9D9-9872B585E700}" type="pres">
      <dgm:prSet presAssocID="{60A20CE4-BE2A-4FDE-85C6-869858777737}" presName="sibTrans" presStyleCnt="0"/>
      <dgm:spPr/>
    </dgm:pt>
    <dgm:pt modelId="{A991DBEB-AA9A-45EB-A2AD-0C7895B1C4FC}" type="pres">
      <dgm:prSet presAssocID="{4A761E7F-F573-44F6-BD95-BAEFC7B73104}" presName="textNode" presStyleLbl="node1" presStyleIdx="2" presStyleCnt="3" custLinFactNeighborX="-58823" custLinFactNeighborY="3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0AB1A6-DC53-F145-8BA4-50B5319A881C}" type="presOf" srcId="{12682C34-E6CF-470B-A268-DD516118E8B0}" destId="{AC9A651F-4581-4EDF-BDFB-97359A59D10A}" srcOrd="0" destOrd="0" presId="urn:microsoft.com/office/officeart/2005/8/layout/hProcess9"/>
    <dgm:cxn modelId="{945078DB-2ABD-EB42-A555-22FC91CA511E}" type="presOf" srcId="{FEF09C63-EC61-47AA-8554-51F44C134FB8}" destId="{E0594C64-45F6-412A-8AA4-FBCDB078C6E9}" srcOrd="0" destOrd="0" presId="urn:microsoft.com/office/officeart/2005/8/layout/hProcess9"/>
    <dgm:cxn modelId="{2D6E58FC-8F04-4610-AF6F-F1A69EC00958}" srcId="{55AC852B-636B-4306-93F3-E62110ACC97E}" destId="{FEF09C63-EC61-47AA-8554-51F44C134FB8}" srcOrd="1" destOrd="0" parTransId="{845CD46E-1C25-47C2-8925-4AB200CA9A83}" sibTransId="{60A20CE4-BE2A-4FDE-85C6-869858777737}"/>
    <dgm:cxn modelId="{19304558-57F7-5342-8CA9-C25AD04959C0}" type="presOf" srcId="{4A761E7F-F573-44F6-BD95-BAEFC7B73104}" destId="{A991DBEB-AA9A-45EB-A2AD-0C7895B1C4FC}" srcOrd="0" destOrd="0" presId="urn:microsoft.com/office/officeart/2005/8/layout/hProcess9"/>
    <dgm:cxn modelId="{8C884FF6-27AD-7A4B-8707-843A78DC9946}" type="presOf" srcId="{55AC852B-636B-4306-93F3-E62110ACC97E}" destId="{E9E9C5F6-0C17-45FE-ACD0-054143651F12}" srcOrd="0" destOrd="0" presId="urn:microsoft.com/office/officeart/2005/8/layout/hProcess9"/>
    <dgm:cxn modelId="{7A1A4387-7752-4FB5-B28D-586D434C173A}" srcId="{55AC852B-636B-4306-93F3-E62110ACC97E}" destId="{4A761E7F-F573-44F6-BD95-BAEFC7B73104}" srcOrd="2" destOrd="0" parTransId="{1587AE6E-96D3-4038-8949-D0AE1BD47A4D}" sibTransId="{777E9D6F-B74A-4F45-8F2A-922A6457FEB6}"/>
    <dgm:cxn modelId="{938618D5-5F06-483A-BD92-C2AF7FB35851}" srcId="{55AC852B-636B-4306-93F3-E62110ACC97E}" destId="{12682C34-E6CF-470B-A268-DD516118E8B0}" srcOrd="0" destOrd="0" parTransId="{B34AB864-0FEB-4244-83B9-6E20016319F2}" sibTransId="{154462AC-CF17-406A-BB1C-765EC5EA7A7A}"/>
    <dgm:cxn modelId="{B0D541F1-B620-2748-8C8B-B860E396E8F6}" type="presParOf" srcId="{E9E9C5F6-0C17-45FE-ACD0-054143651F12}" destId="{46989BAC-3EAE-4D90-9F30-1B92A228EA24}" srcOrd="0" destOrd="0" presId="urn:microsoft.com/office/officeart/2005/8/layout/hProcess9"/>
    <dgm:cxn modelId="{F001B916-0E56-D442-86D2-DDA69BBC221B}" type="presParOf" srcId="{E9E9C5F6-0C17-45FE-ACD0-054143651F12}" destId="{2AC21060-1CA2-49D6-8BE2-0E867CB3B9FE}" srcOrd="1" destOrd="0" presId="urn:microsoft.com/office/officeart/2005/8/layout/hProcess9"/>
    <dgm:cxn modelId="{64E3B26D-A121-854E-8119-EFCA0B532417}" type="presParOf" srcId="{2AC21060-1CA2-49D6-8BE2-0E867CB3B9FE}" destId="{AC9A651F-4581-4EDF-BDFB-97359A59D10A}" srcOrd="0" destOrd="0" presId="urn:microsoft.com/office/officeart/2005/8/layout/hProcess9"/>
    <dgm:cxn modelId="{EBD1D4C7-A1DD-9449-BF80-F2295C6D6026}" type="presParOf" srcId="{2AC21060-1CA2-49D6-8BE2-0E867CB3B9FE}" destId="{86035482-74B5-4F03-84AF-2097C4AA0DC0}" srcOrd="1" destOrd="0" presId="urn:microsoft.com/office/officeart/2005/8/layout/hProcess9"/>
    <dgm:cxn modelId="{F3E96E92-6AF4-0B4E-A600-9EDAF6CB069A}" type="presParOf" srcId="{2AC21060-1CA2-49D6-8BE2-0E867CB3B9FE}" destId="{E0594C64-45F6-412A-8AA4-FBCDB078C6E9}" srcOrd="2" destOrd="0" presId="urn:microsoft.com/office/officeart/2005/8/layout/hProcess9"/>
    <dgm:cxn modelId="{6FE5C363-626D-1E49-B386-9683857C1AEC}" type="presParOf" srcId="{2AC21060-1CA2-49D6-8BE2-0E867CB3B9FE}" destId="{59554DC5-8719-4430-B9D9-9872B585E700}" srcOrd="3" destOrd="0" presId="urn:microsoft.com/office/officeart/2005/8/layout/hProcess9"/>
    <dgm:cxn modelId="{F589BCE7-4EA7-A342-BFC9-2EC0997A6DBC}" type="presParOf" srcId="{2AC21060-1CA2-49D6-8BE2-0E867CB3B9FE}" destId="{A991DBEB-AA9A-45EB-A2AD-0C7895B1C4F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68D66-C9C4-473A-BA0E-DB8460042301}">
      <dsp:nvSpPr>
        <dsp:cNvPr id="0" name=""/>
        <dsp:cNvSpPr/>
      </dsp:nvSpPr>
      <dsp:spPr>
        <a:xfrm>
          <a:off x="4662597" y="0"/>
          <a:ext cx="1400543" cy="65038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TCGA</a:t>
          </a:r>
          <a:endParaRPr lang="en-US" sz="2800" b="1" kern="1200" dirty="0"/>
        </a:p>
      </dsp:txBody>
      <dsp:txXfrm>
        <a:off x="4662597" y="0"/>
        <a:ext cx="1400543" cy="650383"/>
      </dsp:txXfrm>
    </dsp:sp>
    <dsp:sp modelId="{1F3188D0-B871-4A33-94BE-1CC19F5FB15D}">
      <dsp:nvSpPr>
        <dsp:cNvPr id="0" name=""/>
        <dsp:cNvSpPr/>
      </dsp:nvSpPr>
      <dsp:spPr>
        <a:xfrm>
          <a:off x="4644999" y="1238230"/>
          <a:ext cx="1341322" cy="65008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TCIA</a:t>
          </a:r>
          <a:endParaRPr lang="en-US" sz="2800" b="1" kern="1200" dirty="0"/>
        </a:p>
      </dsp:txBody>
      <dsp:txXfrm>
        <a:off x="4644999" y="1238230"/>
        <a:ext cx="1341322" cy="650086"/>
      </dsp:txXfrm>
    </dsp:sp>
    <dsp:sp modelId="{B0253B56-6B61-4C58-ACE9-D3997952FFE3}">
      <dsp:nvSpPr>
        <dsp:cNvPr id="0" name=""/>
        <dsp:cNvSpPr/>
      </dsp:nvSpPr>
      <dsp:spPr>
        <a:xfrm>
          <a:off x="1074236" y="0"/>
          <a:ext cx="2724464" cy="71652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n-lt"/>
              <a:cs typeface="Arial" panose="020B0604020202020204" pitchFamily="34" charset="0"/>
            </a:rPr>
            <a:t>IMAGING </a:t>
          </a:r>
        </a:p>
        <a:p>
          <a:pPr lvl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n-lt"/>
              <a:cs typeface="Arial" panose="020B0604020202020204" pitchFamily="34" charset="0"/>
            </a:rPr>
            <a:t>CHALLENGE</a:t>
          </a:r>
          <a:endParaRPr lang="en-US" sz="1800" b="1" kern="1200" dirty="0">
            <a:latin typeface="+mn-lt"/>
            <a:cs typeface="Arial" panose="020B0604020202020204" pitchFamily="34" charset="0"/>
          </a:endParaRPr>
        </a:p>
      </dsp:txBody>
      <dsp:txXfrm>
        <a:off x="1074236" y="0"/>
        <a:ext cx="2724464" cy="716525"/>
      </dsp:txXfrm>
    </dsp:sp>
    <dsp:sp modelId="{93F9D849-1F88-45D4-946C-088ECBDF3BA7}">
      <dsp:nvSpPr>
        <dsp:cNvPr id="0" name=""/>
        <dsp:cNvSpPr/>
      </dsp:nvSpPr>
      <dsp:spPr>
        <a:xfrm>
          <a:off x="6925998" y="0"/>
          <a:ext cx="2683534" cy="7689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n-lt"/>
              <a:cs typeface="Arial" panose="020B0604020202020204" pitchFamily="34" charset="0"/>
            </a:rPr>
            <a:t>DIGITAL PATHOLOGY CHALLENGE</a:t>
          </a:r>
        </a:p>
      </dsp:txBody>
      <dsp:txXfrm>
        <a:off x="6925998" y="0"/>
        <a:ext cx="2683534" cy="768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89BAC-3EAE-4D90-9F30-1B92A228EA24}">
      <dsp:nvSpPr>
        <dsp:cNvPr id="0" name=""/>
        <dsp:cNvSpPr/>
      </dsp:nvSpPr>
      <dsp:spPr>
        <a:xfrm>
          <a:off x="522792" y="0"/>
          <a:ext cx="6477000" cy="1295400"/>
        </a:xfrm>
        <a:prstGeom prst="rightArrow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A651F-4581-4EDF-BDFB-97359A59D10A}">
      <dsp:nvSpPr>
        <dsp:cNvPr id="0" name=""/>
        <dsp:cNvSpPr/>
      </dsp:nvSpPr>
      <dsp:spPr>
        <a:xfrm>
          <a:off x="179294" y="390480"/>
          <a:ext cx="2286000" cy="51816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ysClr val="windowText" lastClr="000000"/>
              </a:solidFill>
            </a:rPr>
            <a:t>Phase 1: Training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7030A0"/>
              </a:solidFill>
            </a:rPr>
            <a:t>June 20 - July 31</a:t>
          </a:r>
        </a:p>
      </dsp:txBody>
      <dsp:txXfrm>
        <a:off x="204588" y="415774"/>
        <a:ext cx="2235412" cy="467572"/>
      </dsp:txXfrm>
    </dsp:sp>
    <dsp:sp modelId="{E0594C64-45F6-412A-8AA4-FBCDB078C6E9}">
      <dsp:nvSpPr>
        <dsp:cNvPr id="0" name=""/>
        <dsp:cNvSpPr/>
      </dsp:nvSpPr>
      <dsp:spPr>
        <a:xfrm>
          <a:off x="2667000" y="388620"/>
          <a:ext cx="2286000" cy="51816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ysClr val="windowText" lastClr="000000"/>
              </a:solidFill>
            </a:rPr>
            <a:t>Phase 2: Leader Board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7030A0"/>
              </a:solidFill>
            </a:rPr>
            <a:t>Aug 1 - Aug </a:t>
          </a:r>
          <a:r>
            <a:rPr lang="en-US" sz="1200" b="1" kern="1200" dirty="0" smtClean="0">
              <a:solidFill>
                <a:srgbClr val="7030A0"/>
              </a:solidFill>
            </a:rPr>
            <a:t>29</a:t>
          </a:r>
          <a:endParaRPr lang="en-US" sz="1200" b="1" kern="1200" dirty="0">
            <a:solidFill>
              <a:srgbClr val="7030A0"/>
            </a:solidFill>
          </a:endParaRPr>
        </a:p>
      </dsp:txBody>
      <dsp:txXfrm>
        <a:off x="2692294" y="413914"/>
        <a:ext cx="2235412" cy="467572"/>
      </dsp:txXfrm>
    </dsp:sp>
    <dsp:sp modelId="{A991DBEB-AA9A-45EB-A2AD-0C7895B1C4FC}">
      <dsp:nvSpPr>
        <dsp:cNvPr id="0" name=""/>
        <dsp:cNvSpPr/>
      </dsp:nvSpPr>
      <dsp:spPr>
        <a:xfrm>
          <a:off x="5109884" y="390480"/>
          <a:ext cx="2286000" cy="51816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ysClr val="windowText" lastClr="000000"/>
              </a:solidFill>
            </a:rPr>
            <a:t>Phase 3: Test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7030A0"/>
              </a:solidFill>
            </a:rPr>
            <a:t>Sept 8 </a:t>
          </a:r>
          <a:r>
            <a:rPr lang="en-US" sz="1200" b="1" kern="1200" dirty="0">
              <a:solidFill>
                <a:srgbClr val="7030A0"/>
              </a:solidFill>
            </a:rPr>
            <a:t>- Sept </a:t>
          </a:r>
          <a:r>
            <a:rPr lang="en-US" sz="1200" b="1" kern="1200" dirty="0" smtClean="0">
              <a:solidFill>
                <a:srgbClr val="7030A0"/>
              </a:solidFill>
            </a:rPr>
            <a:t>12</a:t>
          </a:r>
          <a:endParaRPr lang="en-US" sz="1200" b="1" kern="1200" dirty="0">
            <a:solidFill>
              <a:srgbClr val="7030A0"/>
            </a:solidFill>
          </a:endParaRPr>
        </a:p>
      </dsp:txBody>
      <dsp:txXfrm>
        <a:off x="5135178" y="415774"/>
        <a:ext cx="2235412" cy="467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A3BA435A-C90F-426F-AF5E-5B26AEF0820F}" type="datetimeFigureOut">
              <a:rPr lang="en-US" smtClean="0"/>
              <a:t>10/3/14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C176DD6-BA82-4A47-A827-DCC2C1B5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827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D4C4889C-A9DA-447F-A058-BDE995306FB4}" type="datetimeFigureOut">
              <a:rPr lang="en-US" smtClean="0"/>
              <a:t>10/3/14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8FA94472-93BB-4395-B51A-7BE137815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512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40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7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40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C2E518-51FC-41C7-AE35-7BC9944E7F0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40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A46638-A69A-4CA3-8EF2-320A26C447D5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1165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40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C2E518-51FC-41C7-AE35-7BC9944E7F0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40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A46638-A69A-4CA3-8EF2-320A26C447D5}" type="slidenum">
              <a:rPr lang="zh-CN" altLang="en-US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821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936"/>
            <a:ext cx="9144000" cy="979014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34357"/>
            <a:ext cx="9144000" cy="73443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8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8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488"/>
            <a:ext cx="2743200" cy="365125"/>
          </a:xfrm>
          <a:prstGeom prst="rect">
            <a:avLst/>
          </a:prstGeom>
        </p:spPr>
        <p:txBody>
          <a:bodyPr/>
          <a:lstStyle/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0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8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8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488"/>
            <a:ext cx="2743200" cy="365125"/>
          </a:xfrm>
          <a:prstGeom prst="rect">
            <a:avLst/>
          </a:prstGeom>
        </p:spPr>
        <p:txBody>
          <a:bodyPr/>
          <a:lstStyle/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66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12192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" y="165239"/>
            <a:ext cx="10972800" cy="61136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15028" y="464955"/>
            <a:ext cx="5267373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 smtClean="0"/>
              <a:t>Department Name Here</a:t>
            </a:r>
          </a:p>
        </p:txBody>
      </p:sp>
    </p:spTree>
    <p:extLst>
      <p:ext uri="{BB962C8B-B14F-4D97-AF65-F5344CB8AC3E}">
        <p14:creationId xmlns:p14="http://schemas.microsoft.com/office/powerpoint/2010/main" val="191345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6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39E90-9C6C-B343-9B01-27CBB3C778DF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8B1BC-1B35-8149-A7AA-ADAB66ADA1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69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40857-EF26-DB48-959E-4FFB28511550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C632D-A62B-8A40-8309-13982990EE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31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9EC20-ED29-1247-ABD4-1FA8FA9EEAF5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18F76-8932-EC42-8140-EECF71A0BD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46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E47B0-AD88-9D4B-BCFE-537A079CC321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70883-0FB6-2B4B-90FD-9BDE2D3489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09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294F4-3493-6F4A-9DF5-4E2DBD9F0DDE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18F16-392B-3D45-9720-1402428541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42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4818A-8C7C-E04C-9A41-CBD5A2861706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80864-9A36-A74B-AAA4-AE038D0AFE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8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04284-6C38-4142-8445-24946E7227DE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59810-CE34-5F44-B7D0-F10871FFF3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0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05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36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1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20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7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7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51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85620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12192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" y="165235"/>
            <a:ext cx="10972800" cy="61136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15028" y="464955"/>
            <a:ext cx="5267373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 smtClean="0"/>
              <a:t>Department Name Here</a:t>
            </a:r>
          </a:p>
        </p:txBody>
      </p:sp>
    </p:spTree>
    <p:extLst>
      <p:ext uri="{BB962C8B-B14F-4D97-AF65-F5344CB8AC3E}">
        <p14:creationId xmlns:p14="http://schemas.microsoft.com/office/powerpoint/2010/main" val="1403787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39E90-9C6C-B343-9B01-27CBB3C778DF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8B1BC-1B35-8149-A7AA-ADAB66ADA1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69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40857-EF26-DB48-959E-4FFB28511550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C632D-A62B-8A40-8309-13982990EE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31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9EC20-ED29-1247-ABD4-1FA8FA9EEAF5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18F76-8932-EC42-8140-EECF71A0BD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46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E47B0-AD88-9D4B-BCFE-537A079CC321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70883-0FB6-2B4B-90FD-9BDE2D3489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0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369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294F4-3493-6F4A-9DF5-4E2DBD9F0DDE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18F16-392B-3D45-9720-1402428541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42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4818A-8C7C-E04C-9A41-CBD5A2861706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80864-9A36-A74B-AAA4-AE038D0AFE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8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04284-6C38-4142-8445-24946E7227DE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59810-CE34-5F44-B7D0-F10871FFF3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0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36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1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20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51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856206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12192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" y="165221"/>
            <a:ext cx="10972800" cy="61136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15028" y="464955"/>
            <a:ext cx="5267373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 smtClean="0"/>
              <a:t>Department Name Here</a:t>
            </a:r>
          </a:p>
        </p:txBody>
      </p:sp>
    </p:spTree>
    <p:extLst>
      <p:ext uri="{BB962C8B-B14F-4D97-AF65-F5344CB8AC3E}">
        <p14:creationId xmlns:p14="http://schemas.microsoft.com/office/powerpoint/2010/main" val="1403787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39E90-9C6C-B343-9B01-27CBB3C778DF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8B1BC-1B35-8149-A7AA-ADAB66ADA1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6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5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40857-EF26-DB48-959E-4FFB28511550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C632D-A62B-8A40-8309-13982990EE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31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9EC20-ED29-1247-ABD4-1FA8FA9EEAF5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18F76-8932-EC42-8140-EECF71A0BD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460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E47B0-AD88-9D4B-BCFE-537A079CC321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70883-0FB6-2B4B-90FD-9BDE2D3489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09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294F4-3493-6F4A-9DF5-4E2DBD9F0DDE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18F16-392B-3D45-9720-1402428541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42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4818A-8C7C-E04C-9A41-CBD5A2861706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80864-9A36-A74B-AAA4-AE038D0AFE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85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04284-6C38-4142-8445-24946E7227DE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59810-CE34-5F44-B7D0-F10871FFF3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07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36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1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208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3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3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5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2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856206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12192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" y="165195"/>
            <a:ext cx="10972800" cy="61136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15028" y="464955"/>
            <a:ext cx="5267373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 smtClean="0"/>
              <a:t>Department Name Here</a:t>
            </a:r>
          </a:p>
        </p:txBody>
      </p:sp>
    </p:spTree>
    <p:extLst>
      <p:ext uri="{BB962C8B-B14F-4D97-AF65-F5344CB8AC3E}">
        <p14:creationId xmlns:p14="http://schemas.microsoft.com/office/powerpoint/2010/main" val="14037870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39E90-9C6C-B343-9B01-27CBB3C778DF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8B1BC-1B35-8149-A7AA-ADAB66ADA1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693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40857-EF26-DB48-959E-4FFB28511550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C632D-A62B-8A40-8309-13982990EE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31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9EC20-ED29-1247-ABD4-1FA8FA9EEAF5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18F76-8932-EC42-8140-EECF71A0BD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46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E47B0-AD88-9D4B-BCFE-537A079CC321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70883-0FB6-2B4B-90FD-9BDE2D3489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094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294F4-3493-6F4A-9DF5-4E2DBD9F0DDE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18F16-392B-3D45-9720-1402428541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421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4818A-8C7C-E04C-9A41-CBD5A2861706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80864-9A36-A74B-AAA4-AE038D0AFE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85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04284-6C38-4142-8445-24946E7227DE}" type="datetimeFigureOut">
              <a:rPr lang="en-US" smtClean="0"/>
              <a:pPr>
                <a:defRPr/>
              </a:pPr>
              <a:t>10/3/14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59810-CE34-5F44-B7D0-F10871FFF3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07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3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11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208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511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856206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B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12192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9600" y="165155"/>
            <a:ext cx="10972800" cy="61136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15028" y="464955"/>
            <a:ext cx="5267373" cy="38168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500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 smtClean="0"/>
              <a:t>Department Name Here</a:t>
            </a:r>
          </a:p>
        </p:txBody>
      </p:sp>
    </p:spTree>
    <p:extLst>
      <p:ext uri="{BB962C8B-B14F-4D97-AF65-F5344CB8AC3E}">
        <p14:creationId xmlns:p14="http://schemas.microsoft.com/office/powerpoint/2010/main" val="140378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938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48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48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488"/>
            <a:ext cx="2743200" cy="365125"/>
          </a:xfrm>
          <a:prstGeom prst="rect">
            <a:avLst/>
          </a:prstGeom>
        </p:spPr>
        <p:txBody>
          <a:bodyPr/>
          <a:lstStyle/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71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48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48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488"/>
            <a:ext cx="2743200" cy="365125"/>
          </a:xfrm>
          <a:prstGeom prst="rect">
            <a:avLst/>
          </a:prstGeom>
        </p:spPr>
        <p:txBody>
          <a:bodyPr/>
          <a:lstStyle/>
          <a:p>
            <a:fld id="{537B7816-8D62-4751-8CFC-C19FC6FFB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3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theme" Target="../theme/theme3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theme" Target="../theme/theme4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4.xml"/><Relationship Id="rId14" Type="http://schemas.openxmlformats.org/officeDocument/2006/relationships/theme" Target="../theme/theme5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" y="0"/>
            <a:ext cx="1217886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38"/>
            <a:ext cx="10515600" cy="76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106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4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8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AD3EF948-37D3-8640-AD4C-61C8D3BACF17}" type="datetimeFigureOut">
              <a:rPr lang="en-US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8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88433CCE-29AA-0E44-BDD7-04B078C0F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" y="0"/>
            <a:ext cx="1217886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7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AD3EF948-37D3-8640-AD4C-61C8D3BACF17}" type="datetimeFigureOut">
              <a:rPr lang="en-US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7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88433CCE-29AA-0E44-BDD7-04B078C0F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" y="0"/>
            <a:ext cx="1217886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4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AD3EF948-37D3-8640-AD4C-61C8D3BACF17}" type="datetimeFigureOut">
              <a:rPr lang="en-US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4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4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88433CCE-29AA-0E44-BDD7-04B078C0F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" y="0"/>
            <a:ext cx="1217886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AD3EF948-37D3-8640-AD4C-61C8D3BACF17}" type="datetimeFigureOut">
              <a:rPr lang="en-US"/>
              <a:pPr>
                <a:defRPr/>
              </a:pPr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88433CCE-29AA-0E44-BDD7-04B078C0F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" y="0"/>
            <a:ext cx="1217886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4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5.jpeg"/><Relationship Id="rId9" Type="http://schemas.openxmlformats.org/officeDocument/2006/relationships/image" Target="../media/image26.png"/><Relationship Id="rId10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31.xml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48.xml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9821" y="934431"/>
            <a:ext cx="11146215" cy="48661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5208" y="1146091"/>
            <a:ext cx="10515600" cy="768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Tools to Analyze Morphology and Spatially Mapped Molecular Data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1446141" y="1607335"/>
            <a:ext cx="9834667" cy="319067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3500" dirty="0" smtClean="0"/>
              <a:t>Joel Saltz </a:t>
            </a:r>
            <a:r>
              <a:rPr lang="en-US" sz="3500" dirty="0" err="1" smtClean="0"/>
              <a:t>MD,PhD</a:t>
            </a:r>
            <a:endParaRPr lang="en-US" sz="3500" dirty="0" smtClean="0"/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000" dirty="0" smtClean="0"/>
              <a:t>Chair Biomedical Informatics, Stony Brook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Associate Director Stony Brook Cancer Center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46233" y="4797589"/>
            <a:ext cx="2849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October 3, 2014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673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Hierarchical Pipeline (Slicer!)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5" y="2538150"/>
            <a:ext cx="3657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01" y="2631457"/>
            <a:ext cx="2952975" cy="24688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0179" y="3984172"/>
            <a:ext cx="401216" cy="4292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8" idx="3"/>
            <a:endCxn id="7" idx="1"/>
          </p:cNvCxnSpPr>
          <p:nvPr/>
        </p:nvCxnSpPr>
        <p:spPr>
          <a:xfrm flipV="1">
            <a:off x="2071393" y="3865897"/>
            <a:ext cx="2442515" cy="3328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40013" y="3598114"/>
            <a:ext cx="243243" cy="2677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283256" y="3732008"/>
            <a:ext cx="2543501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757" y="2585737"/>
            <a:ext cx="2749611" cy="251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623" y="914858"/>
            <a:ext cx="259938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Liangjia</a:t>
            </a:r>
            <a:r>
              <a:rPr lang="en-US" sz="2400" b="1" dirty="0"/>
              <a:t> Zhu</a:t>
            </a:r>
          </a:p>
          <a:p>
            <a:r>
              <a:rPr lang="en-US" sz="2400" b="1" dirty="0"/>
              <a:t>Ivan </a:t>
            </a:r>
            <a:r>
              <a:rPr lang="en-US" sz="2400" b="1" dirty="0" err="1"/>
              <a:t>Kolesov</a:t>
            </a:r>
            <a:endParaRPr lang="en-US" sz="2400" b="1" dirty="0"/>
          </a:p>
          <a:p>
            <a:r>
              <a:rPr lang="en-US" sz="2400" b="1" dirty="0" err="1"/>
              <a:t>Romeil</a:t>
            </a:r>
            <a:r>
              <a:rPr lang="en-US" sz="2400" b="1" dirty="0"/>
              <a:t> </a:t>
            </a:r>
            <a:r>
              <a:rPr lang="en-US" sz="2400" b="1" dirty="0" err="1"/>
              <a:t>Sandhu</a:t>
            </a:r>
            <a:endParaRPr lang="en-US" sz="2400" b="1" dirty="0"/>
          </a:p>
          <a:p>
            <a:r>
              <a:rPr lang="en-US" sz="2400" b="1" dirty="0"/>
              <a:t>Allen </a:t>
            </a:r>
            <a:r>
              <a:rPr lang="en-US" sz="2400" b="1" dirty="0" err="1"/>
              <a:t>Tannenbaum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8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Low Power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2054"/>
            <a:ext cx="7314595" cy="5485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28681" y="3062426"/>
            <a:ext cx="471195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Fast </a:t>
            </a:r>
            <a:r>
              <a:rPr lang="en-US" sz="2400" dirty="0" err="1" smtClean="0"/>
              <a:t>GrowCut</a:t>
            </a:r>
            <a:r>
              <a:rPr lang="en-US" sz="2400" dirty="0" smtClean="0"/>
              <a:t> segmentation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Intensity </a:t>
            </a:r>
            <a:r>
              <a:rPr lang="en-US" sz="2400" dirty="0" smtClean="0"/>
              <a:t>insufficient: </a:t>
            </a:r>
            <a:r>
              <a:rPr lang="en-US" sz="2400" dirty="0"/>
              <a:t>need user </a:t>
            </a:r>
            <a:r>
              <a:rPr lang="en-US" sz="2400" dirty="0" smtClean="0"/>
              <a:t>guidance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Boundaries are most time consuming for user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62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Medium Power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36" y="1177704"/>
            <a:ext cx="5468471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8681" y="3062404"/>
            <a:ext cx="47119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Adaptive </a:t>
            </a:r>
            <a:r>
              <a:rPr lang="en-US" sz="2400" dirty="0" err="1" smtClean="0"/>
              <a:t>thresholding</a:t>
            </a:r>
            <a:r>
              <a:rPr lang="en-US" sz="2400" dirty="0" smtClean="0"/>
              <a:t> segmentation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Allow for global user input (influence parameter settings)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5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Crypt/Nuclear  Segmentation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3" y="1322015"/>
            <a:ext cx="4999291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8681" y="3062290"/>
            <a:ext cx="47119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Variational</a:t>
            </a:r>
            <a:r>
              <a:rPr lang="en-US" sz="2400" dirty="0" smtClean="0"/>
              <a:t> </a:t>
            </a:r>
            <a:r>
              <a:rPr lang="en-US" sz="2400" dirty="0"/>
              <a:t>active </a:t>
            </a:r>
            <a:r>
              <a:rPr lang="en-US" sz="2400" dirty="0" smtClean="0"/>
              <a:t>contour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Context is crucial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238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Scale Data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sz="2800" dirty="0" smtClean="0"/>
              <a:t>Data model capturing multi-faceted information including markups, annotations, algorithm provenance, specimen, etc.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 smtClean="0"/>
              <a:t>Support for complex relationships and spatial query: multi-level granularities, relationships between markups and annotations, spatial and nested relationships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 smtClean="0"/>
              <a:t>Highly optimized spatial query and analyses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/>
              <a:t>Implemented </a:t>
            </a:r>
            <a:r>
              <a:rPr lang="en-US" sz="2800" dirty="0" smtClean="0"/>
              <a:t>in a variety of ways including optimized CPU/GPU,  </a:t>
            </a:r>
            <a:r>
              <a:rPr lang="en-US" sz="2800" dirty="0" err="1" smtClean="0"/>
              <a:t>Hadoop</a:t>
            </a:r>
            <a:r>
              <a:rPr lang="en-US" sz="2800" dirty="0" smtClean="0"/>
              <a:t>/HDFS and  </a:t>
            </a:r>
            <a:r>
              <a:rPr lang="en-US" sz="2800" dirty="0"/>
              <a:t>IBM </a:t>
            </a:r>
            <a:r>
              <a:rPr lang="en-US" sz="2800" dirty="0" smtClean="0"/>
              <a:t>DB2 (Wang, Saltz, </a:t>
            </a:r>
            <a:r>
              <a:rPr lang="en-US" sz="2800" dirty="0" err="1" smtClean="0"/>
              <a:t>Kurc</a:t>
            </a:r>
            <a:r>
              <a:rPr lang="en-US" sz="2800" dirty="0" smtClean="0"/>
              <a:t>)</a:t>
            </a:r>
          </a:p>
        </p:txBody>
      </p:sp>
      <p:grpSp>
        <p:nvGrpSpPr>
          <p:cNvPr id="4" name="Group 98"/>
          <p:cNvGrpSpPr>
            <a:grpSpLocks/>
          </p:cNvGrpSpPr>
          <p:nvPr/>
        </p:nvGrpSpPr>
        <p:grpSpPr bwMode="auto">
          <a:xfrm>
            <a:off x="17737668" y="22382169"/>
            <a:ext cx="13768917" cy="10460035"/>
            <a:chOff x="13303987" y="22381603"/>
            <a:chExt cx="10325296" cy="10459829"/>
          </a:xfrm>
        </p:grpSpPr>
        <p:grpSp>
          <p:nvGrpSpPr>
            <p:cNvPr id="5" name="Group 116"/>
            <p:cNvGrpSpPr>
              <a:grpSpLocks/>
            </p:cNvGrpSpPr>
            <p:nvPr/>
          </p:nvGrpSpPr>
          <p:grpSpPr bwMode="auto">
            <a:xfrm>
              <a:off x="13303987" y="22381603"/>
              <a:ext cx="10216413" cy="4263046"/>
              <a:chOff x="2513671" y="7818438"/>
              <a:chExt cx="9317342" cy="4264282"/>
            </a:xfrm>
          </p:grpSpPr>
          <p:sp>
            <p:nvSpPr>
              <p:cNvPr id="7" name="TextBox 52"/>
              <p:cNvSpPr txBox="1">
                <a:spLocks noChangeArrowheads="1"/>
              </p:cNvSpPr>
              <p:nvPr/>
            </p:nvSpPr>
            <p:spPr bwMode="auto">
              <a:xfrm>
                <a:off x="2534716" y="7818438"/>
                <a:ext cx="4224339" cy="769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4400" b="1"/>
                  <a:t>PAIS Database</a:t>
                </a:r>
              </a:p>
            </p:txBody>
          </p:sp>
          <p:sp>
            <p:nvSpPr>
              <p:cNvPr id="8" name="TextBox 67"/>
              <p:cNvSpPr txBox="1">
                <a:spLocks noChangeArrowheads="1"/>
              </p:cNvSpPr>
              <p:nvPr/>
            </p:nvSpPr>
            <p:spPr bwMode="auto">
              <a:xfrm>
                <a:off x="2513671" y="8542333"/>
                <a:ext cx="9317342" cy="3540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>
                  <a:buFont typeface="Wingdings" pitchFamily="2" charset="2"/>
                  <a:buChar char="Ø"/>
                </a:pPr>
                <a:r>
                  <a:rPr lang="en-US" sz="3200"/>
                  <a:t>Implemented with IBM DB2 for large scale pathology image metadata (~million markups per slide)</a:t>
                </a:r>
              </a:p>
              <a:p>
                <a:pPr algn="just">
                  <a:buFont typeface="Wingdings" pitchFamily="2" charset="2"/>
                  <a:buChar char="Ø"/>
                </a:pPr>
                <a:r>
                  <a:rPr lang="en-US" sz="3200"/>
                  <a:t>Represented by a complex data model capturing multi-faceted information including markups, annotations, algorithm provenance, specimen, etc.</a:t>
                </a:r>
              </a:p>
              <a:p>
                <a:pPr algn="just">
                  <a:buFont typeface="Wingdings" pitchFamily="2" charset="2"/>
                  <a:buChar char="Ø"/>
                </a:pPr>
                <a:r>
                  <a:rPr lang="en-US" sz="3200"/>
                  <a:t>Support for complex relationships and spatial query: multi-level granularities, relationships between markups and annotations, spatial and nested relationships</a:t>
                </a:r>
              </a:p>
              <a:p>
                <a:pPr algn="just">
                  <a:buFont typeface="Wingdings" pitchFamily="2" charset="2"/>
                  <a:buChar char="Ø"/>
                </a:pPr>
                <a:r>
                  <a:rPr lang="en-US" sz="3200"/>
                  <a:t>Support for high-level data statistical analysis</a:t>
                </a:r>
              </a:p>
            </p:txBody>
          </p:sp>
        </p:grpSp>
        <p:pic>
          <p:nvPicPr>
            <p:cNvPr id="6" name="Picture 91" descr="db.bmp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15821" y="27703703"/>
              <a:ext cx="9813462" cy="5137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3917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138"/>
            <a:ext cx="11404600" cy="655637"/>
          </a:xfrm>
        </p:spPr>
        <p:txBody>
          <a:bodyPr/>
          <a:lstStyle/>
          <a:p>
            <a:r>
              <a:rPr lang="en-US" sz="3600" dirty="0" smtClean="0"/>
              <a:t>Spatial Centric – Pathology Imaging “GIS”</a:t>
            </a:r>
            <a:endParaRPr lang="en-US" sz="3600" dirty="0"/>
          </a:p>
        </p:txBody>
      </p:sp>
      <p:grpSp>
        <p:nvGrpSpPr>
          <p:cNvPr id="3" name="Group 15"/>
          <p:cNvGrpSpPr/>
          <p:nvPr/>
        </p:nvGrpSpPr>
        <p:grpSpPr>
          <a:xfrm>
            <a:off x="785487" y="869914"/>
            <a:ext cx="10853440" cy="5266065"/>
            <a:chOff x="452591" y="1066800"/>
            <a:chExt cx="8140080" cy="5266065"/>
          </a:xfrm>
        </p:grpSpPr>
        <p:pic>
          <p:nvPicPr>
            <p:cNvPr id="6" name="Picture 5" descr="spatialfig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6800" y="4549917"/>
              <a:ext cx="2514600" cy="1759563"/>
            </a:xfrm>
            <a:prstGeom prst="rect">
              <a:avLst/>
            </a:prstGeom>
            <a:ln w="158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1195" y="1685660"/>
              <a:ext cx="3015905" cy="1934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12"/>
            <p:cNvSpPr txBox="1"/>
            <p:nvPr/>
          </p:nvSpPr>
          <p:spPr>
            <a:xfrm>
              <a:off x="470807" y="1066800"/>
              <a:ext cx="25333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9pPr>
            </a:lstStyle>
            <a:p>
              <a:r>
                <a:rPr lang="en-US" sz="1800" dirty="0" smtClean="0">
                  <a:latin typeface="+mn-lt"/>
                </a:rPr>
                <a:t>Point</a:t>
              </a:r>
              <a:r>
                <a:rPr lang="en-US" sz="1800" b="0" dirty="0" smtClean="0">
                  <a:latin typeface="+mn-lt"/>
                </a:rPr>
                <a:t> query: human marked point </a:t>
              </a:r>
            </a:p>
            <a:p>
              <a:r>
                <a:rPr lang="en-US" sz="1800" b="0" dirty="0" smtClean="0">
                  <a:latin typeface="+mn-lt"/>
                </a:rPr>
                <a:t>inside a nucleus</a:t>
              </a:r>
              <a:endParaRPr lang="en-US" sz="1800" b="0" dirty="0">
                <a:latin typeface="+mn-lt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rot="16200000" flipH="1">
              <a:off x="1821083" y="1962726"/>
              <a:ext cx="877452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4"/>
            <p:cNvSpPr txBox="1"/>
            <p:nvPr/>
          </p:nvSpPr>
          <p:spPr>
            <a:xfrm flipH="1">
              <a:off x="2105613" y="2030908"/>
              <a:ext cx="3367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9pPr>
            </a:lstStyle>
            <a:p>
              <a:r>
                <a:rPr lang="en-US" sz="3600" dirty="0" smtClean="0">
                  <a:solidFill>
                    <a:srgbClr val="009900"/>
                  </a:solidFill>
                  <a:latin typeface="Calibri" pitchFamily="34" charset="0"/>
                  <a:cs typeface="Calibri" pitchFamily="34" charset="0"/>
                </a:rPr>
                <a:t>.</a:t>
              </a:r>
              <a:endParaRPr lang="en-US" sz="36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76800" y="1687586"/>
              <a:ext cx="3048000" cy="1932705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4724400" y="1066800"/>
              <a:ext cx="2372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9pPr>
            </a:lstStyle>
            <a:p>
              <a:r>
                <a:rPr lang="en-US" sz="1800" dirty="0" smtClean="0">
                  <a:latin typeface="+mn-lt"/>
                </a:rPr>
                <a:t>Window</a:t>
              </a:r>
              <a:r>
                <a:rPr lang="en-US" sz="1800" b="0" dirty="0" smtClean="0">
                  <a:latin typeface="+mn-lt"/>
                </a:rPr>
                <a:t> query: return markups </a:t>
              </a:r>
            </a:p>
            <a:p>
              <a:r>
                <a:rPr lang="en-US" sz="1800" b="0" dirty="0" smtClean="0">
                  <a:latin typeface="+mn-lt"/>
                </a:rPr>
                <a:t>contained in a rectangle</a:t>
              </a:r>
              <a:endParaRPr lang="en-US" sz="1800" b="0" dirty="0">
                <a:latin typeface="+mn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14180" y="3886200"/>
              <a:ext cx="3300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9pPr>
            </a:lstStyle>
            <a:p>
              <a:r>
                <a:rPr lang="en-US" sz="1800" dirty="0" smtClean="0">
                  <a:latin typeface="+mn-lt"/>
                </a:rPr>
                <a:t>Spatial join </a:t>
              </a:r>
              <a:r>
                <a:rPr lang="en-US" sz="1800" b="0" dirty="0" smtClean="0">
                  <a:latin typeface="+mn-lt"/>
                </a:rPr>
                <a:t>query: algorithm </a:t>
              </a:r>
            </a:p>
            <a:p>
              <a:r>
                <a:rPr lang="en-US" sz="1800" b="0" dirty="0" smtClean="0">
                  <a:latin typeface="+mn-lt"/>
                </a:rPr>
                <a:t>validation/comparison</a:t>
              </a:r>
              <a:endParaRPr lang="en-US" sz="1800" b="0" dirty="0">
                <a:latin typeface="+mn-lt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4400" y="4523876"/>
              <a:ext cx="1981200" cy="1808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2"/>
            <p:cNvSpPr txBox="1"/>
            <p:nvPr/>
          </p:nvSpPr>
          <p:spPr>
            <a:xfrm>
              <a:off x="452591" y="3849469"/>
              <a:ext cx="2688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Siemens Sans Black"/>
                  <a:ea typeface="+mn-ea"/>
                  <a:cs typeface="Arial" pitchFamily="34" charset="0"/>
                </a:defRPr>
              </a:lvl9pPr>
            </a:lstStyle>
            <a:p>
              <a:r>
                <a:rPr lang="en-US" sz="1800" dirty="0" smtClean="0">
                  <a:latin typeface="+mn-lt"/>
                </a:rPr>
                <a:t>Containmen</a:t>
              </a:r>
              <a:r>
                <a:rPr lang="en-US" sz="1800" b="0" dirty="0" smtClean="0">
                  <a:latin typeface="+mn-lt"/>
                </a:rPr>
                <a:t>t query: nuclear feature</a:t>
              </a:r>
            </a:p>
            <a:p>
              <a:r>
                <a:rPr lang="en-US" sz="1800" b="0" dirty="0" smtClean="0">
                  <a:latin typeface="+mn-lt"/>
                </a:rPr>
                <a:t>aggregation in tumor regions</a:t>
              </a:r>
              <a:endParaRPr lang="en-US" sz="1800" b="0" dirty="0">
                <a:latin typeface="+mn-lt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6200000">
              <a:off x="7750736" y="5275729"/>
              <a:ext cx="1168400" cy="515471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 flipH="1">
            <a:off x="9469913" y="6426825"/>
            <a:ext cx="2700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Fusheng</a:t>
            </a:r>
            <a:r>
              <a:rPr lang="en-US" sz="2000" dirty="0" smtClean="0"/>
              <a:t> Wang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02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37177" y="0"/>
            <a:ext cx="11404600" cy="7794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Verdana" charset="0"/>
                <a:ea typeface="ＭＳ Ｐゴシック" charset="0"/>
                <a:cs typeface="ＭＳ Ｐゴシック" charset="0"/>
              </a:rPr>
              <a:t>HPC </a:t>
            </a:r>
            <a:r>
              <a:rPr lang="en-US" sz="3200" dirty="0" smtClean="0">
                <a:latin typeface="Verdana" charset="0"/>
                <a:ea typeface="ＭＳ Ｐゴシック" charset="0"/>
                <a:cs typeface="ＭＳ Ｐゴシック" charset="0"/>
              </a:rPr>
              <a:t>Pipelines (Segmentation </a:t>
            </a:r>
            <a:r>
              <a:rPr lang="en-US" sz="3200" dirty="0">
                <a:latin typeface="Verdana" charset="0"/>
                <a:ea typeface="ＭＳ Ｐゴシック" charset="0"/>
                <a:cs typeface="ＭＳ Ｐゴシック" charset="0"/>
              </a:rPr>
              <a:t>and Feature </a:t>
            </a:r>
            <a:r>
              <a:rPr lang="en-US" sz="3200" dirty="0" smtClean="0">
                <a:latin typeface="Verdana" charset="0"/>
                <a:ea typeface="ＭＳ Ｐゴシック" charset="0"/>
                <a:cs typeface="ＭＳ Ｐゴシック" charset="0"/>
              </a:rPr>
              <a:t>Extraction)</a:t>
            </a:r>
            <a:endParaRPr lang="en-US" sz="32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4" t="11809" r="7097" b="78656"/>
          <a:stretch>
            <a:fillRect/>
          </a:stretch>
        </p:blipFill>
        <p:spPr bwMode="auto">
          <a:xfrm>
            <a:off x="1661599" y="4125913"/>
            <a:ext cx="4565649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4" t="32503" r="7097" b="55376"/>
          <a:stretch>
            <a:fillRect/>
          </a:stretch>
        </p:blipFill>
        <p:spPr bwMode="auto">
          <a:xfrm>
            <a:off x="1335271" y="4540200"/>
            <a:ext cx="100076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scalability-throughput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97" y="950228"/>
            <a:ext cx="6098117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9" t="47688" r="12775" b="30807"/>
          <a:stretch>
            <a:fillRect/>
          </a:stretch>
        </p:blipFill>
        <p:spPr bwMode="auto">
          <a:xfrm>
            <a:off x="6580717" y="946870"/>
            <a:ext cx="5611283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Box 29"/>
          <p:cNvSpPr txBox="1">
            <a:spLocks noChangeArrowheads="1"/>
          </p:cNvSpPr>
          <p:nvPr/>
        </p:nvSpPr>
        <p:spPr bwMode="auto">
          <a:xfrm>
            <a:off x="6922594" y="3490218"/>
            <a:ext cx="35062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Tony </a:t>
            </a:r>
            <a:r>
              <a:rPr lang="en-US" sz="2000" dirty="0" smtClean="0"/>
              <a:t>Pan, George </a:t>
            </a:r>
            <a:r>
              <a:rPr lang="en-US" sz="2000" dirty="0" err="1" smtClean="0"/>
              <a:t>Teodoro</a:t>
            </a:r>
            <a:r>
              <a:rPr lang="en-US" sz="2000" dirty="0" smtClean="0"/>
              <a:t>,</a:t>
            </a:r>
          </a:p>
          <a:p>
            <a:pPr eaLnBrk="1" hangingPunct="1"/>
            <a:r>
              <a:rPr lang="en-US" sz="2000" dirty="0" err="1" smtClean="0"/>
              <a:t>Tahsin</a:t>
            </a:r>
            <a:r>
              <a:rPr lang="en-US" sz="2000" dirty="0" smtClean="0"/>
              <a:t> </a:t>
            </a:r>
            <a:r>
              <a:rPr lang="en-US" sz="2000" dirty="0" err="1" smtClean="0"/>
              <a:t>Kurc</a:t>
            </a:r>
            <a:r>
              <a:rPr lang="en-US" sz="2000" dirty="0" smtClean="0"/>
              <a:t> and Scott </a:t>
            </a:r>
            <a:r>
              <a:rPr lang="en-US" sz="2000" dirty="0" err="1" smtClean="0"/>
              <a:t>Klasky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205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  <a:gs pos="50000">
              <a:schemeClr val="bg2">
                <a:lumMod val="9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Berlin Sans FB Demi" panose="020E0802020502020306" pitchFamily="34" charset="0"/>
                <a:ea typeface="+mj-ea"/>
                <a:cs typeface="+mj-cs"/>
              </a:rPr>
              <a:t>MICCAI 2014 </a:t>
            </a:r>
            <a:r>
              <a:rPr lang="en-US" sz="2800" b="1" dirty="0" smtClean="0">
                <a:solidFill>
                  <a:srgbClr val="FFFFFF"/>
                </a:solidFill>
                <a:latin typeface="Berlin Sans FB Demi" panose="020E0802020502020306" pitchFamily="34" charset="0"/>
                <a:ea typeface="+mj-ea"/>
                <a:cs typeface="+mj-cs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latin typeface="Berlin Sans FB Demi" panose="020E0802020502020306" pitchFamily="34" charset="0"/>
                <a:ea typeface="+mj-ea"/>
                <a:cs typeface="+mj-cs"/>
              </a:rPr>
            </a:b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latin typeface="Berlin Sans FB Demi" panose="020E0802020502020306" pitchFamily="34" charset="0"/>
                <a:ea typeface="+mj-ea"/>
                <a:cs typeface="+mj-cs"/>
              </a:rPr>
              <a:t>BRAIN TUMOR</a:t>
            </a:r>
            <a:br>
              <a:rPr lang="en-US" sz="2700" b="1" dirty="0" smtClean="0">
                <a:solidFill>
                  <a:schemeClr val="tx2">
                    <a:lumMod val="50000"/>
                  </a:schemeClr>
                </a:solidFill>
                <a:latin typeface="Berlin Sans FB Demi" panose="020E0802020502020306" pitchFamily="34" charset="0"/>
                <a:ea typeface="+mj-ea"/>
                <a:cs typeface="+mj-cs"/>
              </a:rPr>
            </a:b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latin typeface="Berlin Sans FB Demi" panose="020E0802020502020306" pitchFamily="34" charset="0"/>
                <a:ea typeface="+mj-ea"/>
                <a:cs typeface="+mj-cs"/>
              </a:rPr>
              <a:t>Classification and Segmentation Challenges</a:t>
            </a:r>
            <a:r>
              <a:rPr lang="en-US" sz="2200" b="1" dirty="0" smtClean="0">
                <a:solidFill>
                  <a:schemeClr val="tx2">
                    <a:lumMod val="50000"/>
                  </a:schemeClr>
                </a:solidFill>
                <a:latin typeface="Berlin Sans FB Demi" panose="020E0802020502020306" pitchFamily="34" charset="0"/>
                <a:ea typeface="+mj-ea"/>
                <a:cs typeface="+mj-cs"/>
              </a:rPr>
              <a:t/>
            </a:r>
            <a:br>
              <a:rPr lang="en-US" sz="2200" b="1" dirty="0" smtClean="0">
                <a:solidFill>
                  <a:schemeClr val="tx2">
                    <a:lumMod val="50000"/>
                  </a:schemeClr>
                </a:solidFill>
                <a:latin typeface="Berlin Sans FB Demi" panose="020E0802020502020306" pitchFamily="34" charset="0"/>
                <a:ea typeface="+mj-ea"/>
                <a:cs typeface="+mj-cs"/>
              </a:rPr>
            </a:br>
            <a:endParaRPr lang="en-US" sz="2800" b="1" dirty="0">
              <a:solidFill>
                <a:schemeClr val="tx2">
                  <a:lumMod val="50000"/>
                </a:schemeClr>
              </a:solidFill>
              <a:latin typeface="Berlin Sans FB Demi" panose="020E0802020502020306" pitchFamily="34" charset="0"/>
              <a:ea typeface="+mj-ea"/>
              <a:cs typeface="+mj-cs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832528" y="1810002"/>
          <a:ext cx="10668000" cy="247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72" name="Down Arrow 5"/>
          <p:cNvSpPr>
            <a:spLocks noChangeArrowheads="1"/>
          </p:cNvSpPr>
          <p:nvPr/>
        </p:nvSpPr>
        <p:spPr bwMode="auto">
          <a:xfrm>
            <a:off x="6015567" y="2662238"/>
            <a:ext cx="304800" cy="266700"/>
          </a:xfrm>
          <a:prstGeom prst="downArrow">
            <a:avLst>
              <a:gd name="adj1" fmla="val 50000"/>
              <a:gd name="adj2" fmla="val 49999"/>
            </a:avLst>
          </a:prstGeom>
          <a:gradFill rotWithShape="1">
            <a:gsLst>
              <a:gs pos="0">
                <a:srgbClr val="BFB1D0"/>
              </a:gs>
              <a:gs pos="100000">
                <a:srgbClr val="8064A2"/>
              </a:gs>
            </a:gsLst>
            <a:lin ang="5400000"/>
          </a:gradFill>
          <a:ln w="9525">
            <a:solidFill>
              <a:srgbClr val="795D9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7174" name="Down Arrow 5"/>
          <p:cNvSpPr>
            <a:spLocks noChangeArrowheads="1"/>
          </p:cNvSpPr>
          <p:nvPr/>
        </p:nvSpPr>
        <p:spPr bwMode="auto">
          <a:xfrm rot="-5400000">
            <a:off x="7065967" y="3113687"/>
            <a:ext cx="504825" cy="408516"/>
          </a:xfrm>
          <a:prstGeom prst="downArrow">
            <a:avLst>
              <a:gd name="adj1" fmla="val 50000"/>
              <a:gd name="adj2" fmla="val 50204"/>
            </a:avLst>
          </a:prstGeom>
          <a:gradFill rotWithShape="1">
            <a:gsLst>
              <a:gs pos="0">
                <a:srgbClr val="BFB1D0"/>
              </a:gs>
              <a:gs pos="100000">
                <a:srgbClr val="8064A2"/>
              </a:gs>
            </a:gsLst>
            <a:lin ang="5400000"/>
          </a:gradFill>
          <a:ln w="9525">
            <a:solidFill>
              <a:srgbClr val="795D9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ea typeface="ＭＳ Ｐゴシック" charset="0"/>
              <a:cs typeface="Arial" charset="0"/>
            </a:endParaRPr>
          </a:p>
        </p:txBody>
      </p:sp>
      <p:pic>
        <p:nvPicPr>
          <p:cNvPr id="11" name="Picture 2" descr="H:\Challenge\MICCAI 2014\Graphics\segmentationexample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2529444"/>
            <a:ext cx="2702771" cy="1557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2" r="4352" b="11388"/>
          <a:stretch/>
        </p:blipFill>
        <p:spPr bwMode="auto">
          <a:xfrm>
            <a:off x="7924893" y="2543500"/>
            <a:ext cx="2824767" cy="1371600"/>
          </a:xfrm>
          <a:prstGeom prst="rect">
            <a:avLst/>
          </a:prstGeom>
          <a:ln w="38100" cmpd="sng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wn Arrow 5"/>
          <p:cNvSpPr>
            <a:spLocks noChangeArrowheads="1"/>
          </p:cNvSpPr>
          <p:nvPr/>
        </p:nvSpPr>
        <p:spPr bwMode="auto">
          <a:xfrm rot="5400000">
            <a:off x="4687980" y="3105151"/>
            <a:ext cx="504825" cy="406400"/>
          </a:xfrm>
          <a:prstGeom prst="downArrow">
            <a:avLst>
              <a:gd name="adj1" fmla="val 50000"/>
              <a:gd name="adj2" fmla="val 50204"/>
            </a:avLst>
          </a:prstGeom>
          <a:gradFill rotWithShape="1">
            <a:gsLst>
              <a:gs pos="0">
                <a:srgbClr val="BFB1D0"/>
              </a:gs>
              <a:gs pos="100000">
                <a:srgbClr val="8064A2"/>
              </a:gs>
            </a:gsLst>
            <a:lin ang="5400000"/>
          </a:gradFill>
          <a:ln w="9525">
            <a:solidFill>
              <a:srgbClr val="795D9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ea typeface="ＭＳ Ｐゴシック" charset="0"/>
              <a:cs typeface="Arial" charset="0"/>
            </a:endParaRPr>
          </a:p>
        </p:txBody>
      </p:sp>
      <p:graphicFrame>
        <p:nvGraphicFramePr>
          <p:cNvPr id="13" name="Diagram 12"/>
          <p:cNvGraphicFramePr/>
          <p:nvPr/>
        </p:nvGraphicFramePr>
        <p:xfrm>
          <a:off x="2438400" y="4191000"/>
          <a:ext cx="76200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322" name="TextBox 2"/>
          <p:cNvSpPr txBox="1">
            <a:spLocks noChangeArrowheads="1"/>
          </p:cNvSpPr>
          <p:nvPr/>
        </p:nvSpPr>
        <p:spPr bwMode="auto">
          <a:xfrm>
            <a:off x="1422400" y="5562739"/>
            <a:ext cx="7434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1F497D"/>
                </a:solidFill>
              </a:rPr>
              <a:t>For more information about these challenges and a related workshop </a:t>
            </a:r>
          </a:p>
          <a:p>
            <a:pPr eaLnBrk="1" hangingPunct="1"/>
            <a:r>
              <a:rPr lang="en-US" sz="1800" b="1" i="1">
                <a:solidFill>
                  <a:srgbClr val="1F497D"/>
                </a:solidFill>
              </a:rPr>
              <a:t>on September 14, 2014 at MICCAI in Boston, see: </a:t>
            </a:r>
            <a:r>
              <a:rPr lang="en-US" sz="1800" b="1" i="1" u="sng">
                <a:solidFill>
                  <a:srgbClr val="1F497D"/>
                </a:solidFill>
              </a:rPr>
              <a:t>cancerimagingarchive.net</a:t>
            </a:r>
          </a:p>
        </p:txBody>
      </p:sp>
      <p:sp>
        <p:nvSpPr>
          <p:cNvPr id="13323" name="TextBox 3"/>
          <p:cNvSpPr txBox="1">
            <a:spLocks noChangeArrowheads="1"/>
          </p:cNvSpPr>
          <p:nvPr/>
        </p:nvSpPr>
        <p:spPr bwMode="auto">
          <a:xfrm>
            <a:off x="609728" y="6294439"/>
            <a:ext cx="48782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00" b="1"/>
              <a:t>MICCAI: Medical Image Computing and Computer Aided Interventions - MICCAI2014.org</a:t>
            </a:r>
          </a:p>
          <a:p>
            <a:pPr eaLnBrk="1" hangingPunct="1"/>
            <a:r>
              <a:rPr lang="en-US" sz="1000" b="1"/>
              <a:t>TCGA:  The Cancer Genome Atlas - cancergenome.nih.gov</a:t>
            </a:r>
          </a:p>
          <a:p>
            <a:pPr eaLnBrk="1" hangingPunct="1"/>
            <a:r>
              <a:rPr lang="en-US" sz="1000" b="1"/>
              <a:t>TCIA: The Cancer Image Archive - cancerimagingarchive.net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04800" y="228600"/>
            <a:ext cx="11176000" cy="1371600"/>
          </a:xfrm>
          <a:prstGeom prst="roundRect">
            <a:avLst/>
          </a:prstGeom>
          <a:noFill/>
          <a:ln w="38100" cmpd="sng"/>
          <a:effectLst>
            <a:glow rad="1397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8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  <a:gs pos="50000">
              <a:schemeClr val="bg2">
                <a:lumMod val="9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163963" y="-189616"/>
            <a:ext cx="11377551" cy="1143000"/>
          </a:xfrm>
        </p:spPr>
        <p:txBody>
          <a:bodyPr/>
          <a:lstStyle/>
          <a:p>
            <a:r>
              <a:rPr lang="en-US" sz="3600" dirty="0">
                <a:solidFill>
                  <a:srgbClr val="FFFFFF"/>
                </a:solidFill>
                <a:latin typeface="Calibri" charset="0"/>
                <a:ea typeface="MS PGothic" charset="0"/>
              </a:rPr>
              <a:t>Digital Pathology/Brain Tumor Image Segmentation (BRATS)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86691" y="952837"/>
            <a:ext cx="10972800" cy="4525963"/>
          </a:xfrm>
        </p:spPr>
        <p:txBody>
          <a:bodyPr/>
          <a:lstStyle/>
          <a:p>
            <a:r>
              <a:rPr lang="en-US" sz="2400" dirty="0" smtClean="0">
                <a:latin typeface="Calibri" charset="0"/>
                <a:ea typeface="MS PGothic" charset="0"/>
              </a:rPr>
              <a:t>Used data </a:t>
            </a:r>
            <a:r>
              <a:rPr lang="en-US" sz="2400" dirty="0">
                <a:latin typeface="Calibri" charset="0"/>
                <a:ea typeface="MS PGothic" charset="0"/>
              </a:rPr>
              <a:t>currently available through data archive resources of the National Institutes of Health (NIH), namely, the Cancer Genome Atlas (TCGA) and the Cancer Image Archive (TCIA) </a:t>
            </a:r>
          </a:p>
          <a:p>
            <a:r>
              <a:rPr lang="en-US" sz="2400" dirty="0" smtClean="0">
                <a:latin typeface="Calibri" charset="0"/>
                <a:ea typeface="MS PGothic" charset="0"/>
              </a:rPr>
              <a:t>Digital </a:t>
            </a:r>
            <a:r>
              <a:rPr lang="en-US" sz="2400" dirty="0">
                <a:latin typeface="Calibri" charset="0"/>
                <a:ea typeface="MS PGothic" charset="0"/>
              </a:rPr>
              <a:t>Pathology challenge </a:t>
            </a:r>
            <a:r>
              <a:rPr lang="en-US" sz="2400" dirty="0" smtClean="0">
                <a:latin typeface="Calibri" charset="0"/>
                <a:ea typeface="MS PGothic" charset="0"/>
              </a:rPr>
              <a:t>used digital </a:t>
            </a:r>
            <a:r>
              <a:rPr lang="en-US" sz="2400" dirty="0">
                <a:latin typeface="Calibri" charset="0"/>
                <a:ea typeface="MS PGothic" charset="0"/>
              </a:rPr>
              <a:t>slides related to patients whose genomics data are available from TCGA. Similarly, BRATS 2014 Challenge </a:t>
            </a:r>
            <a:r>
              <a:rPr lang="en-US" sz="2400" dirty="0" smtClean="0">
                <a:latin typeface="Calibri" charset="0"/>
                <a:ea typeface="MS PGothic" charset="0"/>
              </a:rPr>
              <a:t>used clinical </a:t>
            </a:r>
            <a:r>
              <a:rPr lang="en-US" sz="2400" dirty="0">
                <a:latin typeface="Calibri" charset="0"/>
                <a:ea typeface="MS PGothic" charset="0"/>
              </a:rPr>
              <a:t>MRI image data, also from the TCGA study subjects</a:t>
            </a:r>
            <a:r>
              <a:rPr lang="en-US" sz="2400" dirty="0" smtClean="0">
                <a:latin typeface="Calibri" charset="0"/>
                <a:ea typeface="MS PGothic" charset="0"/>
              </a:rPr>
              <a:t>.</a:t>
            </a:r>
          </a:p>
          <a:p>
            <a:pPr lvl="1"/>
            <a:r>
              <a:rPr lang="en-US" sz="2400" dirty="0"/>
              <a:t>Sub-Challenge 1: Classification - Automated classification of LGG and GBM from a collection of 30+ high-resolution digital pathology slides.</a:t>
            </a:r>
          </a:p>
          <a:p>
            <a:pPr lvl="1"/>
            <a:r>
              <a:rPr lang="en-US" sz="2400" dirty="0"/>
              <a:t>Sub-Challenge 2: Segmentation – Automated segmentation of necrotic and normal brain regions on regions of digital pathology slides from a collection of 20+ GBM cases.</a:t>
            </a:r>
          </a:p>
          <a:p>
            <a:pPr marL="400050" lvl="1" indent="0">
              <a:buNone/>
            </a:pPr>
            <a:r>
              <a:rPr lang="en-US" sz="2400" dirty="0"/>
              <a:t> </a:t>
            </a:r>
          </a:p>
          <a:p>
            <a:endParaRPr lang="en-US" sz="2800" dirty="0" smtClean="0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4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298" y="-291444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Organizers and Major Contributors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996" y="1064723"/>
            <a:ext cx="10972800" cy="4525963"/>
          </a:xfrm>
        </p:spPr>
        <p:txBody>
          <a:bodyPr/>
          <a:lstStyle/>
          <a:p>
            <a:r>
              <a:rPr lang="en-US" sz="2400" dirty="0" smtClean="0"/>
              <a:t>Daniel </a:t>
            </a:r>
            <a:r>
              <a:rPr lang="en-US" sz="2400" dirty="0"/>
              <a:t>J. Brat, Emory University</a:t>
            </a:r>
          </a:p>
          <a:p>
            <a:r>
              <a:rPr lang="en-US" sz="2400" dirty="0"/>
              <a:t>Larry Clarke, National Cancer Institute</a:t>
            </a:r>
          </a:p>
          <a:p>
            <a:r>
              <a:rPr lang="en-US" sz="2400" dirty="0"/>
              <a:t>James Davis, Stony Brook Cancer Center</a:t>
            </a:r>
          </a:p>
          <a:p>
            <a:r>
              <a:rPr lang="en-US" sz="2400" dirty="0" err="1"/>
              <a:t>Keyvan</a:t>
            </a:r>
            <a:r>
              <a:rPr lang="en-US" sz="2400" dirty="0"/>
              <a:t> </a:t>
            </a:r>
            <a:r>
              <a:rPr lang="en-US" sz="2400" dirty="0" err="1"/>
              <a:t>Farahani</a:t>
            </a:r>
            <a:r>
              <a:rPr lang="en-US" sz="2400" dirty="0"/>
              <a:t>, National Cancer Institute</a:t>
            </a:r>
          </a:p>
          <a:p>
            <a:r>
              <a:rPr lang="en-US" sz="2400" dirty="0"/>
              <a:t>John </a:t>
            </a:r>
            <a:r>
              <a:rPr lang="en-US" sz="2400" dirty="0" err="1"/>
              <a:t>Freymann</a:t>
            </a:r>
            <a:r>
              <a:rPr lang="en-US" sz="2400" dirty="0"/>
              <a:t>, </a:t>
            </a:r>
            <a:r>
              <a:rPr lang="en-US" sz="2400" dirty="0" err="1"/>
              <a:t>Leidos</a:t>
            </a:r>
            <a:r>
              <a:rPr lang="en-US" sz="2400" dirty="0"/>
              <a:t> Biomedical Res, Inc.</a:t>
            </a:r>
          </a:p>
          <a:p>
            <a:r>
              <a:rPr lang="en-US" sz="2400" dirty="0"/>
              <a:t>Carl Jaffe, Boston University</a:t>
            </a:r>
          </a:p>
          <a:p>
            <a:r>
              <a:rPr lang="en-US" sz="2400" dirty="0" smtClean="0"/>
              <a:t>Justin </a:t>
            </a:r>
            <a:r>
              <a:rPr lang="en-US" sz="2400" dirty="0"/>
              <a:t>Kirby, </a:t>
            </a:r>
            <a:r>
              <a:rPr lang="en-US" sz="2400" dirty="0" err="1"/>
              <a:t>Leidos</a:t>
            </a:r>
            <a:r>
              <a:rPr lang="en-US" sz="2400" dirty="0"/>
              <a:t> Biomedical Res., Inc.</a:t>
            </a:r>
          </a:p>
          <a:p>
            <a:r>
              <a:rPr lang="en-US" sz="2400" dirty="0" err="1"/>
              <a:t>Tahsin</a:t>
            </a:r>
            <a:r>
              <a:rPr lang="en-US" sz="2400" dirty="0"/>
              <a:t> </a:t>
            </a:r>
            <a:r>
              <a:rPr lang="en-US" sz="2400" dirty="0" err="1"/>
              <a:t>Kurc</a:t>
            </a:r>
            <a:r>
              <a:rPr lang="en-US" sz="2400" dirty="0"/>
              <a:t>, Stony Brook Cancer Center</a:t>
            </a:r>
          </a:p>
          <a:p>
            <a:r>
              <a:rPr lang="en-US" sz="2400" dirty="0" smtClean="0"/>
              <a:t>Miguel </a:t>
            </a:r>
            <a:r>
              <a:rPr lang="en-US" sz="2400" dirty="0" err="1"/>
              <a:t>Ossandon</a:t>
            </a:r>
            <a:r>
              <a:rPr lang="en-US" sz="2400" dirty="0"/>
              <a:t>, National Cancer Institute</a:t>
            </a:r>
          </a:p>
          <a:p>
            <a:r>
              <a:rPr lang="en-US" sz="2400" dirty="0" smtClean="0"/>
              <a:t>Joel </a:t>
            </a:r>
            <a:r>
              <a:rPr lang="en-US" sz="2400" dirty="0"/>
              <a:t>Saltz, Stony Brook Cancer </a:t>
            </a:r>
            <a:r>
              <a:rPr lang="en-US" sz="2400" dirty="0" smtClean="0"/>
              <a:t>Center</a:t>
            </a:r>
          </a:p>
          <a:p>
            <a:r>
              <a:rPr lang="en-US" sz="2400" dirty="0" smtClean="0"/>
              <a:t>Roberta </a:t>
            </a:r>
            <a:r>
              <a:rPr lang="en-US" sz="2400" dirty="0" err="1" smtClean="0"/>
              <a:t>Seidman</a:t>
            </a:r>
            <a:r>
              <a:rPr lang="en-US" sz="2400" dirty="0" smtClean="0"/>
              <a:t>, Stony Brook Cancer Center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3300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Consortium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97" y="137374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Stony Brook</a:t>
            </a:r>
            <a:r>
              <a:rPr lang="en-US" sz="3600" dirty="0" smtClean="0"/>
              <a:t>:  Joel Saltz,  </a:t>
            </a:r>
            <a:r>
              <a:rPr lang="en-US" sz="3600" dirty="0" err="1" smtClean="0"/>
              <a:t>Tahsin</a:t>
            </a:r>
            <a:r>
              <a:rPr lang="en-US" sz="3600" dirty="0" smtClean="0"/>
              <a:t> </a:t>
            </a:r>
            <a:r>
              <a:rPr lang="en-US" sz="3600" dirty="0" err="1" smtClean="0"/>
              <a:t>Kurc</a:t>
            </a:r>
            <a:r>
              <a:rPr lang="en-US" sz="3600" dirty="0" smtClean="0"/>
              <a:t>, Allen </a:t>
            </a:r>
            <a:r>
              <a:rPr lang="en-US" sz="3600" dirty="0" err="1" smtClean="0"/>
              <a:t>Tannenbaum</a:t>
            </a:r>
            <a:r>
              <a:rPr lang="en-US" sz="3600" dirty="0" smtClean="0"/>
              <a:t>, </a:t>
            </a:r>
            <a:r>
              <a:rPr lang="en-US" sz="3600" dirty="0" err="1"/>
              <a:t>Fusheng</a:t>
            </a:r>
            <a:r>
              <a:rPr lang="en-US" sz="3600" dirty="0"/>
              <a:t> </a:t>
            </a:r>
            <a:r>
              <a:rPr lang="en-US" sz="3600" dirty="0"/>
              <a:t>Wang, </a:t>
            </a:r>
            <a:r>
              <a:rPr lang="en-US" sz="3600" dirty="0" err="1"/>
              <a:t>Liangjia</a:t>
            </a:r>
            <a:r>
              <a:rPr lang="en-US" sz="3600" dirty="0"/>
              <a:t> </a:t>
            </a:r>
            <a:r>
              <a:rPr lang="en-US" sz="3600" dirty="0" smtClean="0"/>
              <a:t>Zhu, Ivan </a:t>
            </a:r>
            <a:r>
              <a:rPr lang="en-US" sz="3600" dirty="0" err="1" smtClean="0"/>
              <a:t>Kolesov</a:t>
            </a:r>
            <a:r>
              <a:rPr lang="en-US" sz="3600" dirty="0" smtClean="0"/>
              <a:t>, </a:t>
            </a:r>
            <a:r>
              <a:rPr lang="en-US" sz="3600" dirty="0" err="1" smtClean="0"/>
              <a:t>Romeil</a:t>
            </a:r>
            <a:r>
              <a:rPr lang="en-US" sz="3600" dirty="0" smtClean="0"/>
              <a:t> </a:t>
            </a:r>
            <a:r>
              <a:rPr lang="en-US" sz="3600" dirty="0" err="1"/>
              <a:t>Sandhu</a:t>
            </a:r>
            <a:endParaRPr lang="en-US" sz="3600" dirty="0"/>
          </a:p>
          <a:p>
            <a:pPr marL="0" indent="0">
              <a:buNone/>
            </a:pPr>
            <a:r>
              <a:rPr lang="en-US" sz="3600" b="1" dirty="0" smtClean="0"/>
              <a:t>Emory</a:t>
            </a:r>
            <a:r>
              <a:rPr lang="en-US" sz="3600" b="1" dirty="0" smtClean="0"/>
              <a:t>:  </a:t>
            </a:r>
            <a:r>
              <a:rPr lang="en-US" sz="3600" dirty="0" smtClean="0"/>
              <a:t>Adam Marcus, Lee Cooper,  Dan Brat, </a:t>
            </a:r>
            <a:r>
              <a:rPr lang="sk-SK" sz="3600" dirty="0" smtClean="0"/>
              <a:t>Fadlo </a:t>
            </a:r>
            <a:r>
              <a:rPr lang="sk-SK" sz="3600" dirty="0"/>
              <a:t>Khuri  </a:t>
            </a:r>
            <a:r>
              <a:rPr lang="sk-SK" sz="3600" dirty="0" smtClean="0"/>
              <a:t>Lee Cooper, Ashish Sharma, Rick Cummings, Roberd Bostick</a:t>
            </a:r>
          </a:p>
          <a:p>
            <a:pPr marL="0" indent="0">
              <a:buNone/>
            </a:pPr>
            <a:r>
              <a:rPr lang="sk-SK" sz="3600" b="1" dirty="0" smtClean="0"/>
              <a:t>Oak Ridge National Lab</a:t>
            </a:r>
            <a:r>
              <a:rPr lang="sk-SK" sz="3600" dirty="0" smtClean="0"/>
              <a:t>:</a:t>
            </a:r>
            <a:r>
              <a:rPr lang="is-IS" sz="3600" dirty="0"/>
              <a:t> </a:t>
            </a:r>
            <a:r>
              <a:rPr lang="is-IS" sz="3600" dirty="0" smtClean="0"/>
              <a:t> </a:t>
            </a:r>
            <a:r>
              <a:rPr lang="is-IS" sz="3600" dirty="0"/>
              <a:t>Scott </a:t>
            </a:r>
            <a:r>
              <a:rPr lang="is-IS" sz="3600" dirty="0" smtClean="0"/>
              <a:t>Klasky, </a:t>
            </a:r>
            <a:r>
              <a:rPr lang="is-IS" sz="3600" dirty="0"/>
              <a:t>Dave </a:t>
            </a:r>
            <a:r>
              <a:rPr lang="is-IS" sz="3600" dirty="0" smtClean="0"/>
              <a:t>Pugmire</a:t>
            </a:r>
          </a:p>
          <a:p>
            <a:pPr marL="0" indent="0">
              <a:buNone/>
            </a:pPr>
            <a:r>
              <a:rPr lang="is-IS" sz="3600" b="1" dirty="0" smtClean="0"/>
              <a:t>Yale</a:t>
            </a:r>
            <a:r>
              <a:rPr lang="is-IS" sz="3600" dirty="0" smtClean="0"/>
              <a:t>: </a:t>
            </a:r>
            <a:r>
              <a:rPr lang="en-US" sz="3600" dirty="0" smtClean="0"/>
              <a:t>Michael </a:t>
            </a:r>
            <a:r>
              <a:rPr lang="en-US" sz="3600" dirty="0"/>
              <a:t>Krauthammer</a:t>
            </a:r>
          </a:p>
        </p:txBody>
      </p:sp>
    </p:spTree>
    <p:extLst>
      <p:ext uri="{BB962C8B-B14F-4D97-AF65-F5344CB8AC3E}">
        <p14:creationId xmlns:p14="http://schemas.microsoft.com/office/powerpoint/2010/main" val="181132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  <a:gs pos="50000">
              <a:schemeClr val="bg2">
                <a:lumMod val="9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th-image-203-yan-mas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67" y="868701"/>
            <a:ext cx="7620000" cy="511412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3257" y="-134999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Example of a “good match”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37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  <a:gs pos="50000">
              <a:schemeClr val="bg2">
                <a:lumMod val="9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th-image-213-anne-mas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12" y="1040373"/>
            <a:ext cx="11354709" cy="48613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-162307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Example of a problematic match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81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8193" y="1341204"/>
            <a:ext cx="10515600" cy="28527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Tools to Analyze Morphology and Spatially Mapped Molecular Data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SPECIFIC AIMS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25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Pathology Image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Specific Aim  </a:t>
            </a:r>
            <a:r>
              <a:rPr lang="en-US" b="1" dirty="0" smtClean="0"/>
              <a:t>- </a:t>
            </a:r>
            <a:r>
              <a:rPr lang="en-US" dirty="0" smtClean="0"/>
              <a:t>Develop</a:t>
            </a:r>
            <a:r>
              <a:rPr lang="en-US" dirty="0"/>
              <a:t>, deploy, and evaluate robust and scalable methods and analysis pipelines for multi- scale, integrative image analysis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 </a:t>
            </a:r>
            <a:r>
              <a:rPr lang="en-US" b="1" i="1" dirty="0"/>
              <a:t>Aim </a:t>
            </a:r>
            <a:r>
              <a:rPr lang="en-US" b="1" i="1" dirty="0" smtClean="0"/>
              <a:t>1a  </a:t>
            </a:r>
            <a:r>
              <a:rPr lang="en-US" dirty="0"/>
              <a:t>Develop methods to segment micro-anatomic objects and </a:t>
            </a:r>
            <a:r>
              <a:rPr lang="en-US" dirty="0" smtClean="0"/>
              <a:t>extract and </a:t>
            </a:r>
            <a:r>
              <a:rPr lang="en-US" dirty="0"/>
              <a:t>classify features from whole slide tissue images. </a:t>
            </a:r>
            <a:endParaRPr lang="en-US" dirty="0" smtClean="0"/>
          </a:p>
          <a:p>
            <a:pPr lvl="1"/>
            <a:r>
              <a:rPr lang="en-US" b="1" i="1" dirty="0" smtClean="0"/>
              <a:t>Aim 1b  </a:t>
            </a:r>
            <a:r>
              <a:rPr lang="en-US" dirty="0"/>
              <a:t>Develop analytic methods to carry out </a:t>
            </a:r>
            <a:r>
              <a:rPr lang="en-US" dirty="0" smtClean="0"/>
              <a:t>spatially mapped </a:t>
            </a:r>
            <a:r>
              <a:rPr lang="en-US" dirty="0"/>
              <a:t>molecular tissue characterizations. </a:t>
            </a:r>
            <a:endParaRPr lang="en-US" dirty="0" smtClean="0"/>
          </a:p>
          <a:p>
            <a:pPr lvl="1"/>
            <a:r>
              <a:rPr lang="en-US" b="1" i="1" dirty="0" smtClean="0"/>
              <a:t>Aim 1c </a:t>
            </a:r>
            <a:r>
              <a:rPr lang="en-US" dirty="0"/>
              <a:t>Develop methods to create 3-D reconstructions of multi- scale micro-anatomic features and to characterize changes in morphology over 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85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Pipelines,  Database,  Data modeling, 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Specific Aim 2: </a:t>
            </a:r>
            <a:r>
              <a:rPr lang="en-US" dirty="0"/>
              <a:t>Develop database infrastructure to manage and query image data, image analysis results.</a:t>
            </a:r>
          </a:p>
          <a:p>
            <a:r>
              <a:rPr lang="en-US" b="1" dirty="0"/>
              <a:t>Specific Aim 3: </a:t>
            </a:r>
            <a:r>
              <a:rPr lang="en-US" dirty="0"/>
              <a:t>Develop high performance software that targets clusters, cloud computing, and leadership scale systems</a:t>
            </a:r>
            <a:r>
              <a:rPr lang="en-US" b="1" dirty="0"/>
              <a:t>.</a:t>
            </a:r>
            <a:endParaRPr lang="en-US" dirty="0"/>
          </a:p>
          <a:p>
            <a:r>
              <a:rPr lang="en-US" b="1" dirty="0"/>
              <a:t>Specific Aim 4: </a:t>
            </a:r>
            <a:r>
              <a:rPr lang="en-US" dirty="0"/>
              <a:t>Develop visualization middleware for 2D/3D image and feature data and for integrated </a:t>
            </a:r>
            <a:r>
              <a:rPr lang="en-US" dirty="0" smtClean="0"/>
              <a:t>image and </a:t>
            </a:r>
            <a:r>
              <a:rPr lang="en-US" dirty="0"/>
              <a:t>“</a:t>
            </a:r>
            <a:r>
              <a:rPr lang="en-US" dirty="0" err="1"/>
              <a:t>omic</a:t>
            </a:r>
            <a:r>
              <a:rPr lang="en-US" dirty="0"/>
              <a:t>” data.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58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Driving Cancer Research,  Community Support,  Challenges and Engagement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581" y="1078710"/>
            <a:ext cx="10952656" cy="4874676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Specific Aim 5: </a:t>
            </a:r>
            <a:r>
              <a:rPr lang="en-US" dirty="0"/>
              <a:t>Drive continuing development of the tools using a suite of cancer driving biomedical problem, and provide collaborative support and training to the cancer research community. </a:t>
            </a:r>
            <a:endParaRPr lang="en-US" dirty="0" smtClean="0"/>
          </a:p>
          <a:p>
            <a:r>
              <a:rPr lang="en-US" b="1" i="1" dirty="0" smtClean="0"/>
              <a:t>Aim </a:t>
            </a:r>
            <a:r>
              <a:rPr lang="en-US" b="1" i="1" dirty="0"/>
              <a:t>5a: </a:t>
            </a:r>
            <a:r>
              <a:rPr lang="en-US" dirty="0"/>
              <a:t>Evaluate, demonstrate and drive continuing development of the tools using a suite of cancer driving </a:t>
            </a:r>
            <a:r>
              <a:rPr lang="en-US" dirty="0" smtClean="0"/>
              <a:t>biomedical problems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b="1" i="1" dirty="0" smtClean="0"/>
              <a:t>Aim </a:t>
            </a:r>
            <a:r>
              <a:rPr lang="en-US" b="1" i="1" dirty="0"/>
              <a:t>5b</a:t>
            </a:r>
            <a:r>
              <a:rPr lang="en-US" i="1" dirty="0"/>
              <a:t>: </a:t>
            </a:r>
            <a:r>
              <a:rPr lang="en-US" dirty="0"/>
              <a:t>Provide support to the cancer research community through: </a:t>
            </a:r>
            <a:endParaRPr lang="en-US" dirty="0" smtClean="0"/>
          </a:p>
          <a:p>
            <a:pPr lvl="1"/>
            <a:r>
              <a:rPr lang="en-US" sz="2600" dirty="0" smtClean="0"/>
              <a:t>Engagement in NCI Quantitative Imaging Network</a:t>
            </a:r>
          </a:p>
          <a:p>
            <a:pPr lvl="1"/>
            <a:r>
              <a:rPr lang="en-US" sz="2600" dirty="0" smtClean="0"/>
              <a:t>support </a:t>
            </a:r>
            <a:r>
              <a:rPr lang="en-US" sz="2600" dirty="0"/>
              <a:t>of community </a:t>
            </a:r>
            <a:r>
              <a:rPr lang="en-US" sz="2600" dirty="0" smtClean="0"/>
              <a:t>digital Pathology </a:t>
            </a:r>
            <a:r>
              <a:rPr lang="en-US" sz="2600" dirty="0"/>
              <a:t>image analysis “grand challenges” – initial challenge involving analysis of TCGA whole slide image </a:t>
            </a:r>
            <a:r>
              <a:rPr lang="en-US" sz="2600" dirty="0" smtClean="0"/>
              <a:t>at </a:t>
            </a:r>
            <a:r>
              <a:rPr lang="en-US" sz="2600" dirty="0"/>
              <a:t>MICCAI </a:t>
            </a:r>
            <a:r>
              <a:rPr lang="en-US" sz="2600" dirty="0" smtClean="0"/>
              <a:t>2014,</a:t>
            </a:r>
          </a:p>
          <a:p>
            <a:pPr lvl="1"/>
            <a:r>
              <a:rPr lang="en-US" sz="2600" dirty="0" smtClean="0"/>
              <a:t>partnerships with collaborative </a:t>
            </a:r>
            <a:r>
              <a:rPr lang="en-US" sz="2600" dirty="0"/>
              <a:t>efforts described in letters of support and collaboration, including the National Cancer </a:t>
            </a:r>
            <a:r>
              <a:rPr lang="en-US" sz="2600" dirty="0" smtClean="0"/>
              <a:t>Imaging Archive</a:t>
            </a:r>
            <a:r>
              <a:rPr lang="en-US" sz="2600" dirty="0"/>
              <a:t>, the Mayo Quantitative Imaging Network site, the Colon Cancer Family Registry and the Polyp Prevention Study, </a:t>
            </a:r>
            <a:endParaRPr lang="en-US" sz="2600" dirty="0" smtClean="0"/>
          </a:p>
          <a:p>
            <a:pPr lvl="1"/>
            <a:r>
              <a:rPr lang="en-US" sz="2600" dirty="0" smtClean="0"/>
              <a:t>partnerships </a:t>
            </a:r>
            <a:r>
              <a:rPr lang="en-US" sz="2600" dirty="0"/>
              <a:t>with cancer microscopy/Pathology shared resources </a:t>
            </a:r>
            <a:r>
              <a:rPr lang="en-US" sz="2600" dirty="0" smtClean="0"/>
              <a:t> </a:t>
            </a:r>
          </a:p>
          <a:p>
            <a:pPr lvl="1"/>
            <a:r>
              <a:rPr lang="en-US" sz="2600" dirty="0" smtClean="0"/>
              <a:t>development </a:t>
            </a:r>
            <a:r>
              <a:rPr lang="en-US" sz="2600" dirty="0"/>
              <a:t>of on line resources and workshops to teach users how to employ U24 tools.</a:t>
            </a:r>
          </a:p>
        </p:txBody>
      </p:sp>
    </p:spTree>
    <p:extLst>
      <p:ext uri="{BB962C8B-B14F-4D97-AF65-F5344CB8AC3E}">
        <p14:creationId xmlns:p14="http://schemas.microsoft.com/office/powerpoint/2010/main" val="1547013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Release – 6 months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Integrated compilation of current tools</a:t>
            </a:r>
          </a:p>
          <a:p>
            <a:r>
              <a:rPr lang="en-US" dirty="0" smtClean="0"/>
              <a:t>Analysis library – 2D nuclear segmentation, textures;  K-</a:t>
            </a:r>
            <a:r>
              <a:rPr lang="en-US" smtClean="0"/>
              <a:t>means classification</a:t>
            </a:r>
            <a:endParaRPr lang="en-US" dirty="0" smtClean="0"/>
          </a:p>
          <a:p>
            <a:r>
              <a:rPr lang="en-US" dirty="0" smtClean="0"/>
              <a:t>Database – relational  (PAIS Database)</a:t>
            </a:r>
          </a:p>
          <a:p>
            <a:r>
              <a:rPr lang="en-US" dirty="0" smtClean="0"/>
              <a:t>Simple viewer</a:t>
            </a:r>
          </a:p>
          <a:p>
            <a:r>
              <a:rPr lang="en-US" dirty="0" smtClean="0"/>
              <a:t>Project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929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36546"/>
            <a:ext cx="109728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Computational Pathology: High Dimensional Fused-Informatics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3491" y="1301129"/>
            <a:ext cx="5334000" cy="540861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Anatomic/functional characterization at fine and gross level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Integrate </a:t>
            </a:r>
            <a:r>
              <a:rPr lang="en-US" sz="2400" dirty="0"/>
              <a:t>of anatomic/functional </a:t>
            </a:r>
            <a:r>
              <a:rPr lang="en-US" sz="2400" dirty="0" smtClean="0"/>
              <a:t>characterization, multiple </a:t>
            </a:r>
            <a:r>
              <a:rPr lang="en-US" sz="2400" dirty="0"/>
              <a:t>types of “</a:t>
            </a:r>
            <a:r>
              <a:rPr lang="en-US" sz="2400" dirty="0" err="1"/>
              <a:t>omic</a:t>
            </a:r>
            <a:r>
              <a:rPr lang="en-US" sz="2400" dirty="0"/>
              <a:t>” </a:t>
            </a:r>
            <a:r>
              <a:rPr lang="en-US" sz="2400" dirty="0" smtClean="0"/>
              <a:t>information, outcome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Predict treatment outcome, select, monitor treatments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Integrated analysis and presentation of observations, features analytical results – human and machine generated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endParaRPr lang="en-US" sz="24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5912460" y="1542054"/>
            <a:ext cx="5994400" cy="4114800"/>
            <a:chOff x="2666987" y="1828813"/>
            <a:chExt cx="4249799" cy="4029887"/>
          </a:xfrm>
        </p:grpSpPr>
        <p:grpSp>
          <p:nvGrpSpPr>
            <p:cNvPr id="8" name="Group 7"/>
            <p:cNvGrpSpPr/>
            <p:nvPr/>
          </p:nvGrpSpPr>
          <p:grpSpPr>
            <a:xfrm>
              <a:off x="3572679" y="1828813"/>
              <a:ext cx="2353500" cy="2353500"/>
              <a:chOff x="2813039" y="146060"/>
              <a:chExt cx="2353500" cy="23535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813039" y="146060"/>
                <a:ext cx="2353500" cy="2353500"/>
              </a:xfrm>
              <a:prstGeom prst="ellipse">
                <a:avLst/>
              </a:prstGeom>
              <a:solidFill>
                <a:srgbClr val="00AAF6">
                  <a:alpha val="52000"/>
                </a:srgb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9" name="Oval 4"/>
              <p:cNvSpPr/>
              <p:nvPr/>
            </p:nvSpPr>
            <p:spPr>
              <a:xfrm>
                <a:off x="3084597" y="462877"/>
                <a:ext cx="1810385" cy="74678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900" kern="1200" dirty="0" smtClean="0"/>
                  <a:t>Ex-vivo Imaging</a:t>
                </a:r>
                <a:endParaRPr lang="en-US" sz="1900" kern="1200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563286" y="2667006"/>
              <a:ext cx="2353500" cy="2353500"/>
              <a:chOff x="3803646" y="984253"/>
              <a:chExt cx="2353500" cy="23535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3803646" y="984253"/>
                <a:ext cx="2353500" cy="2353500"/>
              </a:xfrm>
              <a:prstGeom prst="ellipse">
                <a:avLst/>
              </a:prstGeom>
              <a:solidFill>
                <a:srgbClr val="00AAF6">
                  <a:alpha val="52000"/>
                </a:srgb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7" name="Oval 6"/>
              <p:cNvSpPr/>
              <p:nvPr/>
            </p:nvSpPr>
            <p:spPr>
              <a:xfrm>
                <a:off x="4923334" y="1255811"/>
                <a:ext cx="1052774" cy="181038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900" kern="1200" dirty="0" smtClean="0"/>
                  <a:t>Patient  Outcome</a:t>
                </a:r>
                <a:endParaRPr lang="en-US" sz="1900" kern="1200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733800" y="3505200"/>
              <a:ext cx="2353500" cy="2353500"/>
              <a:chOff x="2974160" y="1822447"/>
              <a:chExt cx="2353500" cy="235350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2974160" y="1822447"/>
                <a:ext cx="2353500" cy="2353500"/>
              </a:xfrm>
              <a:prstGeom prst="ellipse">
                <a:avLst/>
              </a:prstGeom>
              <a:solidFill>
                <a:srgbClr val="00AAF6">
                  <a:alpha val="52000"/>
                </a:srgb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5" name="Oval 8"/>
              <p:cNvSpPr/>
              <p:nvPr/>
            </p:nvSpPr>
            <p:spPr>
              <a:xfrm>
                <a:off x="3245718" y="3112347"/>
                <a:ext cx="1810385" cy="74678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900" kern="1200" dirty="0" smtClean="0"/>
                  <a:t>In vivo imaging</a:t>
                </a:r>
                <a:endParaRPr lang="en-US" sz="1900" kern="1200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666987" y="2768984"/>
              <a:ext cx="2353500" cy="2353500"/>
              <a:chOff x="1907347" y="1086231"/>
              <a:chExt cx="2353500" cy="235350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907347" y="1086231"/>
                <a:ext cx="2353500" cy="2353500"/>
              </a:xfrm>
              <a:prstGeom prst="ellipse">
                <a:avLst/>
              </a:prstGeom>
              <a:solidFill>
                <a:srgbClr val="00AAF6">
                  <a:alpha val="52000"/>
                </a:srgb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3" name="Oval 10"/>
              <p:cNvSpPr/>
              <p:nvPr/>
            </p:nvSpPr>
            <p:spPr>
              <a:xfrm>
                <a:off x="2088386" y="1357788"/>
                <a:ext cx="905192" cy="181038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900" kern="1200" smtClean="0"/>
                  <a:t>“Omic”</a:t>
                </a:r>
              </a:p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900" kern="1200" smtClean="0"/>
                  <a:t>Data      </a:t>
                </a:r>
                <a:endParaRPr lang="en-US" sz="19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20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Pathology </a:t>
            </a:r>
            <a:r>
              <a:rPr lang="en-US" dirty="0"/>
              <a:t>Analytical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735" y="3733939"/>
            <a:ext cx="11341100" cy="2665413"/>
          </a:xfrm>
        </p:spPr>
        <p:txBody>
          <a:bodyPr/>
          <a:lstStyle/>
          <a:p>
            <a:pPr algn="just"/>
            <a:r>
              <a:rPr lang="en-US" sz="2800" dirty="0" smtClean="0"/>
              <a:t>Provide rich information about morphological and functional characteristics</a:t>
            </a:r>
          </a:p>
          <a:p>
            <a:pPr algn="just"/>
            <a:r>
              <a:rPr lang="en-US" sz="2800" dirty="0" smtClean="0"/>
              <a:t>Image analysis, feature extraction on multiple scales</a:t>
            </a:r>
          </a:p>
          <a:p>
            <a:pPr algn="just"/>
            <a:r>
              <a:rPr lang="en-US" sz="2800" dirty="0" smtClean="0"/>
              <a:t>Spatially mapped “</a:t>
            </a:r>
            <a:r>
              <a:rPr lang="en-US" sz="2800" dirty="0" err="1" smtClean="0"/>
              <a:t>omics</a:t>
            </a:r>
            <a:r>
              <a:rPr lang="en-US" sz="2800" dirty="0" smtClean="0"/>
              <a:t>”</a:t>
            </a:r>
          </a:p>
          <a:p>
            <a:pPr algn="just"/>
            <a:r>
              <a:rPr lang="en-US" sz="2800" dirty="0" smtClean="0"/>
              <a:t>Multiple microscopy modalities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0" y="76200"/>
            <a:ext cx="1846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4392" y="1447358"/>
            <a:ext cx="11222808" cy="2057842"/>
            <a:chOff x="345894" y="1447800"/>
            <a:chExt cx="8417106" cy="2057842"/>
          </a:xfrm>
        </p:grpSpPr>
        <p:pic>
          <p:nvPicPr>
            <p:cNvPr id="7" name="Picture 2" descr="http://img.directindustry.com/pdf/repository_di/13622/virtual-slide-scanner-nanozoomer-20-ht-173007_1b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93" b="1942"/>
            <a:stretch>
              <a:fillRect/>
            </a:stretch>
          </p:blipFill>
          <p:spPr bwMode="auto">
            <a:xfrm>
              <a:off x="2651125" y="1451908"/>
              <a:ext cx="1920875" cy="1367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4"/>
            <p:cNvSpPr txBox="1">
              <a:spLocks noChangeArrowheads="1"/>
            </p:cNvSpPr>
            <p:nvPr/>
          </p:nvSpPr>
          <p:spPr bwMode="auto">
            <a:xfrm>
              <a:off x="345894" y="3135754"/>
              <a:ext cx="1910126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800" b="0" dirty="0"/>
                <a:t>Glass Slides</a:t>
              </a:r>
            </a:p>
          </p:txBody>
        </p:sp>
        <p:sp>
          <p:nvSpPr>
            <p:cNvPr id="10" name="TextBox 28"/>
            <p:cNvSpPr txBox="1">
              <a:spLocks noChangeArrowheads="1"/>
            </p:cNvSpPr>
            <p:nvPr/>
          </p:nvSpPr>
          <p:spPr bwMode="auto">
            <a:xfrm>
              <a:off x="2377190" y="3113607"/>
              <a:ext cx="241104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800" b="0" dirty="0" smtClean="0"/>
                <a:t>Scanning</a:t>
              </a:r>
              <a:endParaRPr lang="en-US" sz="1800" b="0" dirty="0"/>
            </a:p>
          </p:txBody>
        </p: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4588162" y="3112433"/>
              <a:ext cx="23460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b="0" dirty="0" smtClean="0"/>
                <a:t>Whole Slide Images</a:t>
              </a:r>
              <a:endParaRPr lang="en-US" sz="1800" b="0" dirty="0"/>
            </a:p>
          </p:txBody>
        </p:sp>
        <p:sp>
          <p:nvSpPr>
            <p:cNvPr id="12" name="TextBox 24"/>
            <p:cNvSpPr txBox="1">
              <a:spLocks noChangeArrowheads="1"/>
            </p:cNvSpPr>
            <p:nvPr/>
          </p:nvSpPr>
          <p:spPr bwMode="auto">
            <a:xfrm>
              <a:off x="6934200" y="3117778"/>
              <a:ext cx="1828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800" b="0" dirty="0"/>
                <a:t>Image Analysis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2251075" y="1905442"/>
              <a:ext cx="400050" cy="261797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0" descr="http://brownpathology.com/anatomic_pathology_files/slide0010_image02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69721"/>
              <a:ext cx="1717675" cy="1322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ight Arrow 14"/>
            <p:cNvSpPr/>
            <p:nvPr/>
          </p:nvSpPr>
          <p:spPr>
            <a:xfrm>
              <a:off x="6762750" y="1905442"/>
              <a:ext cx="400050" cy="261797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503295" y="1905442"/>
              <a:ext cx="400050" cy="261797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911725" y="1447800"/>
              <a:ext cx="1870075" cy="1430201"/>
              <a:chOff x="4632898" y="3996652"/>
              <a:chExt cx="1717675" cy="1430201"/>
            </a:xfrm>
          </p:grpSpPr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8200" y="3996652"/>
                <a:ext cx="1702373" cy="1404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106"/>
              <p:cNvSpPr>
                <a:spLocks noChangeArrowheads="1"/>
              </p:cNvSpPr>
              <p:nvPr/>
            </p:nvSpPr>
            <p:spPr bwMode="auto">
              <a:xfrm>
                <a:off x="4632898" y="4005330"/>
                <a:ext cx="1717675" cy="1421523"/>
              </a:xfrm>
              <a:prstGeom prst="rect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defTabSz="914400"/>
                <a:endParaRPr lang="en-US" sz="2400" b="1">
                  <a:latin typeface="Siemens Sans Black" charset="0"/>
                </a:endParaRPr>
              </a:p>
            </p:txBody>
          </p:sp>
        </p:grpSp>
      </p:grp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877" y="1424300"/>
            <a:ext cx="1962323" cy="147174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6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6" descr="nrc3261-f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99" y="294814"/>
              <a:ext cx="8424329" cy="6436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150564" y="423333"/>
              <a:ext cx="28912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 Rounded MT Bold"/>
                  <a:cs typeface="Arial Rounded MT Bold"/>
                </a:rPr>
                <a:t>Tumor Heterogeneity</a:t>
              </a:r>
              <a:endParaRPr lang="en-US" sz="2800" dirty="0">
                <a:latin typeface="Arial Rounded MT Bold"/>
                <a:cs typeface="Arial Rounded MT Bold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80664" y="6350000"/>
              <a:ext cx="2479096" cy="3834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err="1" smtClean="0"/>
                <a:t>Marusyk</a:t>
              </a:r>
              <a:r>
                <a:rPr lang="en-US" i="1" dirty="0" smtClean="0"/>
                <a:t> 2012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63121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2" t="2074" r="-167" b="2279"/>
          <a:stretch/>
        </p:blipFill>
        <p:spPr>
          <a:xfrm>
            <a:off x="1515982" y="751000"/>
            <a:ext cx="8153039" cy="54618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-304800"/>
            <a:ext cx="109728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Report: Imaging</a:t>
            </a:r>
            <a:r>
              <a:rPr lang="en-US" sz="3200" dirty="0">
                <a:solidFill>
                  <a:schemeClr val="bg1"/>
                </a:solidFill>
              </a:rPr>
              <a:t>-Genomics </a:t>
            </a:r>
            <a:r>
              <a:rPr lang="en-US" sz="3200" dirty="0" smtClean="0">
                <a:solidFill>
                  <a:schemeClr val="bg1"/>
                </a:solidFill>
              </a:rPr>
              <a:t>Workshop June 2013</a:t>
            </a:r>
            <a:r>
              <a:rPr lang="en-US" sz="3200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033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788" y="0"/>
            <a:ext cx="11442241" cy="997096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>
                <a:solidFill>
                  <a:schemeClr val="bg1"/>
                </a:solidFill>
              </a:rPr>
              <a:t>Correlating</a:t>
            </a:r>
            <a:r>
              <a:rPr lang="en-US" sz="26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600" dirty="0">
                <a:solidFill>
                  <a:schemeClr val="bg1"/>
                </a:solidFill>
              </a:rPr>
              <a:t>Imaging Phenotypes with Genomic Signatures: Scientific Opportunities  </a:t>
            </a:r>
            <a:br>
              <a:rPr lang="en-US" sz="2600" dirty="0">
                <a:solidFill>
                  <a:schemeClr val="bg1"/>
                </a:solidFill>
              </a:rPr>
            </a:b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000" y="1295400"/>
            <a:ext cx="54692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 smtClean="0">
                <a:solidFill>
                  <a:srgbClr val="000000"/>
                </a:solidFill>
                <a:latin typeface="Arial"/>
                <a:cs typeface="Arial"/>
              </a:rPr>
              <a:t>Clinical Approach and Use</a:t>
            </a:r>
            <a:endParaRPr lang="en-US" sz="3200" b="1" i="1" u="sng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116" y="2010520"/>
            <a:ext cx="11888061" cy="4478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Development of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imaging+analysis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methods to characterize heterogeneity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within a tumor at one time point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evolution over time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among different tumor types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Development of imaging metrics that: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can predict and detect emergence of resistance?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correlates with genomic heterogeneity?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correlates with habitat heterogeneity?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can identify more homogeneous sub-types</a:t>
            </a:r>
          </a:p>
          <a:p>
            <a:pPr marL="800100" lvl="1" indent="-34290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447" y="710454"/>
            <a:ext cx="7520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Imaging </a:t>
            </a:r>
            <a:r>
              <a:rPr lang="en-US" sz="2400" dirty="0"/>
              <a:t>Genomics Workshop NCI June 2013</a:t>
            </a:r>
            <a:endParaRPr lang="en-US" sz="2400" b="1" i="1" u="sng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686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Direct Study of Relationship Between Image Features </a:t>
            </a:r>
            <a:r>
              <a:rPr lang="en-US" sz="2800" dirty="0" err="1"/>
              <a:t>vs</a:t>
            </a:r>
            <a:r>
              <a:rPr lang="en-US" sz="2800" dirty="0"/>
              <a:t> Clinical Outcome, Response to Treatment, Molecular Information </a:t>
            </a:r>
          </a:p>
        </p:txBody>
      </p:sp>
      <p:pic>
        <p:nvPicPr>
          <p:cNvPr id="7" name="Picture Placeholder 4" descr="K:\JAMIA\Figures\Figure1.ti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151" r="726" b="44269"/>
          <a:stretch>
            <a:fillRect/>
          </a:stretch>
        </p:blipFill>
        <p:spPr bwMode="auto">
          <a:xfrm>
            <a:off x="2674917" y="2599599"/>
            <a:ext cx="690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K:\JAMIA\Figures\Figure1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06" t="55087" r="-35" b="14388"/>
          <a:stretch>
            <a:fillRect/>
          </a:stretch>
        </p:blipFill>
        <p:spPr bwMode="auto">
          <a:xfrm>
            <a:off x="2674917" y="4275999"/>
            <a:ext cx="7010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K:\JAMIA\Figures\Figure1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" b="72893"/>
          <a:stretch>
            <a:fillRect/>
          </a:stretch>
        </p:blipFill>
        <p:spPr bwMode="auto">
          <a:xfrm>
            <a:off x="2674917" y="999403"/>
            <a:ext cx="6906408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923009" y="4490627"/>
            <a:ext cx="1573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Lee Cooper,</a:t>
            </a:r>
          </a:p>
          <a:p>
            <a:r>
              <a:rPr lang="en-US" dirty="0" smtClean="0"/>
              <a:t>Carlos Moreno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42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365" y="781484"/>
            <a:ext cx="8225727" cy="5117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25" y="122891"/>
            <a:ext cx="10310792" cy="54174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Integrative Morphology/”</a:t>
            </a:r>
            <a:r>
              <a:rPr lang="en-US" dirty="0" err="1" smtClean="0">
                <a:solidFill>
                  <a:srgbClr val="FFFFFF"/>
                </a:solidFill>
              </a:rPr>
              <a:t>omics</a:t>
            </a:r>
            <a:r>
              <a:rPr lang="en-US" dirty="0" smtClean="0">
                <a:solidFill>
                  <a:srgbClr val="FFFFFF"/>
                </a:solidFill>
              </a:rPr>
              <a:t>” TCGA  --  GBM Studies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129640" y="2030091"/>
            <a:ext cx="3932237" cy="3811588"/>
          </a:xfrm>
        </p:spPr>
        <p:txBody>
          <a:bodyPr/>
          <a:lstStyle/>
          <a:p>
            <a:pPr marL="342900">
              <a:spcBef>
                <a:spcPct val="20000"/>
              </a:spcBef>
            </a:pPr>
            <a:r>
              <a:rPr lang="en-US" dirty="0">
                <a:latin typeface="Arial" charset="0"/>
              </a:rPr>
              <a:t>Quantitative Feature Analysis in Pathology: Emory In </a:t>
            </a:r>
            <a:r>
              <a:rPr lang="en-US" dirty="0" err="1">
                <a:latin typeface="Arial" charset="0"/>
              </a:rPr>
              <a:t>Silico</a:t>
            </a:r>
            <a:r>
              <a:rPr lang="en-US" dirty="0">
                <a:latin typeface="Arial" charset="0"/>
              </a:rPr>
              <a:t> Center for Brain Tumor Research  (PI = Dan Brat, PD= Joel Saltz</a:t>
            </a:r>
            <a:r>
              <a:rPr lang="en-US" dirty="0" smtClean="0">
                <a:latin typeface="Arial" charset="0"/>
              </a:rPr>
              <a:t>)</a:t>
            </a:r>
          </a:p>
          <a:p>
            <a:pPr marL="342900">
              <a:spcBef>
                <a:spcPct val="20000"/>
              </a:spcBef>
            </a:pP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marL="342900">
              <a:spcBef>
                <a:spcPct val="20000"/>
              </a:spcBef>
            </a:pP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marL="34290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NLM/NCI: Integrative Analysis/Digital Pathology R01LM011119, R01LM009239 (Dual PIs Joel Saltz, David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Foran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77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3010</TotalTime>
  <Words>1317</Words>
  <Application>Microsoft Macintosh PowerPoint</Application>
  <PresentationFormat>Custom</PresentationFormat>
  <Paragraphs>162</Paragraphs>
  <Slides>26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Office Theme</vt:lpstr>
      <vt:lpstr>3_Office Theme</vt:lpstr>
      <vt:lpstr>5_Office Theme</vt:lpstr>
      <vt:lpstr>6_Office Theme</vt:lpstr>
      <vt:lpstr>2_Office Theme</vt:lpstr>
      <vt:lpstr>Tools to Analyze Morphology and Spatially Mapped Molecular Data</vt:lpstr>
      <vt:lpstr>Consortium</vt:lpstr>
      <vt:lpstr>Computational Pathology: High Dimensional Fused-Informatics</vt:lpstr>
      <vt:lpstr>Pathology Analytical Imaging</vt:lpstr>
      <vt:lpstr>PowerPoint Presentation</vt:lpstr>
      <vt:lpstr>Report: Imaging-Genomics Workshop June 2013 </vt:lpstr>
      <vt:lpstr> Correlating Imaging Phenotypes with Genomic Signatures: Scientific Opportunities   </vt:lpstr>
      <vt:lpstr>Direct Study of Relationship Between Image Features vs Clinical Outcome, Response to Treatment, Molecular Information </vt:lpstr>
      <vt:lpstr>Integrative Morphology/”omics” TCGA  --  GBM Studies</vt:lpstr>
      <vt:lpstr>Hierarchical Pipeline (Slicer!)</vt:lpstr>
      <vt:lpstr>Low Power</vt:lpstr>
      <vt:lpstr>Medium Power</vt:lpstr>
      <vt:lpstr>Crypt/Nuclear  Segmentation</vt:lpstr>
      <vt:lpstr>Large Scale Data Management</vt:lpstr>
      <vt:lpstr>Spatial Centric – Pathology Imaging “GIS”</vt:lpstr>
      <vt:lpstr>HPC Pipelines (Segmentation and Feature Extraction)</vt:lpstr>
      <vt:lpstr>MICCAI 2014  BRAIN TUMOR Classification and Segmentation Challenges </vt:lpstr>
      <vt:lpstr>Digital Pathology/Brain Tumor Image Segmentation (BRATS)</vt:lpstr>
      <vt:lpstr>Organizers and Major Contributors</vt:lpstr>
      <vt:lpstr>Example of a “good match”</vt:lpstr>
      <vt:lpstr>Example of a problematic match</vt:lpstr>
      <vt:lpstr>Tools to Analyze Morphology and Spatially Mapped Molecular Data</vt:lpstr>
      <vt:lpstr>Pathology Image Analysis</vt:lpstr>
      <vt:lpstr>Pipelines,  Database,  Data modeling,  Visualization</vt:lpstr>
      <vt:lpstr>Driving Cancer Research,  Community Support,  Challenges and Engagement</vt:lpstr>
      <vt:lpstr>Initial Release – 6 months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erich</dc:creator>
  <cp:lastModifiedBy>Joel Saltz</cp:lastModifiedBy>
  <cp:revision>289</cp:revision>
  <cp:lastPrinted>2014-09-12T16:41:40Z</cp:lastPrinted>
  <dcterms:created xsi:type="dcterms:W3CDTF">2014-09-08T23:54:56Z</dcterms:created>
  <dcterms:modified xsi:type="dcterms:W3CDTF">2014-10-03T19:55:25Z</dcterms:modified>
</cp:coreProperties>
</file>