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60" r:id="rId2"/>
    <p:sldId id="543" r:id="rId3"/>
    <p:sldId id="477" r:id="rId4"/>
    <p:sldId id="476" r:id="rId5"/>
    <p:sldId id="457" r:id="rId6"/>
    <p:sldId id="533" r:id="rId7"/>
    <p:sldId id="516" r:id="rId8"/>
    <p:sldId id="448" r:id="rId9"/>
    <p:sldId id="547" r:id="rId10"/>
    <p:sldId id="548" r:id="rId11"/>
    <p:sldId id="552" r:id="rId12"/>
    <p:sldId id="544" r:id="rId13"/>
    <p:sldId id="549" r:id="rId14"/>
    <p:sldId id="550" r:id="rId15"/>
    <p:sldId id="551" r:id="rId16"/>
    <p:sldId id="554" r:id="rId17"/>
    <p:sldId id="555" r:id="rId18"/>
    <p:sldId id="556" r:id="rId19"/>
    <p:sldId id="553" r:id="rId20"/>
    <p:sldId id="557" r:id="rId21"/>
    <p:sldId id="517" r:id="rId22"/>
    <p:sldId id="545" r:id="rId23"/>
    <p:sldId id="558" r:id="rId24"/>
    <p:sldId id="55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593" autoAdjust="0"/>
    <p:restoredTop sz="96639" autoAdjust="0"/>
  </p:normalViewPr>
  <p:slideViewPr>
    <p:cSldViewPr>
      <p:cViewPr varScale="1">
        <p:scale>
          <a:sx n="139" d="100"/>
          <a:sy n="139" d="100"/>
        </p:scale>
        <p:origin x="-1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09FB75-95DC-CA4E-AA6D-FAB5D683D792}" type="datetime1">
              <a:rPr lang="en-US"/>
              <a:pPr>
                <a:defRPr/>
              </a:pPr>
              <a:t>5/15/14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E1B213-C697-9B4F-9C56-B0A0091BC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5A45-AA6C-C349-B554-716E715C0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A86E-8D5F-9E40-9F61-05CE2FE23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88A3-4118-0649-AA58-6EE91C4B4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47E38-79C9-BB4E-BDE5-7899C5202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B940-6969-7E4A-B3EB-88F3C0DEB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41B14-C4EE-A74A-B8B1-70D1E2047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2D4F-8DE9-B34A-B743-CB98E661B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8BA72-ECEC-F648-B02E-22F6316E9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9B96-9BBC-1B46-9ACE-3548B3E44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0064B-1687-4F47-BA28-B676FF3D6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F6D94-C4D7-8143-AE19-3A2AB5F0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6DAF-0250-E147-86D9-6CD67F8C6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5CA0DB-9254-A145-A12A-743D5E570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settiarchive.org/docs/1-1847.morgms.rad.html" TargetMode="External"/><Relationship Id="rId4" Type="http://schemas.openxmlformats.org/officeDocument/2006/relationships/hyperlink" Target="http://www.rossettiarchive.org/docs/s244.rap.html" TargetMode="Externa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rossettiarchive.org/docs/1-1847.s244.raw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648200"/>
          </a:xfrm>
        </p:spPr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Research</a:t>
            </a:r>
            <a:r>
              <a:rPr lang="en-US" b="0" dirty="0" smtClean="0"/>
              <a:t> </a:t>
            </a:r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Data Management</a:t>
            </a:r>
            <a:b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At the Smithsonian </a:t>
            </a:r>
            <a:b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Using SIdora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800" b="0" dirty="0" smtClean="0">
                <a:solidFill>
                  <a:srgbClr val="F79646"/>
                </a:solidFill>
                <a:latin typeface="Arial"/>
                <a:cs typeface="Arial"/>
              </a:rPr>
              <a:t>Nano Tech Working Group</a:t>
            </a:r>
            <a:br>
              <a:rPr lang="en-US" sz="2800" b="0" dirty="0" smtClean="0">
                <a:solidFill>
                  <a:srgbClr val="F79646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79646"/>
                </a:solidFill>
                <a:latin typeface="Arial"/>
                <a:cs typeface="Arial"/>
              </a:rPr>
              <a:t>May </a:t>
            </a:r>
            <a:r>
              <a:rPr lang="en-US" sz="2800" b="0" dirty="0" smtClean="0">
                <a:solidFill>
                  <a:srgbClr val="F79646"/>
                </a:solidFill>
                <a:latin typeface="Arial"/>
                <a:cs typeface="Arial"/>
              </a:rPr>
              <a:t>15</a:t>
            </a:r>
            <a:r>
              <a:rPr lang="en-US" sz="2800" b="0" dirty="0" smtClean="0">
                <a:solidFill>
                  <a:srgbClr val="F79646"/>
                </a:solidFill>
                <a:latin typeface="Arial"/>
                <a:cs typeface="Arial"/>
              </a:rPr>
              <a:t>, </a:t>
            </a:r>
            <a:r>
              <a:rPr lang="en-US" sz="2800" b="0" dirty="0" smtClean="0">
                <a:solidFill>
                  <a:srgbClr val="F79646"/>
                </a:solidFill>
                <a:latin typeface="Arial"/>
                <a:cs typeface="Arial"/>
              </a:rPr>
              <a:t>2014</a:t>
            </a:r>
            <a:endParaRPr lang="en-US" sz="2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581965" y="44233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912912" y="37700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5-12 at 8.3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9144000" cy="54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0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5 at 7.1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9144000" cy="54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9067800" cy="6401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/>
                <a:cs typeface="Arial"/>
              </a:rPr>
              <a:t>Ontology of Concepts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marL="0" lvl="1"/>
            <a:r>
              <a:rPr lang="en-US" sz="1400" b="1" dirty="0">
                <a:latin typeface="Arial"/>
                <a:cs typeface="Arial"/>
              </a:rPr>
              <a:t>Researcher </a:t>
            </a:r>
            <a:endParaRPr lang="en-US" sz="1400" b="1" dirty="0" smtClean="0">
              <a:latin typeface="Arial"/>
              <a:cs typeface="Arial"/>
            </a:endParaRPr>
          </a:p>
          <a:p>
            <a:pPr lvl="1"/>
            <a:r>
              <a:rPr lang="en-US" sz="1400" b="1" dirty="0" smtClean="0">
                <a:latin typeface="Arial"/>
                <a:cs typeface="Arial"/>
              </a:rPr>
              <a:t>Project </a:t>
            </a:r>
            <a:endParaRPr lang="en-US" sz="1400" b="1" dirty="0">
              <a:latin typeface="Arial"/>
              <a:cs typeface="Arial"/>
            </a:endParaRPr>
          </a:p>
          <a:p>
            <a:pPr lvl="2"/>
            <a:r>
              <a:rPr lang="en-US" sz="1400" b="1" dirty="0">
                <a:latin typeface="Arial"/>
                <a:cs typeface="Arial"/>
              </a:rPr>
              <a:t>Collection</a:t>
            </a:r>
          </a:p>
          <a:p>
            <a:pPr lvl="2"/>
            <a:r>
              <a:rPr lang="en-US" sz="1400" b="1" dirty="0">
                <a:latin typeface="Arial"/>
                <a:cs typeface="Arial"/>
              </a:rPr>
              <a:t>                </a:t>
            </a:r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General Collection</a:t>
            </a:r>
          </a:p>
          <a:p>
            <a:pPr lvl="2"/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                Natural History </a:t>
            </a:r>
            <a:r>
              <a:rPr lang="en-US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Collection</a:t>
            </a:r>
          </a:p>
          <a:p>
            <a:pPr lvl="2"/>
            <a:r>
              <a:rPr lang="en-US" sz="1400" b="1" dirty="0" smtClean="0">
                <a:latin typeface="Arial"/>
                <a:cs typeface="Arial"/>
              </a:rPr>
              <a:t>General Concept or Idea</a:t>
            </a:r>
            <a:endParaRPr lang="en-US" sz="1400" b="1" dirty="0">
              <a:latin typeface="Arial"/>
              <a:cs typeface="Arial"/>
            </a:endParaRPr>
          </a:p>
          <a:p>
            <a:pPr lvl="2"/>
            <a:r>
              <a:rPr lang="en-US" sz="1400" b="1" dirty="0">
                <a:latin typeface="Arial"/>
                <a:cs typeface="Arial"/>
              </a:rPr>
              <a:t>Place</a:t>
            </a:r>
          </a:p>
          <a:p>
            <a:pPr lvl="2"/>
            <a:r>
              <a:rPr lang="en-US" sz="1400" b="1" dirty="0">
                <a:latin typeface="Arial"/>
                <a:cs typeface="Arial"/>
              </a:rPr>
              <a:t>               </a:t>
            </a:r>
            <a:r>
              <a:rPr lang="en-US" sz="1400" dirty="0">
                <a:solidFill>
                  <a:srgbClr val="C6D9F1"/>
                </a:solidFill>
                <a:latin typeface="Arial"/>
                <a:cs typeface="Arial"/>
              </a:rPr>
              <a:t> General Place</a:t>
            </a:r>
          </a:p>
          <a:p>
            <a:pPr lvl="2"/>
            <a:r>
              <a:rPr lang="en-US" sz="1400" dirty="0">
                <a:solidFill>
                  <a:srgbClr val="C6D9F1"/>
                </a:solidFill>
                <a:latin typeface="Arial"/>
                <a:cs typeface="Arial"/>
              </a:rPr>
              <a:t>                Research Site</a:t>
            </a:r>
          </a:p>
          <a:p>
            <a:pPr lvl="2"/>
            <a:r>
              <a:rPr lang="en-US" sz="1400" dirty="0">
                <a:solidFill>
                  <a:srgbClr val="C6D9F1"/>
                </a:solidFill>
                <a:latin typeface="Arial"/>
                <a:cs typeface="Arial"/>
              </a:rPr>
              <a:t>                Archaeologic </a:t>
            </a:r>
            <a:r>
              <a:rPr lang="en-US" sz="1400" dirty="0" smtClean="0">
                <a:solidFill>
                  <a:srgbClr val="C6D9F1"/>
                </a:solidFill>
                <a:latin typeface="Arial"/>
                <a:cs typeface="Arial"/>
              </a:rPr>
              <a:t>excavation</a:t>
            </a:r>
            <a:r>
              <a:rPr lang="en-US" sz="1400" b="1" dirty="0">
                <a:solidFill>
                  <a:srgbClr val="C6D9F1"/>
                </a:solidFill>
                <a:latin typeface="Arial"/>
                <a:cs typeface="Arial"/>
              </a:rPr>
              <a:t> </a:t>
            </a:r>
            <a:r>
              <a:rPr lang="en-US" sz="1400" b="1" dirty="0">
                <a:latin typeface="Arial"/>
                <a:cs typeface="Arial"/>
              </a:rPr>
              <a:t>              </a:t>
            </a:r>
          </a:p>
          <a:p>
            <a:pPr lvl="2"/>
            <a:r>
              <a:rPr lang="en-US" sz="1400" b="1" dirty="0" smtClean="0">
                <a:latin typeface="Arial"/>
                <a:cs typeface="Arial"/>
              </a:rPr>
              <a:t>Person</a:t>
            </a:r>
          </a:p>
          <a:p>
            <a:pPr lvl="2"/>
            <a:r>
              <a:rPr lang="en-US" sz="1400" b="1" dirty="0" smtClean="0">
                <a:latin typeface="Arial"/>
                <a:cs typeface="Arial"/>
              </a:rPr>
              <a:t>Dataset</a:t>
            </a:r>
            <a:endParaRPr lang="en-US" sz="1400" b="1" dirty="0">
              <a:latin typeface="Arial"/>
              <a:cs typeface="Arial"/>
            </a:endParaRPr>
          </a:p>
          <a:p>
            <a:pPr lvl="2"/>
            <a:r>
              <a:rPr lang="en-US" sz="1400" b="1" dirty="0" smtClean="0">
                <a:latin typeface="Arial"/>
                <a:cs typeface="Arial"/>
              </a:rPr>
              <a:t>Organization</a:t>
            </a:r>
            <a:endParaRPr lang="en-US" sz="1400" b="1" dirty="0">
              <a:latin typeface="Arial"/>
              <a:cs typeface="Arial"/>
            </a:endParaRPr>
          </a:p>
          <a:p>
            <a:pPr lvl="2"/>
            <a:r>
              <a:rPr lang="en-US" sz="1400" b="1" dirty="0">
                <a:latin typeface="Arial"/>
                <a:cs typeface="Arial"/>
              </a:rPr>
              <a:t>               </a:t>
            </a:r>
            <a:r>
              <a:rPr lang="en-US" sz="1400" dirty="0">
                <a:solidFill>
                  <a:srgbClr val="C6D9F1"/>
                </a:solidFill>
                <a:latin typeface="Arial"/>
                <a:cs typeface="Arial"/>
              </a:rPr>
              <a:t> Institution</a:t>
            </a:r>
          </a:p>
          <a:p>
            <a:pPr lvl="2"/>
            <a:r>
              <a:rPr lang="en-US" sz="1400" dirty="0">
                <a:solidFill>
                  <a:srgbClr val="C6D9F1"/>
                </a:solidFill>
                <a:latin typeface="Arial"/>
                <a:cs typeface="Arial"/>
              </a:rPr>
              <a:t>                Expedition</a:t>
            </a:r>
          </a:p>
          <a:p>
            <a:pPr lvl="2"/>
            <a:r>
              <a:rPr lang="en-US" sz="1400" b="1" dirty="0">
                <a:latin typeface="Arial"/>
                <a:cs typeface="Arial"/>
              </a:rPr>
              <a:t>Animal or plant</a:t>
            </a:r>
          </a:p>
          <a:p>
            <a:pPr lvl="2"/>
            <a:r>
              <a:rPr lang="en-US" sz="1400" b="1" dirty="0">
                <a:latin typeface="Arial"/>
                <a:cs typeface="Arial"/>
              </a:rPr>
              <a:t>               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C6D9F1"/>
                </a:solidFill>
                <a:latin typeface="Arial"/>
                <a:cs typeface="Arial"/>
              </a:rPr>
              <a:t>Species</a:t>
            </a:r>
          </a:p>
          <a:p>
            <a:pPr lvl="2"/>
            <a:r>
              <a:rPr lang="pt-BR" sz="1400" dirty="0">
                <a:solidFill>
                  <a:srgbClr val="C6D9F1"/>
                </a:solidFill>
                <a:latin typeface="Arial"/>
                <a:cs typeface="Arial"/>
              </a:rPr>
              <a:t>                Specimen</a:t>
            </a:r>
          </a:p>
          <a:p>
            <a:pPr lvl="2"/>
            <a:r>
              <a:rPr lang="pt-BR" sz="1400" dirty="0">
                <a:solidFill>
                  <a:srgbClr val="C6D9F1"/>
                </a:solidFill>
                <a:latin typeface="Arial"/>
                <a:cs typeface="Arial"/>
              </a:rPr>
              <a:t>                Component(?)</a:t>
            </a:r>
            <a:r>
              <a:rPr lang="pt-BR" sz="1400" b="1" dirty="0">
                <a:solidFill>
                  <a:srgbClr val="C6D9F1"/>
                </a:solidFill>
                <a:latin typeface="Arial"/>
                <a:cs typeface="Arial"/>
              </a:rPr>
              <a:t> </a:t>
            </a:r>
            <a:r>
              <a:rPr lang="pt-BR" sz="1400" b="1" dirty="0">
                <a:latin typeface="Arial"/>
                <a:cs typeface="Arial"/>
              </a:rPr>
              <a:t>   </a:t>
            </a:r>
          </a:p>
          <a:p>
            <a:pPr lvl="2"/>
            <a:r>
              <a:rPr lang="pt-BR" sz="1400" b="1" dirty="0" smtClean="0">
                <a:latin typeface="Arial"/>
                <a:cs typeface="Arial"/>
              </a:rPr>
              <a:t>Event</a:t>
            </a:r>
          </a:p>
          <a:p>
            <a:pPr lvl="2"/>
            <a:r>
              <a:rPr lang="pt-BR" sz="1400" b="1" dirty="0" smtClean="0">
                <a:latin typeface="Arial"/>
                <a:cs typeface="Arial"/>
              </a:rPr>
              <a:t>               </a:t>
            </a:r>
            <a:r>
              <a:rPr lang="pt-BR" sz="1400" b="1" dirty="0" smtClean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lang="pt-BR" sz="1400" dirty="0" smtClean="0">
                <a:solidFill>
                  <a:srgbClr val="C6D9F1"/>
                </a:solidFill>
                <a:latin typeface="Arial"/>
                <a:cs typeface="Arial"/>
              </a:rPr>
              <a:t>General event</a:t>
            </a:r>
          </a:p>
          <a:p>
            <a:pPr lvl="2"/>
            <a:r>
              <a:rPr lang="pt-BR" sz="140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lang="pt-BR" sz="1400" dirty="0" smtClean="0">
                <a:solidFill>
                  <a:srgbClr val="C6D9F1"/>
                </a:solidFill>
                <a:latin typeface="Arial"/>
                <a:cs typeface="Arial"/>
              </a:rPr>
              <a:t>              </a:t>
            </a:r>
            <a:r>
              <a:rPr lang="en-US" sz="1400" dirty="0" smtClean="0">
                <a:solidFill>
                  <a:srgbClr val="C6D9F1"/>
                </a:solidFill>
                <a:latin typeface="Arial"/>
                <a:cs typeface="Arial"/>
              </a:rPr>
              <a:t> Instrument deployment</a:t>
            </a:r>
          </a:p>
          <a:p>
            <a:pPr lvl="2"/>
            <a:r>
              <a:rPr lang="en-US" sz="140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C6D9F1"/>
                </a:solidFill>
                <a:latin typeface="Arial"/>
                <a:cs typeface="Arial"/>
              </a:rPr>
              <a:t>               Experiment</a:t>
            </a:r>
            <a:endParaRPr lang="pt-BR" sz="1400" dirty="0" smtClean="0">
              <a:solidFill>
                <a:srgbClr val="C6D9F1"/>
              </a:solidFill>
              <a:latin typeface="Arial"/>
              <a:cs typeface="Arial"/>
            </a:endParaRPr>
          </a:p>
          <a:p>
            <a:pPr lvl="2"/>
            <a:r>
              <a:rPr lang="pt-BR" sz="1400" b="1" dirty="0" smtClean="0">
                <a:latin typeface="Arial"/>
                <a:cs typeface="Arial"/>
              </a:rPr>
              <a:t>Textual Creation</a:t>
            </a:r>
            <a:endParaRPr lang="pt-BR" sz="1400" b="1" dirty="0">
              <a:latin typeface="Arial"/>
              <a:cs typeface="Arial"/>
            </a:endParaRPr>
          </a:p>
          <a:p>
            <a:pPr lvl="2"/>
            <a:r>
              <a:rPr lang="pt-BR" sz="1400" b="1" dirty="0">
                <a:latin typeface="Arial"/>
                <a:cs typeface="Arial"/>
              </a:rPr>
              <a:t>Object (or Physical Entity)</a:t>
            </a:r>
          </a:p>
          <a:p>
            <a:pPr lvl="2"/>
            <a:r>
              <a:rPr lang="pt-BR" sz="1400" b="1" dirty="0">
                <a:latin typeface="Arial"/>
                <a:cs typeface="Arial"/>
              </a:rPr>
              <a:t>               </a:t>
            </a:r>
            <a:r>
              <a:rPr lang="pt-BR" sz="1400" dirty="0">
                <a:solidFill>
                  <a:srgbClr val="C6D9F1"/>
                </a:solidFill>
                <a:latin typeface="Arial"/>
                <a:cs typeface="Arial"/>
              </a:rPr>
              <a:t> Cultural Heritage Object or Entity</a:t>
            </a:r>
          </a:p>
          <a:p>
            <a:pPr lvl="2"/>
            <a:r>
              <a:rPr lang="pt-BR" sz="1400" dirty="0">
                <a:solidFill>
                  <a:srgbClr val="C6D9F1"/>
                </a:solidFill>
                <a:latin typeface="Arial"/>
                <a:cs typeface="Arial"/>
              </a:rPr>
              <a:t>                Archaeologic feature</a:t>
            </a:r>
            <a:endParaRPr lang="en-US" sz="1400" dirty="0">
              <a:solidFill>
                <a:srgbClr val="C6D9F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11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12 at 8.2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9144000" cy="52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12 at 8.2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9144000" cy="550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2 at 8.3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5 at 7.4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5 at 8.0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8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5 at 8.0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3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15 at 8.1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4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The Smithsonian Institution</a:t>
            </a: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Founded to “increase and diffuse knowledge”</a:t>
            </a:r>
          </a:p>
          <a:p>
            <a:r>
              <a:rPr lang="en-US" dirty="0" smtClean="0">
                <a:latin typeface="Arial"/>
                <a:cs typeface="Arial"/>
              </a:rPr>
              <a:t>19 museums, 9 research centers, 8 advanced study centers, 22 libraries, 2 major archives and a zoo</a:t>
            </a:r>
          </a:p>
          <a:p>
            <a:r>
              <a:rPr lang="en-US" dirty="0" smtClean="0">
                <a:latin typeface="Arial"/>
                <a:cs typeface="Arial"/>
              </a:rPr>
              <a:t>Long-term baseline research, especially in biodiversity, environmental studies and astronomy</a:t>
            </a:r>
          </a:p>
          <a:p>
            <a:r>
              <a:rPr lang="en-US" dirty="0" smtClean="0">
                <a:latin typeface="Arial"/>
                <a:cs typeface="Arial"/>
              </a:rPr>
              <a:t>Lots of research in cultural heritage areas</a:t>
            </a:r>
          </a:p>
          <a:p>
            <a:r>
              <a:rPr lang="en-US" dirty="0" smtClean="0">
                <a:latin typeface="Arial"/>
                <a:cs typeface="Arial"/>
              </a:rPr>
              <a:t>No systematic data management for individual, creative research projects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99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5 at 8.09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9144000" cy="54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pic1227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7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3276600"/>
            <a:ext cx="1219200" cy="685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Dataset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Concept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838200"/>
            <a:ext cx="2743200" cy="14478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Discovery and Collecting Environment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>
            <a:stCxn id="3" idx="2"/>
            <a:endCxn id="2" idx="0"/>
          </p:cNvCxnSpPr>
          <p:nvPr/>
        </p:nvCxnSpPr>
        <p:spPr>
          <a:xfrm>
            <a:off x="3581400" y="22860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0" y="43434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46482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43434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2" idx="4"/>
            <a:endCxn id="7" idx="0"/>
          </p:cNvCxnSpPr>
          <p:nvPr/>
        </p:nvCxnSpPr>
        <p:spPr>
          <a:xfrm flipH="1">
            <a:off x="3162300" y="3962400"/>
            <a:ext cx="419100" cy="3810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4"/>
            <a:endCxn id="8" idx="0"/>
          </p:cNvCxnSpPr>
          <p:nvPr/>
        </p:nvCxnSpPr>
        <p:spPr>
          <a:xfrm flipH="1">
            <a:off x="3543300" y="3962400"/>
            <a:ext cx="38100" cy="6858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4"/>
            <a:endCxn id="9" idx="0"/>
          </p:cNvCxnSpPr>
          <p:nvPr/>
        </p:nvCxnSpPr>
        <p:spPr>
          <a:xfrm>
            <a:off x="3581400" y="3962400"/>
            <a:ext cx="419100" cy="3810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4000" y="381000"/>
            <a:ext cx="3657600" cy="59436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575846"/>
            <a:ext cx="2025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Analysis Environment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1066800"/>
            <a:ext cx="3657600" cy="2286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15200" y="1337846"/>
            <a:ext cx="77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Galaxy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0" y="3733800"/>
            <a:ext cx="3657600" cy="2438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15200" y="3776246"/>
            <a:ext cx="842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Taverna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2286000"/>
            <a:ext cx="1219200" cy="9144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0" y="3886200"/>
            <a:ext cx="1219200" cy="9144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86337" y="2404646"/>
            <a:ext cx="109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Galaxy Set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86400" y="28194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91200" y="28194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96000" y="28194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86400" y="44196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91200" y="44196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96000" y="4419600"/>
            <a:ext cx="2286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97315" y="3886200"/>
            <a:ext cx="1155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Taverna</a:t>
            </a:r>
            <a:r>
              <a:rPr lang="en-US" sz="1600" dirty="0" smtClean="0">
                <a:solidFill>
                  <a:srgbClr val="000000"/>
                </a:solidFill>
              </a:rPr>
              <a:t> Set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>
            <a:stCxn id="2" idx="6"/>
          </p:cNvCxnSpPr>
          <p:nvPr/>
        </p:nvCxnSpPr>
        <p:spPr>
          <a:xfrm flipV="1">
            <a:off x="4191000" y="3048000"/>
            <a:ext cx="11430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" idx="6"/>
          </p:cNvCxnSpPr>
          <p:nvPr/>
        </p:nvCxnSpPr>
        <p:spPr>
          <a:xfrm>
            <a:off x="4191000" y="3619500"/>
            <a:ext cx="1143000" cy="4191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52400" y="2895600"/>
            <a:ext cx="2133600" cy="14478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n>
                <a:solidFill>
                  <a:srgbClr val="000000"/>
                </a:solidFill>
              </a:ln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" y="3429000"/>
            <a:ext cx="1592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Local </a:t>
            </a:r>
            <a:r>
              <a:rPr lang="en-US" sz="1600" dirty="0" err="1" smtClean="0">
                <a:solidFill>
                  <a:srgbClr val="000000"/>
                </a:solidFill>
              </a:rPr>
              <a:t>Filesystem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2" idx="2"/>
            <a:endCxn id="48" idx="3"/>
          </p:cNvCxnSpPr>
          <p:nvPr/>
        </p:nvCxnSpPr>
        <p:spPr>
          <a:xfrm flipH="1">
            <a:off x="2286000" y="3619500"/>
            <a:ext cx="68580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0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5-24 at 6.1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5-24 at 6.20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0"/>
            <a:ext cx="9144000" cy="684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9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The Problem</a:t>
            </a: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We must capture research information as it is created and make it “durable” and “trusted”</a:t>
            </a:r>
          </a:p>
          <a:p>
            <a:r>
              <a:rPr lang="en-US" dirty="0" smtClean="0">
                <a:latin typeface="Arial"/>
                <a:cs typeface="Arial"/>
              </a:rPr>
              <a:t>The digital information created by a project is usually complex and numerous</a:t>
            </a:r>
          </a:p>
          <a:p>
            <a:r>
              <a:rPr lang="en-US" dirty="0" smtClean="0">
                <a:latin typeface="Arial"/>
                <a:cs typeface="Arial"/>
              </a:rPr>
              <a:t>Capturing </a:t>
            </a:r>
            <a:r>
              <a:rPr lang="en-US" smtClean="0">
                <a:latin typeface="Arial"/>
                <a:cs typeface="Arial"/>
              </a:rPr>
              <a:t>the intellectual model to provide a context for </a:t>
            </a:r>
            <a:r>
              <a:rPr lang="en-US" dirty="0" smtClean="0">
                <a:latin typeface="Arial"/>
                <a:cs typeface="Arial"/>
              </a:rPr>
              <a:t>the research content is necessary</a:t>
            </a:r>
          </a:p>
          <a:p>
            <a:r>
              <a:rPr lang="en-US" dirty="0" smtClean="0">
                <a:latin typeface="Arial"/>
                <a:cs typeface="Arial"/>
              </a:rPr>
              <a:t>Content should be able to be re-used and re-purposed</a:t>
            </a:r>
          </a:p>
          <a:p>
            <a:r>
              <a:rPr lang="en-US" dirty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esearchers must describe their own data from their point of view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87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79646"/>
                </a:solidFill>
                <a:latin typeface="Arial"/>
                <a:cs typeface="Arial"/>
              </a:rPr>
              <a:t>The Solution</a:t>
            </a:r>
            <a:endParaRPr lang="en-US" dirty="0">
              <a:solidFill>
                <a:srgbClr val="F79646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Researchers will have a workspace, not an archive, curators will make sense of it later</a:t>
            </a:r>
          </a:p>
          <a:p>
            <a:r>
              <a:rPr lang="en-US" dirty="0" smtClean="0">
                <a:latin typeface="Arial"/>
                <a:cs typeface="Arial"/>
              </a:rPr>
              <a:t>Primary goal is to enhance research capabilities, leaving trusted data as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legacy</a:t>
            </a:r>
          </a:p>
          <a:p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aintain complete control of the content for as long as appropriate</a:t>
            </a:r>
          </a:p>
          <a:p>
            <a:r>
              <a:rPr lang="en-US" dirty="0" smtClean="0">
                <a:latin typeface="Arial"/>
                <a:cs typeface="Arial"/>
              </a:rPr>
              <a:t>Software tools will be integrated with the repository</a:t>
            </a:r>
          </a:p>
          <a:p>
            <a:r>
              <a:rPr lang="en-US" dirty="0" smtClean="0">
                <a:latin typeface="Arial"/>
                <a:cs typeface="Arial"/>
              </a:rPr>
              <a:t>Appropriate levels of security that do not get in the way of research</a:t>
            </a:r>
          </a:p>
          <a:p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73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0" y="533400"/>
            <a:ext cx="8991600" cy="1143000"/>
          </a:xfrm>
        </p:spPr>
        <p:txBody>
          <a:bodyPr/>
          <a:lstStyle/>
          <a:p>
            <a:r>
              <a:rPr lang="en-US" dirty="0">
                <a:solidFill>
                  <a:srgbClr val="F79646"/>
                </a:solidFill>
                <a:latin typeface="Arial" charset="0"/>
                <a:ea typeface="ＭＳ Ｐゴシック" charset="0"/>
                <a:cs typeface="Arial" charset="0"/>
              </a:rPr>
              <a:t>The Web is the </a:t>
            </a:r>
            <a:r>
              <a:rPr lang="en-US" dirty="0" smtClean="0">
                <a:solidFill>
                  <a:srgbClr val="F79646"/>
                </a:solidFill>
                <a:latin typeface="Arial" charset="0"/>
                <a:ea typeface="ＭＳ Ｐゴシック" charset="0"/>
                <a:cs typeface="Arial" charset="0"/>
              </a:rPr>
              <a:t>model</a:t>
            </a:r>
            <a:endParaRPr lang="en-US" dirty="0">
              <a:solidFill>
                <a:srgbClr val="F7964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 network of nodes that are units of content, connected by arcs that are relationships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Increasingly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, content will not be sustainable as discrete packages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We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will be maintaining our part of the formalized world-wide web of content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Each project is a set of related digital objects that stands alongside the publications</a:t>
            </a:r>
          </a:p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9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08640" y="1700146"/>
            <a:ext cx="2280960" cy="4700654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pPr algn="ctr" defTabSz="828675">
              <a:defRPr/>
            </a:pPr>
            <a:endParaRPr 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6013" y="2182813"/>
            <a:ext cx="1866900" cy="4159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pPr algn="ctr" defTabSz="828675">
              <a:defRPr/>
            </a:pPr>
            <a:r>
              <a:rPr lang="en-US" sz="1600">
                <a:solidFill>
                  <a:srgbClr val="000000"/>
                </a:solidFill>
                <a:latin typeface="Calibri" charset="0"/>
              </a:rPr>
              <a:t>DC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392238" y="1768475"/>
            <a:ext cx="12366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defTabSz="828675"/>
            <a:r>
              <a:rPr lang="en-US" sz="1600">
                <a:solidFill>
                  <a:schemeClr val="bg2"/>
                </a:solidFill>
                <a:latin typeface="Times" charset="0"/>
              </a:rPr>
              <a:t>Persistent </a:t>
            </a:r>
            <a:r>
              <a:rPr lang="en-US" sz="1600">
                <a:solidFill>
                  <a:srgbClr val="000000"/>
                </a:solidFill>
                <a:latin typeface="Times" charset="0"/>
              </a:rPr>
              <a:t>ID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16013" y="2667000"/>
            <a:ext cx="1866900" cy="4159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pPr algn="ctr" defTabSz="828675">
              <a:defRPr/>
            </a:pPr>
            <a:r>
              <a:rPr lang="en-US" sz="1600">
                <a:solidFill>
                  <a:srgbClr val="000000"/>
                </a:solidFill>
                <a:latin typeface="Calibri" charset="0"/>
              </a:rPr>
              <a:t>RELS-EXT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16013" y="3151188"/>
            <a:ext cx="1866900" cy="41433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pPr algn="ctr" defTabSz="828675">
              <a:defRPr/>
            </a:pPr>
            <a:r>
              <a:rPr lang="en-US" sz="1600">
                <a:solidFill>
                  <a:srgbClr val="000000"/>
                </a:solidFill>
                <a:latin typeface="Calibri" charset="0"/>
              </a:rPr>
              <a:t>AUDIT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16013" y="4464050"/>
            <a:ext cx="1866900" cy="4159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pPr algn="ctr" defTabSz="828675">
              <a:defRPr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1</a:t>
            </a:r>
            <a:endParaRPr lang="en-US" sz="160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20490" name="Curved Connector 17"/>
          <p:cNvCxnSpPr>
            <a:cxnSpLocks noChangeShapeType="1"/>
            <a:stCxn id="10" idx="3"/>
          </p:cNvCxnSpPr>
          <p:nvPr/>
        </p:nvCxnSpPr>
        <p:spPr bwMode="auto">
          <a:xfrm flipV="1">
            <a:off x="2982913" y="1854200"/>
            <a:ext cx="1450975" cy="1020763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FFFF00"/>
            </a:solidFill>
            <a:round/>
            <a:headEnd/>
            <a:tailEnd type="arrow" w="med" len="med"/>
          </a:ln>
        </p:spPr>
      </p:cxnSp>
      <p:pic>
        <p:nvPicPr>
          <p:cNvPr id="20491" name="Picture 38" descr="r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888" y="1663700"/>
            <a:ext cx="895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16013" y="5086350"/>
            <a:ext cx="1866900" cy="4159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pPr algn="ctr" defTabSz="828675">
              <a:defRPr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2</a:t>
            </a:r>
            <a:endParaRPr lang="en-US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16013" y="5708650"/>
            <a:ext cx="1866900" cy="4159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pPr algn="ctr" defTabSz="828675">
              <a:defRPr/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n</a:t>
            </a:r>
            <a:endParaRPr lang="en-US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" name="Right Brace 25"/>
          <p:cNvSpPr>
            <a:spLocks/>
          </p:cNvSpPr>
          <p:nvPr/>
        </p:nvSpPr>
        <p:spPr bwMode="auto">
          <a:xfrm>
            <a:off x="3397250" y="1976438"/>
            <a:ext cx="552450" cy="2005012"/>
          </a:xfrm>
          <a:prstGeom prst="rightBrace">
            <a:avLst>
              <a:gd name="adj1" fmla="val 833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1600">
              <a:latin typeface="Arial" charset="0"/>
            </a:endParaRPr>
          </a:p>
        </p:txBody>
      </p:sp>
      <p:sp>
        <p:nvSpPr>
          <p:cNvPr id="27" name="Right Brace 26"/>
          <p:cNvSpPr>
            <a:spLocks/>
          </p:cNvSpPr>
          <p:nvPr/>
        </p:nvSpPr>
        <p:spPr bwMode="auto">
          <a:xfrm>
            <a:off x="3397250" y="4327525"/>
            <a:ext cx="552450" cy="2003425"/>
          </a:xfrm>
          <a:prstGeom prst="rightBrace">
            <a:avLst>
              <a:gd name="adj1" fmla="val 832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1600">
              <a:latin typeface="Arial" charset="0"/>
            </a:endParaRPr>
          </a:p>
        </p:txBody>
      </p:sp>
      <p:sp>
        <p:nvSpPr>
          <p:cNvPr id="20496" name="TextBox 27"/>
          <p:cNvSpPr txBox="1">
            <a:spLocks noChangeArrowheads="1"/>
          </p:cNvSpPr>
          <p:nvPr/>
        </p:nvSpPr>
        <p:spPr bwMode="auto">
          <a:xfrm>
            <a:off x="4295775" y="2805113"/>
            <a:ext cx="33178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Arial" charset="0"/>
                <a:cs typeface="Arial" charset="0"/>
              </a:rPr>
              <a:t>Reserved Datastreams</a:t>
            </a:r>
          </a:p>
        </p:txBody>
      </p:sp>
      <p:sp>
        <p:nvSpPr>
          <p:cNvPr id="20497" name="TextBox 28"/>
          <p:cNvSpPr txBox="1">
            <a:spLocks noChangeArrowheads="1"/>
          </p:cNvSpPr>
          <p:nvPr/>
        </p:nvSpPr>
        <p:spPr bwMode="auto">
          <a:xfrm>
            <a:off x="4295775" y="5114925"/>
            <a:ext cx="30368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Arial" charset="0"/>
                <a:cs typeface="Arial" charset="0"/>
              </a:rPr>
              <a:t>Custom Datastreams</a:t>
            </a:r>
          </a:p>
          <a:p>
            <a:pPr eaLnBrk="0" hangingPunct="0"/>
            <a:r>
              <a:rPr lang="en-US">
                <a:ea typeface="Arial" charset="0"/>
                <a:cs typeface="Arial" charset="0"/>
              </a:rPr>
              <a:t/>
            </a:r>
            <a:br>
              <a:rPr lang="en-US">
                <a:ea typeface="Arial" charset="0"/>
                <a:cs typeface="Arial" charset="0"/>
              </a:rPr>
            </a:br>
            <a:r>
              <a:rPr lang="en-US">
                <a:ea typeface="Arial" charset="0"/>
                <a:cs typeface="Arial" charset="0"/>
              </a:rPr>
              <a:t>(any type, any number)</a:t>
            </a:r>
          </a:p>
        </p:txBody>
      </p:sp>
      <p:sp>
        <p:nvSpPr>
          <p:cNvPr id="20498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848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55613">
              <a:lnSpc>
                <a:spcPct val="84000"/>
              </a:lnSpc>
              <a:buClr>
                <a:srgbClr val="000000"/>
              </a:buClr>
              <a:buSzPct val="4500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6025" algn="l"/>
                <a:tab pos="5484813" algn="l"/>
                <a:tab pos="5942013" algn="l"/>
                <a:tab pos="6399213" algn="l"/>
                <a:tab pos="6856413" algn="l"/>
                <a:tab pos="7310438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3200" b="1" dirty="0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A data object is one unit of </a:t>
            </a:r>
            <a:r>
              <a:rPr lang="en-GB" sz="3200" b="1">
                <a:solidFill>
                  <a:srgbClr val="F79646"/>
                </a:solidFill>
                <a:latin typeface="Arial" charset="0"/>
                <a:ea typeface="Arial" charset="0"/>
                <a:cs typeface="Arial" charset="0"/>
              </a:rPr>
              <a:t>content </a:t>
            </a:r>
            <a:endParaRPr lang="en-GB" sz="3200" b="1" dirty="0">
              <a:solidFill>
                <a:srgbClr val="F7964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116013" y="3635375"/>
            <a:ext cx="1866900" cy="41433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pPr algn="ctr" defTabSz="828675">
              <a:defRPr/>
            </a:pPr>
            <a:r>
              <a:rPr lang="en-US" sz="1600">
                <a:solidFill>
                  <a:srgbClr val="000000"/>
                </a:solidFill>
                <a:latin typeface="Calibri" charset="0"/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257695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  <a:latin typeface="Arial"/>
                <a:cs typeface="Arial"/>
              </a:rPr>
              <a:t>A project can be represented as a web/graph of related objects</a:t>
            </a:r>
            <a:endParaRPr lang="en-US" dirty="0">
              <a:solidFill>
                <a:srgbClr val="F79646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Like </a:t>
            </a:r>
            <a:r>
              <a:rPr lang="en-US" dirty="0">
                <a:latin typeface="Arial"/>
                <a:cs typeface="Arial"/>
              </a:rPr>
              <a:t>a file system built on two types of object:</a:t>
            </a:r>
          </a:p>
          <a:p>
            <a:pPr lvl="1"/>
            <a:r>
              <a:rPr lang="en-US" dirty="0">
                <a:latin typeface="Arial"/>
                <a:cs typeface="Arial"/>
              </a:rPr>
              <a:t>Concept objects which describe the nodes of the structure and create context for the resources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Resource objects </a:t>
            </a:r>
            <a:r>
              <a:rPr lang="en-US" dirty="0">
                <a:latin typeface="Arial"/>
                <a:cs typeface="Arial"/>
              </a:rPr>
              <a:t>are the digital </a:t>
            </a:r>
            <a:r>
              <a:rPr lang="en-US" dirty="0" smtClean="0">
                <a:latin typeface="Arial"/>
                <a:cs typeface="Arial"/>
              </a:rPr>
              <a:t>artifacts</a:t>
            </a:r>
          </a:p>
          <a:p>
            <a:r>
              <a:rPr lang="en-US" dirty="0" smtClean="0">
                <a:latin typeface="Arial"/>
                <a:cs typeface="Arial"/>
              </a:rPr>
              <a:t>The concepts are metadata that creates the descriptive framework that is also a “database”</a:t>
            </a:r>
          </a:p>
          <a:p>
            <a:r>
              <a:rPr lang="en-US" dirty="0" smtClean="0">
                <a:latin typeface="Arial"/>
                <a:cs typeface="Arial"/>
              </a:rPr>
              <a:t>The resources hold the digital content, like images, tabular data, video and audio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80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096000" y="2286000"/>
            <a:ext cx="32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800"/>
          </a:p>
        </p:txBody>
      </p:sp>
      <p:sp>
        <p:nvSpPr>
          <p:cNvPr id="16387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667000" y="3886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sp>
        <p:nvSpPr>
          <p:cNvPr id="16388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477000" y="3886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pic>
        <p:nvPicPr>
          <p:cNvPr id="9" name="Picture 8" descr="researchSupp0411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12 at 8.2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9144000" cy="54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9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3333FF"/>
        </a:dk2>
        <a:lt2>
          <a:srgbClr val="FFFFFF"/>
        </a:lt2>
        <a:accent1>
          <a:srgbClr val="00CC99"/>
        </a:accent1>
        <a:accent2>
          <a:srgbClr val="F8F8F8"/>
        </a:accent2>
        <a:accent3>
          <a:srgbClr val="ADADFF"/>
        </a:accent3>
        <a:accent4>
          <a:srgbClr val="DADADA"/>
        </a:accent4>
        <a:accent5>
          <a:srgbClr val="AAE2CA"/>
        </a:accent5>
        <a:accent6>
          <a:srgbClr val="E1E1E1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37633</TotalTime>
  <Words>381</Words>
  <Application>Microsoft Macintosh PowerPoint</Application>
  <PresentationFormat>On-screen Show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 Research Data Management At the Smithsonian  Using SIdora  Nano Tech Working Group May 15, 2014</vt:lpstr>
      <vt:lpstr>The Smithsonian Institution</vt:lpstr>
      <vt:lpstr>The Problem</vt:lpstr>
      <vt:lpstr>The Solution</vt:lpstr>
      <vt:lpstr>The Web is the model</vt:lpstr>
      <vt:lpstr>PowerPoint Presentation</vt:lpstr>
      <vt:lpstr>A project can be represented as a web/graph of related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Supporting Digital Scholarship Project</dc:title>
  <dc:creator>Thorny</dc:creator>
  <cp:lastModifiedBy>Thorny</cp:lastModifiedBy>
  <cp:revision>387</cp:revision>
  <cp:lastPrinted>2011-11-30T18:00:11Z</cp:lastPrinted>
  <dcterms:created xsi:type="dcterms:W3CDTF">2010-10-27T18:00:43Z</dcterms:created>
  <dcterms:modified xsi:type="dcterms:W3CDTF">2014-05-15T16:00:13Z</dcterms:modified>
</cp:coreProperties>
</file>