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Proxima Nova"/>
      <p:regular r:id="rId60"/>
      <p:bold r:id="rId61"/>
      <p:italic r:id="rId62"/>
      <p:boldItalic r:id="rId63"/>
    </p:embeddedFont>
    <p:embeddedFont>
      <p:font typeface="Montserrat"/>
      <p:regular r:id="rId64"/>
      <p:bold r:id="rId65"/>
      <p:italic r:id="rId66"/>
      <p:boldItalic r:id="rId67"/>
    </p:embeddedFont>
    <p:embeddedFont>
      <p:font typeface="Open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2" roundtripDataSignature="AMtx7mjDRJRzNna4YM/pkMjoAvf+GzjT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customschemas.google.com/relationships/presentationmetadata" Target="meta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roximaNova-italic.fntdata"/><Relationship Id="rId61" Type="http://schemas.openxmlformats.org/officeDocument/2006/relationships/font" Target="fonts/ProximaNova-bold.fntdata"/><Relationship Id="rId20" Type="http://schemas.openxmlformats.org/officeDocument/2006/relationships/slide" Target="slides/slide15.xml"/><Relationship Id="rId64" Type="http://schemas.openxmlformats.org/officeDocument/2006/relationships/font" Target="fonts/Montserrat-regular.fntdata"/><Relationship Id="rId63" Type="http://schemas.openxmlformats.org/officeDocument/2006/relationships/font" Target="fonts/ProximaNova-boldItalic.fntdata"/><Relationship Id="rId22" Type="http://schemas.openxmlformats.org/officeDocument/2006/relationships/slide" Target="slides/slide17.xml"/><Relationship Id="rId66" Type="http://schemas.openxmlformats.org/officeDocument/2006/relationships/font" Target="fonts/Montserrat-italic.fntdata"/><Relationship Id="rId21" Type="http://schemas.openxmlformats.org/officeDocument/2006/relationships/slide" Target="slides/slide16.xml"/><Relationship Id="rId65" Type="http://schemas.openxmlformats.org/officeDocument/2006/relationships/font" Target="fonts/Montserrat-bold.fntdata"/><Relationship Id="rId24" Type="http://schemas.openxmlformats.org/officeDocument/2006/relationships/slide" Target="slides/slide19.xml"/><Relationship Id="rId68" Type="http://schemas.openxmlformats.org/officeDocument/2006/relationships/font" Target="fonts/OpenSans-regular.fntdata"/><Relationship Id="rId23" Type="http://schemas.openxmlformats.org/officeDocument/2006/relationships/slide" Target="slides/slide18.xml"/><Relationship Id="rId67" Type="http://schemas.openxmlformats.org/officeDocument/2006/relationships/font" Target="fonts/Montserrat-boldItalic.fntdata"/><Relationship Id="rId60" Type="http://schemas.openxmlformats.org/officeDocument/2006/relationships/font" Target="fonts/ProximaNova-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5pPr>
            <a:lvl6pPr indent="-228600" lvl="5" marL="27432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6pPr>
            <a:lvl7pPr indent="-228600" lvl="6" marL="32004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7pPr>
            <a:lvl8pPr indent="-228600" lvl="7" marL="36576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8pPr>
            <a:lvl9pPr indent="-228600" lvl="8" marL="4114800" marR="0" rtl="0" algn="l">
              <a:lnSpc>
                <a:spcPct val="100000"/>
              </a:lnSpc>
              <a:spcBef>
                <a:spcPts val="400"/>
              </a:spcBef>
              <a:spcAft>
                <a:spcPts val="0"/>
              </a:spcAft>
              <a:buClr>
                <a:schemeClr val="dk1"/>
              </a:buClr>
              <a:buSzPts val="1200"/>
              <a:buFont typeface="Open Sans"/>
              <a:buNone/>
              <a:defRPr b="0" i="0" sz="12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Open Sans"/>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10: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56" name="Google Shape;256;p10: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11: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65" name="Google Shape;265;p11: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2: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 name="Google Shape;271;p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400"/>
              <a:buFont typeface="Open Sans"/>
              <a:buNone/>
            </a:pPr>
            <a:r>
              <a:rPr lang="en-US" sz="1000"/>
              <a:t>Funded by the NCI, growing with the community for the last five years</a:t>
            </a:r>
            <a:endParaRPr sz="1000"/>
          </a:p>
          <a:p>
            <a:pPr indent="0" lvl="0" marL="0" rtl="0" algn="l">
              <a:lnSpc>
                <a:spcPct val="100000"/>
              </a:lnSpc>
              <a:spcBef>
                <a:spcPts val="400"/>
              </a:spcBef>
              <a:spcAft>
                <a:spcPts val="0"/>
              </a:spcAft>
              <a:buClr>
                <a:schemeClr val="dk1"/>
              </a:buClr>
              <a:buSzPts val="1400"/>
              <a:buFont typeface="Open Sans"/>
              <a:buNone/>
            </a:pPr>
            <a:r>
              <a:rPr lang="en-US" sz="1000"/>
              <a:t>SEG: how has that cloud grown?</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13: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p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400"/>
              <a:buFont typeface="Open Sans"/>
              <a:buNone/>
            </a:pPr>
            <a:r>
              <a:rPr lang="en-US" sz="900"/>
              <a:t>As community grew, brought in more datasets</a:t>
            </a:r>
            <a:endParaRPr sz="900"/>
          </a:p>
          <a:p>
            <a:pPr indent="0" lvl="0" marL="0" rtl="0" algn="l">
              <a:lnSpc>
                <a:spcPct val="100000"/>
              </a:lnSpc>
              <a:spcBef>
                <a:spcPts val="400"/>
              </a:spcBef>
              <a:spcAft>
                <a:spcPts val="0"/>
              </a:spcAft>
              <a:buClr>
                <a:schemeClr val="dk1"/>
              </a:buClr>
              <a:buSzPts val="1400"/>
              <a:buFont typeface="Open Sans"/>
              <a:buNone/>
            </a:pPr>
            <a:r>
              <a:rPr lang="en-US" sz="900"/>
              <a:t>TCGA was a motivating use case for the cloud resources, because TCGA became inaccessible to most researchers</a:t>
            </a:r>
            <a:endParaRPr sz="900"/>
          </a:p>
          <a:p>
            <a:pPr indent="0" lvl="0" marL="0" rtl="0" algn="l">
              <a:lnSpc>
                <a:spcPct val="100000"/>
              </a:lnSpc>
              <a:spcBef>
                <a:spcPts val="400"/>
              </a:spcBef>
              <a:spcAft>
                <a:spcPts val="0"/>
              </a:spcAft>
              <a:buClr>
                <a:schemeClr val="dk1"/>
              </a:buClr>
              <a:buSzPts val="1400"/>
              <a:buFont typeface="Open Sans"/>
              <a:buNone/>
            </a:pPr>
            <a:r>
              <a:rPr lang="en-US" sz="900"/>
              <a:t>Emphasize 3 years of continuing to grow and improve based on needs of community- adding in datasets and features</a:t>
            </a:r>
            <a:endParaRPr sz="900"/>
          </a:p>
          <a:p>
            <a:pPr indent="0" lvl="0" marL="0" rtl="0" algn="l">
              <a:lnSpc>
                <a:spcPct val="100000"/>
              </a:lnSpc>
              <a:spcBef>
                <a:spcPts val="400"/>
              </a:spcBef>
              <a:spcAft>
                <a:spcPts val="0"/>
              </a:spcAft>
              <a:buClr>
                <a:schemeClr val="dk1"/>
              </a:buClr>
              <a:buSzPts val="1400"/>
              <a:buFont typeface="Open Sans"/>
              <a:buNone/>
            </a:pPr>
            <a:r>
              <a:rPr lang="en-US" sz="900"/>
              <a:t>Now that we’re integrated with GDC, data updated monthly- best and most up to date data</a:t>
            </a:r>
            <a:endParaRPr sz="900"/>
          </a:p>
          <a:p>
            <a:pPr indent="0" lvl="0" marL="0" rtl="0" algn="l">
              <a:lnSpc>
                <a:spcPct val="100000"/>
              </a:lnSpc>
              <a:spcBef>
                <a:spcPts val="400"/>
              </a:spcBef>
              <a:spcAft>
                <a:spcPts val="0"/>
              </a:spcAft>
              <a:buClr>
                <a:schemeClr val="dk1"/>
              </a:buClr>
              <a:buSzPts val="1400"/>
              <a:buFont typeface="Open Sans"/>
              <a:buNone/>
            </a:pPr>
            <a:r>
              <a:rPr lang="en-US" sz="900"/>
              <a:t>SEG: Main values</a:t>
            </a:r>
            <a:endParaRPr sz="9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14:notes"/>
          <p:cNvSpPr/>
          <p:nvPr>
            <p:ph idx="2" type="sldImg"/>
          </p:nvPr>
        </p:nvSpPr>
        <p:spPr>
          <a:xfrm>
            <a:off x="526143"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p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400"/>
              <a:buFont typeface="Open Sans"/>
              <a:buNone/>
            </a:pPr>
            <a:r>
              <a:t/>
            </a:r>
            <a:endParaRPr sz="10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15: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2" name="Google Shape;352;p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400"/>
              <a:buFont typeface="Open Sans"/>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1" name="Google Shape;40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rPr lang="en-US"/>
              <a:t>Emphasize this is all still in the cloud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7" name="Google Shape;4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rPr lang="en-US"/>
              <a:t>Emphasize this is all still in the cloud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4" name="Google Shape;41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rPr lang="en-US"/>
              <a:t>Emphasize this is all still in the cloud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p19: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422" name="Google Shape;422;p19: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2: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 name="Google Shape;198;p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p20: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8" name="Google Shape;428;p2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21: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7" name="Google Shape;437;p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22: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443" name="Google Shape;443;p22: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23: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9" name="Google Shape;449;p2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p2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454" name="Google Shape;454;p24: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p25: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466" name="Google Shape;466;p25: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p26: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p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p27: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9" name="Google Shape;479;p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p28: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5" name="Google Shape;485;p2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29: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0" name="Google Shape;490;p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3: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04" name="Google Shape;204;p3: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p30: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6" name="Google Shape;496;p3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p31: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1" name="Google Shape;501;p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p32: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7" name="Google Shape;507;p3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33: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2" name="Google Shape;512;p3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34:notes"/>
          <p:cNvSpPr/>
          <p:nvPr>
            <p:ph idx="2" type="sldImg"/>
          </p:nvPr>
        </p:nvSpPr>
        <p:spPr>
          <a:xfrm>
            <a:off x="381000" y="685800"/>
            <a:ext cx="6094413"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3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Clr>
                <a:schemeClr val="dk1"/>
              </a:buClr>
              <a:buSzPts val="1200"/>
              <a:buFont typeface="Open Sans"/>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p35: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23" name="Google Shape;523;p35: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36: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28" name="Google Shape;528;p36: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p37: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34" name="Google Shape;534;p37: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p38: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42" name="Google Shape;542;p38: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p39: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47" name="Google Shape;547;p39: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10" name="Google Shape;210;p4: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p40: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53" name="Google Shape;553;p40: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p41: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60" name="Google Shape;560;p41: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p42: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69" name="Google Shape;569;p42: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p43: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75" name="Google Shape;575;p43: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p4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84" name="Google Shape;584;p44: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p45: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595" name="Google Shape;595;p45: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p46: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07" name="Google Shape;607;p46: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47: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13" name="Google Shape;613;p47: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p48: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20" name="Google Shape;620;p48: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p49: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29" name="Google Shape;629;p49: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5: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16" name="Google Shape;216;p5: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50: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38" name="Google Shape;638;p50: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p51: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49" name="Google Shape;649;p51: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p52: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61" name="Google Shape;661;p52: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p53: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67" name="Google Shape;667;p53: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p5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673" name="Google Shape;673;p54: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6: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24" name="Google Shape;224;p6: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7: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32" name="Google Shape;232;p7: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8: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40" name="Google Shape;240;p8: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9: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200"/>
              <a:buNone/>
            </a:pPr>
            <a:r>
              <a:t/>
            </a:r>
            <a:endParaRPr/>
          </a:p>
        </p:txBody>
      </p:sp>
      <p:sp>
        <p:nvSpPr>
          <p:cNvPr id="249" name="Google Shape;249;p9:notes"/>
          <p:cNvSpPr/>
          <p:nvPr>
            <p:ph idx="2" type="sldImg"/>
          </p:nvPr>
        </p:nvSpPr>
        <p:spPr>
          <a:xfrm>
            <a:off x="526142" y="685800"/>
            <a:ext cx="58056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 no confidential">
  <p:cSld name="cover - no confidential">
    <p:bg>
      <p:bgPr>
        <a:solidFill>
          <a:schemeClr val="dk1"/>
        </a:solidFill>
      </p:bgPr>
    </p:bg>
    <p:spTree>
      <p:nvGrpSpPr>
        <p:cNvPr id="11" name="Shape 11"/>
        <p:cNvGrpSpPr/>
        <p:nvPr/>
      </p:nvGrpSpPr>
      <p:grpSpPr>
        <a:xfrm>
          <a:off x="0" y="0"/>
          <a:ext cx="0" cy="0"/>
          <a:chOff x="0" y="0"/>
          <a:chExt cx="0" cy="0"/>
        </a:xfrm>
      </p:grpSpPr>
      <p:sp>
        <p:nvSpPr>
          <p:cNvPr id="12" name="Google Shape;12;p56"/>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 name="Google Shape;13;p56"/>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4" name="Google Shape;14;p56"/>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5" name="Google Shape;15;p56"/>
          <p:cNvSpPr txBox="1"/>
          <p:nvPr>
            <p:ph idx="1" type="subTitle"/>
          </p:nvPr>
        </p:nvSpPr>
        <p:spPr>
          <a:xfrm>
            <a:off x="1541428" y="2571750"/>
            <a:ext cx="6061199" cy="7248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rgbClr val="FFFFFF"/>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pic>
        <p:nvPicPr>
          <p:cNvPr descr="SB_Logotype_RGB_1C.png" id="16" name="Google Shape;16;p56"/>
          <p:cNvPicPr preferRelativeResize="0"/>
          <p:nvPr/>
        </p:nvPicPr>
        <p:blipFill rotWithShape="1">
          <a:blip r:embed="rId2">
            <a:alphaModFix/>
          </a:blip>
          <a:srcRect b="0" l="0" r="0" t="0"/>
          <a:stretch/>
        </p:blipFill>
        <p:spPr>
          <a:xfrm>
            <a:off x="3841797" y="1702579"/>
            <a:ext cx="1483161" cy="226687"/>
          </a:xfrm>
          <a:prstGeom prst="rect">
            <a:avLst/>
          </a:prstGeom>
          <a:noFill/>
          <a:ln>
            <a:noFill/>
          </a:ln>
        </p:spPr>
      </p:pic>
      <p:cxnSp>
        <p:nvCxnSpPr>
          <p:cNvPr id="17" name="Google Shape;17;p56"/>
          <p:cNvCxnSpPr/>
          <p:nvPr/>
        </p:nvCxnSpPr>
        <p:spPr>
          <a:xfrm>
            <a:off x="4155857" y="2107854"/>
            <a:ext cx="8322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56"/>
          <p:cNvSpPr txBox="1"/>
          <p:nvPr>
            <p:ph type="title"/>
          </p:nvPr>
        </p:nvSpPr>
        <p:spPr>
          <a:xfrm>
            <a:off x="1541428" y="2217506"/>
            <a:ext cx="6061199" cy="4173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slate - confidential">
  <p:cSld name="section divider, slate - confidential">
    <p:bg>
      <p:bgPr>
        <a:solidFill>
          <a:srgbClr val="577287"/>
        </a:solidFill>
      </p:bgPr>
    </p:bg>
    <p:spTree>
      <p:nvGrpSpPr>
        <p:cNvPr id="72" name="Shape 72"/>
        <p:cNvGrpSpPr/>
        <p:nvPr/>
      </p:nvGrpSpPr>
      <p:grpSpPr>
        <a:xfrm>
          <a:off x="0" y="0"/>
          <a:ext cx="0" cy="0"/>
          <a:chOff x="0" y="0"/>
          <a:chExt cx="0" cy="0"/>
        </a:xfrm>
      </p:grpSpPr>
      <p:sp>
        <p:nvSpPr>
          <p:cNvPr id="73" name="Google Shape;73;p59"/>
          <p:cNvSpPr/>
          <p:nvPr/>
        </p:nvSpPr>
        <p:spPr>
          <a:xfrm>
            <a:off x="220380" y="4835476"/>
            <a:ext cx="1446900" cy="319200"/>
          </a:xfrm>
          <a:prstGeom prst="rect">
            <a:avLst/>
          </a:prstGeom>
          <a:noFill/>
          <a:ln>
            <a:noFill/>
          </a:ln>
        </p:spPr>
        <p:txBody>
          <a:bodyPr anchorCtr="0" anchor="ctr" bIns="0" lIns="0" spcFirstLastPara="1" rIns="0" wrap="square" tIns="0">
            <a:noAutofit/>
          </a:bodyPr>
          <a:lstStyle/>
          <a:p>
            <a:pPr indent="-114300" lvl="0" marL="114300" marR="0" rtl="0" algn="l">
              <a:lnSpc>
                <a:spcPct val="100000"/>
              </a:lnSpc>
              <a:spcBef>
                <a:spcPts val="0"/>
              </a:spcBef>
              <a:spcAft>
                <a:spcPts val="0"/>
              </a:spcAft>
              <a:buClr>
                <a:schemeClr val="accent3"/>
              </a:buClr>
              <a:buSzPts val="200"/>
              <a:buFont typeface="Arial"/>
              <a:buNone/>
            </a:pPr>
            <a:r>
              <a:rPr b="1" i="0" lang="en-US" sz="800" u="none" cap="none" strike="noStrike">
                <a:solidFill>
                  <a:schemeClr val="accent4"/>
                </a:solidFill>
                <a:latin typeface="Arial"/>
                <a:ea typeface="Arial"/>
                <a:cs typeface="Arial"/>
                <a:sym typeface="Arial"/>
              </a:rPr>
              <a:t>© 2016 Seven Bridges</a:t>
            </a:r>
            <a:endParaRPr b="0" i="0" sz="1400" u="none" cap="none" strike="noStrike">
              <a:solidFill>
                <a:srgbClr val="000000"/>
              </a:solidFill>
              <a:latin typeface="Arial"/>
              <a:ea typeface="Arial"/>
              <a:cs typeface="Arial"/>
              <a:sym typeface="Arial"/>
            </a:endParaRPr>
          </a:p>
        </p:txBody>
      </p:sp>
      <p:sp>
        <p:nvSpPr>
          <p:cNvPr id="74" name="Google Shape;74;p59"/>
          <p:cNvSpPr/>
          <p:nvPr/>
        </p:nvSpPr>
        <p:spPr>
          <a:xfrm>
            <a:off x="7390023" y="4828237"/>
            <a:ext cx="1596300" cy="319200"/>
          </a:xfrm>
          <a:prstGeom prst="rect">
            <a:avLst/>
          </a:prstGeom>
          <a:noFill/>
          <a:ln>
            <a:noFill/>
          </a:ln>
        </p:spPr>
        <p:txBody>
          <a:bodyPr anchorCtr="0" anchor="ctr" bIns="0" lIns="0" spcFirstLastPara="1" rIns="0" wrap="square" tIns="0">
            <a:noAutofit/>
          </a:bodyPr>
          <a:lstStyle/>
          <a:p>
            <a:pPr indent="-114300" lvl="0" marL="114300" marR="0" rtl="0" algn="r">
              <a:lnSpc>
                <a:spcPct val="100000"/>
              </a:lnSpc>
              <a:spcBef>
                <a:spcPts val="0"/>
              </a:spcBef>
              <a:spcAft>
                <a:spcPts val="0"/>
              </a:spcAft>
              <a:buClr>
                <a:schemeClr val="accent3"/>
              </a:buClr>
              <a:buSzPts val="200"/>
              <a:buFont typeface="Arial"/>
              <a:buNone/>
            </a:pPr>
            <a:r>
              <a:rPr b="1" i="0" lang="en-US" sz="800" u="none" cap="none" strike="noStrike">
                <a:solidFill>
                  <a:schemeClr val="accent4"/>
                </a:solidFill>
                <a:latin typeface="Arial"/>
                <a:ea typeface="Arial"/>
                <a:cs typeface="Arial"/>
                <a:sym typeface="Arial"/>
              </a:rPr>
              <a:t>sevenbridges.com</a:t>
            </a:r>
            <a:endParaRPr b="0" i="0" sz="1400" u="none" cap="none" strike="noStrike">
              <a:solidFill>
                <a:srgbClr val="000000"/>
              </a:solidFill>
              <a:latin typeface="Arial"/>
              <a:ea typeface="Arial"/>
              <a:cs typeface="Arial"/>
              <a:sym typeface="Arial"/>
            </a:endParaRPr>
          </a:p>
        </p:txBody>
      </p:sp>
      <p:sp>
        <p:nvSpPr>
          <p:cNvPr id="75" name="Google Shape;75;p59"/>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accent4"/>
                </a:solidFill>
                <a:latin typeface="Arial"/>
                <a:ea typeface="Arial"/>
                <a:cs typeface="Arial"/>
                <a:sym typeface="Arial"/>
              </a:rPr>
              <a:t>CONFIDENTIAL</a:t>
            </a:r>
            <a:endParaRPr b="0" i="0" sz="1400" u="none" cap="none" strike="noStrike">
              <a:solidFill>
                <a:srgbClr val="000000"/>
              </a:solidFill>
              <a:latin typeface="Arial"/>
              <a:ea typeface="Arial"/>
              <a:cs typeface="Arial"/>
              <a:sym typeface="Arial"/>
            </a:endParaRPr>
          </a:p>
        </p:txBody>
      </p:sp>
      <p:cxnSp>
        <p:nvCxnSpPr>
          <p:cNvPr id="76" name="Google Shape;76;p59"/>
          <p:cNvCxnSpPr/>
          <p:nvPr/>
        </p:nvCxnSpPr>
        <p:spPr>
          <a:xfrm>
            <a:off x="7692397" y="174986"/>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77" name="Google Shape;77;p59"/>
          <p:cNvCxnSpPr/>
          <p:nvPr/>
        </p:nvCxnSpPr>
        <p:spPr>
          <a:xfrm>
            <a:off x="7692397" y="388198"/>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78" name="Google Shape;78;p59"/>
          <p:cNvCxnSpPr/>
          <p:nvPr/>
        </p:nvCxnSpPr>
        <p:spPr>
          <a:xfrm>
            <a:off x="4150809" y="2553234"/>
            <a:ext cx="832200" cy="0"/>
          </a:xfrm>
          <a:prstGeom prst="straightConnector1">
            <a:avLst/>
          </a:prstGeom>
          <a:noFill/>
          <a:ln cap="flat" cmpd="sng" w="38100">
            <a:solidFill>
              <a:schemeClr val="accent4"/>
            </a:solidFill>
            <a:prstDash val="solid"/>
            <a:round/>
            <a:headEnd len="sm" w="sm" type="none"/>
            <a:tailEnd len="sm" w="sm" type="none"/>
          </a:ln>
        </p:spPr>
      </p:cxnSp>
      <p:sp>
        <p:nvSpPr>
          <p:cNvPr id="79" name="Google Shape;79;p59"/>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rgbClr val="FFFFFF"/>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sp>
        <p:nvSpPr>
          <p:cNvPr id="80" name="Google Shape;80;p59"/>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pic>
        <p:nvPicPr>
          <p:cNvPr descr="SB_patterns_RGB_Dots2-White.png" id="81" name="Google Shape;81;p59"/>
          <p:cNvPicPr preferRelativeResize="0"/>
          <p:nvPr/>
        </p:nvPicPr>
        <p:blipFill rotWithShape="1">
          <a:blip r:embed="rId2">
            <a:alphaModFix amt="11000"/>
          </a:blip>
          <a:srcRect b="0" l="0" r="0" t="0"/>
          <a:stretch/>
        </p:blipFill>
        <p:spPr>
          <a:xfrm>
            <a:off x="4949337" y="3301573"/>
            <a:ext cx="4191918" cy="167636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light - confidential">
  <p:cSld name="section divider, light - confidential">
    <p:bg>
      <p:bgPr>
        <a:solidFill>
          <a:schemeClr val="accent6"/>
        </a:solidFill>
      </p:bgPr>
    </p:bg>
    <p:spTree>
      <p:nvGrpSpPr>
        <p:cNvPr id="82" name="Shape 82"/>
        <p:cNvGrpSpPr/>
        <p:nvPr/>
      </p:nvGrpSpPr>
      <p:grpSpPr>
        <a:xfrm>
          <a:off x="0" y="0"/>
          <a:ext cx="0" cy="0"/>
          <a:chOff x="0" y="0"/>
          <a:chExt cx="0" cy="0"/>
        </a:xfrm>
      </p:grpSpPr>
      <p:sp>
        <p:nvSpPr>
          <p:cNvPr id="83" name="Google Shape;83;p60"/>
          <p:cNvSpPr/>
          <p:nvPr/>
        </p:nvSpPr>
        <p:spPr>
          <a:xfrm>
            <a:off x="220380" y="4835476"/>
            <a:ext cx="1446900" cy="319200"/>
          </a:xfrm>
          <a:prstGeom prst="rect">
            <a:avLst/>
          </a:prstGeom>
          <a:noFill/>
          <a:ln>
            <a:noFill/>
          </a:ln>
        </p:spPr>
        <p:txBody>
          <a:bodyPr anchorCtr="0" anchor="ctr" bIns="0" lIns="0" spcFirstLastPara="1" rIns="0" wrap="square" tIns="0">
            <a:noAutofit/>
          </a:bodyPr>
          <a:lstStyle/>
          <a:p>
            <a:pPr indent="-114300" lvl="0" marL="114300" marR="0" rtl="0" algn="l">
              <a:lnSpc>
                <a:spcPct val="100000"/>
              </a:lnSpc>
              <a:spcBef>
                <a:spcPts val="0"/>
              </a:spcBef>
              <a:spcAft>
                <a:spcPts val="0"/>
              </a:spcAft>
              <a:buClr>
                <a:schemeClr val="accent3"/>
              </a:buClr>
              <a:buSzPts val="200"/>
              <a:buFont typeface="Arial"/>
              <a:buNone/>
            </a:pPr>
            <a:r>
              <a:rPr b="1" i="0" lang="en-US" sz="800" u="none" cap="none" strike="noStrike">
                <a:solidFill>
                  <a:schemeClr val="lt1"/>
                </a:solidFill>
                <a:latin typeface="Arial"/>
                <a:ea typeface="Arial"/>
                <a:cs typeface="Arial"/>
                <a:sym typeface="Arial"/>
              </a:rPr>
              <a:t>© 2016 Seven Bridges</a:t>
            </a:r>
            <a:endParaRPr b="0" i="0" sz="1400" u="none" cap="none" strike="noStrike">
              <a:solidFill>
                <a:srgbClr val="000000"/>
              </a:solidFill>
              <a:latin typeface="Arial"/>
              <a:ea typeface="Arial"/>
              <a:cs typeface="Arial"/>
              <a:sym typeface="Arial"/>
            </a:endParaRPr>
          </a:p>
        </p:txBody>
      </p:sp>
      <p:sp>
        <p:nvSpPr>
          <p:cNvPr id="84" name="Google Shape;84;p60"/>
          <p:cNvSpPr/>
          <p:nvPr/>
        </p:nvSpPr>
        <p:spPr>
          <a:xfrm>
            <a:off x="7390023" y="4828237"/>
            <a:ext cx="1596300" cy="319200"/>
          </a:xfrm>
          <a:prstGeom prst="rect">
            <a:avLst/>
          </a:prstGeom>
          <a:noFill/>
          <a:ln>
            <a:noFill/>
          </a:ln>
        </p:spPr>
        <p:txBody>
          <a:bodyPr anchorCtr="0" anchor="ctr" bIns="0" lIns="0" spcFirstLastPara="1" rIns="0" wrap="square" tIns="0">
            <a:noAutofit/>
          </a:bodyPr>
          <a:lstStyle/>
          <a:p>
            <a:pPr indent="-114300" lvl="0" marL="114300" marR="0" rtl="0" algn="r">
              <a:lnSpc>
                <a:spcPct val="100000"/>
              </a:lnSpc>
              <a:spcBef>
                <a:spcPts val="0"/>
              </a:spcBef>
              <a:spcAft>
                <a:spcPts val="0"/>
              </a:spcAft>
              <a:buClr>
                <a:schemeClr val="accent3"/>
              </a:buClr>
              <a:buSzPts val="200"/>
              <a:buFont typeface="Arial"/>
              <a:buNone/>
            </a:pPr>
            <a:r>
              <a:rPr b="1" i="0" lang="en-US" sz="800" u="none" cap="none" strike="noStrike">
                <a:solidFill>
                  <a:schemeClr val="lt1"/>
                </a:solidFill>
                <a:latin typeface="Arial"/>
                <a:ea typeface="Arial"/>
                <a:cs typeface="Arial"/>
                <a:sym typeface="Arial"/>
              </a:rPr>
              <a:t>sevenbridges.com</a:t>
            </a:r>
            <a:endParaRPr b="0" i="0" sz="1400" u="none" cap="none" strike="noStrike">
              <a:solidFill>
                <a:srgbClr val="000000"/>
              </a:solidFill>
              <a:latin typeface="Arial"/>
              <a:ea typeface="Arial"/>
              <a:cs typeface="Arial"/>
              <a:sym typeface="Arial"/>
            </a:endParaRPr>
          </a:p>
        </p:txBody>
      </p:sp>
      <p:cxnSp>
        <p:nvCxnSpPr>
          <p:cNvPr id="85" name="Google Shape;85;p60"/>
          <p:cNvCxnSpPr/>
          <p:nvPr/>
        </p:nvCxnSpPr>
        <p:spPr>
          <a:xfrm>
            <a:off x="4150809" y="2553234"/>
            <a:ext cx="832200" cy="0"/>
          </a:xfrm>
          <a:prstGeom prst="straightConnector1">
            <a:avLst/>
          </a:prstGeom>
          <a:noFill/>
          <a:ln cap="flat" cmpd="sng" w="38100">
            <a:solidFill>
              <a:schemeClr val="lt1"/>
            </a:solidFill>
            <a:prstDash val="solid"/>
            <a:round/>
            <a:headEnd len="sm" w="sm" type="none"/>
            <a:tailEnd len="sm" w="sm" type="none"/>
          </a:ln>
        </p:spPr>
      </p:cxnSp>
      <p:sp>
        <p:nvSpPr>
          <p:cNvPr id="86" name="Google Shape;86;p60"/>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chemeClr val="dk1"/>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sp>
        <p:nvSpPr>
          <p:cNvPr id="87" name="Google Shape;87;p60"/>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pic>
        <p:nvPicPr>
          <p:cNvPr descr="SB_patterns_RGB_Dots2-Slate.png" id="88" name="Google Shape;88;p60"/>
          <p:cNvPicPr preferRelativeResize="0"/>
          <p:nvPr/>
        </p:nvPicPr>
        <p:blipFill rotWithShape="1">
          <a:blip r:embed="rId2">
            <a:alphaModFix amt="9000"/>
          </a:blip>
          <a:srcRect b="0" l="0" r="0" t="0"/>
          <a:stretch/>
        </p:blipFill>
        <p:spPr>
          <a:xfrm>
            <a:off x="4949337" y="3301573"/>
            <a:ext cx="4191918" cy="1676361"/>
          </a:xfrm>
          <a:prstGeom prst="rect">
            <a:avLst/>
          </a:prstGeom>
          <a:noFill/>
          <a:ln>
            <a:noFill/>
          </a:ln>
        </p:spPr>
      </p:pic>
      <p:sp>
        <p:nvSpPr>
          <p:cNvPr id="89" name="Google Shape;89;p60"/>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lt2"/>
                </a:solidFill>
                <a:latin typeface="Arial"/>
                <a:ea typeface="Arial"/>
                <a:cs typeface="Arial"/>
                <a:sym typeface="Arial"/>
              </a:rPr>
              <a:t>CONFIDENTIAL</a:t>
            </a:r>
            <a:endParaRPr b="0" i="0" sz="1400" u="none" cap="none" strike="noStrike">
              <a:solidFill>
                <a:srgbClr val="000000"/>
              </a:solidFill>
              <a:latin typeface="Arial"/>
              <a:ea typeface="Arial"/>
              <a:cs typeface="Arial"/>
              <a:sym typeface="Arial"/>
            </a:endParaRPr>
          </a:p>
        </p:txBody>
      </p:sp>
      <p:cxnSp>
        <p:nvCxnSpPr>
          <p:cNvPr id="90" name="Google Shape;90;p60"/>
          <p:cNvCxnSpPr/>
          <p:nvPr/>
        </p:nvCxnSpPr>
        <p:spPr>
          <a:xfrm>
            <a:off x="7692397" y="174986"/>
            <a:ext cx="1179000" cy="0"/>
          </a:xfrm>
          <a:prstGeom prst="straightConnector1">
            <a:avLst/>
          </a:prstGeom>
          <a:noFill/>
          <a:ln cap="flat" cmpd="sng" w="9525">
            <a:solidFill>
              <a:srgbClr val="D9D9D9"/>
            </a:solidFill>
            <a:prstDash val="solid"/>
            <a:round/>
            <a:headEnd len="sm" w="sm" type="none"/>
            <a:tailEnd len="sm" w="sm" type="none"/>
          </a:ln>
        </p:spPr>
      </p:cxnSp>
      <p:cxnSp>
        <p:nvCxnSpPr>
          <p:cNvPr id="91" name="Google Shape;91;p60"/>
          <p:cNvCxnSpPr/>
          <p:nvPr/>
        </p:nvCxnSpPr>
        <p:spPr>
          <a:xfrm>
            <a:off x="7692397" y="378598"/>
            <a:ext cx="1179000" cy="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itle, empty space - public 1">
  <p:cSld name="centered title, empty space - public 1">
    <p:spTree>
      <p:nvGrpSpPr>
        <p:cNvPr id="92" name="Shape 92"/>
        <p:cNvGrpSpPr/>
        <p:nvPr/>
      </p:nvGrpSpPr>
      <p:grpSpPr>
        <a:xfrm>
          <a:off x="0" y="0"/>
          <a:ext cx="0" cy="0"/>
          <a:chOff x="0" y="0"/>
          <a:chExt cx="0" cy="0"/>
        </a:xfrm>
      </p:grpSpPr>
      <p:sp>
        <p:nvSpPr>
          <p:cNvPr id="93" name="Google Shape;93;p62"/>
          <p:cNvSpPr txBox="1"/>
          <p:nvPr>
            <p:ph type="title"/>
          </p:nvPr>
        </p:nvSpPr>
        <p:spPr>
          <a:xfrm>
            <a:off x="435428" y="378591"/>
            <a:ext cx="8273100" cy="51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centered, public">
  <p:cSld name="title &amp; content, centered, public">
    <p:spTree>
      <p:nvGrpSpPr>
        <p:cNvPr id="94" name="Shape 94"/>
        <p:cNvGrpSpPr/>
        <p:nvPr/>
      </p:nvGrpSpPr>
      <p:grpSpPr>
        <a:xfrm>
          <a:off x="0" y="0"/>
          <a:ext cx="0" cy="0"/>
          <a:chOff x="0" y="0"/>
          <a:chExt cx="0" cy="0"/>
        </a:xfrm>
      </p:grpSpPr>
      <p:sp>
        <p:nvSpPr>
          <p:cNvPr id="95" name="Google Shape;95;p63"/>
          <p:cNvSpPr txBox="1"/>
          <p:nvPr>
            <p:ph type="title"/>
          </p:nvPr>
        </p:nvSpPr>
        <p:spPr>
          <a:xfrm>
            <a:off x="489833" y="378600"/>
            <a:ext cx="8291400" cy="5142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2100"/>
              <a:buFont typeface="Proxima Nova"/>
              <a:buNone/>
              <a:defRPr b="1" i="0" sz="2100" u="none" cap="none" strike="noStrike">
                <a:solidFill>
                  <a:schemeClr val="dk1"/>
                </a:solidFill>
                <a:latin typeface="Proxima Nova"/>
                <a:ea typeface="Proxima Nova"/>
                <a:cs typeface="Proxima Nova"/>
                <a:sym typeface="Proxima Nova"/>
              </a:defRPr>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
        <p:nvSpPr>
          <p:cNvPr id="96" name="Google Shape;96;p63"/>
          <p:cNvSpPr txBox="1"/>
          <p:nvPr>
            <p:ph idx="1" type="body"/>
          </p:nvPr>
        </p:nvSpPr>
        <p:spPr>
          <a:xfrm>
            <a:off x="489832" y="947534"/>
            <a:ext cx="8273100" cy="36945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
        <p:nvSpPr>
          <p:cNvPr id="97" name="Google Shape;97;p63"/>
          <p:cNvSpPr txBox="1"/>
          <p:nvPr>
            <p:ph idx="12" type="sldNum"/>
          </p:nvPr>
        </p:nvSpPr>
        <p:spPr>
          <a:xfrm>
            <a:off x="8747709" y="47982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Layout 1">
    <p:spTree>
      <p:nvGrpSpPr>
        <p:cNvPr id="98" name="Shape 98"/>
        <p:cNvGrpSpPr/>
        <p:nvPr/>
      </p:nvGrpSpPr>
      <p:grpSpPr>
        <a:xfrm>
          <a:off x="0" y="0"/>
          <a:ext cx="0" cy="0"/>
          <a:chOff x="0" y="0"/>
          <a:chExt cx="0" cy="0"/>
        </a:xfrm>
      </p:grpSpPr>
      <p:sp>
        <p:nvSpPr>
          <p:cNvPr id="99" name="Google Shape;99;p64"/>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
        <p:nvSpPr>
          <p:cNvPr id="100" name="Google Shape;100;p64"/>
          <p:cNvSpPr txBox="1"/>
          <p:nvPr>
            <p:ph idx="1" type="body"/>
          </p:nvPr>
        </p:nvSpPr>
        <p:spPr>
          <a:xfrm>
            <a:off x="248400" y="802000"/>
            <a:ext cx="8647200" cy="38238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slate - no confidential">
  <p:cSld name="section divider, slate - no confidential">
    <p:bg>
      <p:bgPr>
        <a:solidFill>
          <a:srgbClr val="577287"/>
        </a:solidFill>
      </p:bgPr>
    </p:bg>
    <p:spTree>
      <p:nvGrpSpPr>
        <p:cNvPr id="101" name="Shape 101"/>
        <p:cNvGrpSpPr/>
        <p:nvPr/>
      </p:nvGrpSpPr>
      <p:grpSpPr>
        <a:xfrm>
          <a:off x="0" y="0"/>
          <a:ext cx="0" cy="0"/>
          <a:chOff x="0" y="0"/>
          <a:chExt cx="0" cy="0"/>
        </a:xfrm>
      </p:grpSpPr>
      <p:sp>
        <p:nvSpPr>
          <p:cNvPr id="102" name="Google Shape;102;p66"/>
          <p:cNvSpPr/>
          <p:nvPr/>
        </p:nvSpPr>
        <p:spPr>
          <a:xfrm>
            <a:off x="220380" y="4835476"/>
            <a:ext cx="1446900" cy="319200"/>
          </a:xfrm>
          <a:prstGeom prst="rect">
            <a:avLst/>
          </a:prstGeom>
          <a:noFill/>
          <a:ln>
            <a:noFill/>
          </a:ln>
        </p:spPr>
        <p:txBody>
          <a:bodyPr anchorCtr="0" anchor="ctr" bIns="0" lIns="0" spcFirstLastPara="1" rIns="0" wrap="square" tIns="0">
            <a:noAutofit/>
          </a:bodyPr>
          <a:lstStyle/>
          <a:p>
            <a:pPr indent="-114300" lvl="0" marL="114300" marR="0" rtl="0" algn="l">
              <a:lnSpc>
                <a:spcPct val="100000"/>
              </a:lnSpc>
              <a:spcBef>
                <a:spcPts val="0"/>
              </a:spcBef>
              <a:spcAft>
                <a:spcPts val="0"/>
              </a:spcAft>
              <a:buClr>
                <a:schemeClr val="accent3"/>
              </a:buClr>
              <a:buSzPts val="200"/>
              <a:buFont typeface="Arial"/>
              <a:buNone/>
            </a:pPr>
            <a:r>
              <a:rPr b="1" i="0" lang="en-US" sz="800" u="none" cap="none" strike="noStrike">
                <a:solidFill>
                  <a:schemeClr val="accent4"/>
                </a:solidFill>
                <a:latin typeface="Arial"/>
                <a:ea typeface="Arial"/>
                <a:cs typeface="Arial"/>
                <a:sym typeface="Arial"/>
              </a:rPr>
              <a:t>© 2016 Seven Bridges</a:t>
            </a:r>
            <a:endParaRPr b="0" i="0" sz="1400" u="none" cap="none" strike="noStrike">
              <a:solidFill>
                <a:srgbClr val="000000"/>
              </a:solidFill>
              <a:latin typeface="Arial"/>
              <a:ea typeface="Arial"/>
              <a:cs typeface="Arial"/>
              <a:sym typeface="Arial"/>
            </a:endParaRPr>
          </a:p>
        </p:txBody>
      </p:sp>
      <p:sp>
        <p:nvSpPr>
          <p:cNvPr id="103" name="Google Shape;103;p66"/>
          <p:cNvSpPr/>
          <p:nvPr/>
        </p:nvSpPr>
        <p:spPr>
          <a:xfrm>
            <a:off x="7390023" y="4828237"/>
            <a:ext cx="1596300" cy="319200"/>
          </a:xfrm>
          <a:prstGeom prst="rect">
            <a:avLst/>
          </a:prstGeom>
          <a:noFill/>
          <a:ln>
            <a:noFill/>
          </a:ln>
        </p:spPr>
        <p:txBody>
          <a:bodyPr anchorCtr="0" anchor="ctr" bIns="0" lIns="0" spcFirstLastPara="1" rIns="0" wrap="square" tIns="0">
            <a:noAutofit/>
          </a:bodyPr>
          <a:lstStyle/>
          <a:p>
            <a:pPr indent="-114300" lvl="0" marL="114300" marR="0" rtl="0" algn="r">
              <a:lnSpc>
                <a:spcPct val="100000"/>
              </a:lnSpc>
              <a:spcBef>
                <a:spcPts val="0"/>
              </a:spcBef>
              <a:spcAft>
                <a:spcPts val="0"/>
              </a:spcAft>
              <a:buClr>
                <a:schemeClr val="accent3"/>
              </a:buClr>
              <a:buSzPts val="200"/>
              <a:buFont typeface="Arial"/>
              <a:buNone/>
            </a:pPr>
            <a:r>
              <a:rPr b="1" i="0" lang="en-US" sz="800" u="none" cap="none" strike="noStrike">
                <a:solidFill>
                  <a:schemeClr val="accent4"/>
                </a:solidFill>
                <a:latin typeface="Arial"/>
                <a:ea typeface="Arial"/>
                <a:cs typeface="Arial"/>
                <a:sym typeface="Arial"/>
              </a:rPr>
              <a:t>sevenbridges.com</a:t>
            </a:r>
            <a:endParaRPr b="0" i="0" sz="1400" u="none" cap="none" strike="noStrike">
              <a:solidFill>
                <a:srgbClr val="000000"/>
              </a:solidFill>
              <a:latin typeface="Arial"/>
              <a:ea typeface="Arial"/>
              <a:cs typeface="Arial"/>
              <a:sym typeface="Arial"/>
            </a:endParaRPr>
          </a:p>
        </p:txBody>
      </p:sp>
      <p:cxnSp>
        <p:nvCxnSpPr>
          <p:cNvPr id="104" name="Google Shape;104;p66"/>
          <p:cNvCxnSpPr/>
          <p:nvPr/>
        </p:nvCxnSpPr>
        <p:spPr>
          <a:xfrm>
            <a:off x="4150809" y="2553234"/>
            <a:ext cx="832200" cy="0"/>
          </a:xfrm>
          <a:prstGeom prst="straightConnector1">
            <a:avLst/>
          </a:prstGeom>
          <a:noFill/>
          <a:ln cap="flat" cmpd="sng" w="38100">
            <a:solidFill>
              <a:schemeClr val="accent4"/>
            </a:solidFill>
            <a:prstDash val="solid"/>
            <a:round/>
            <a:headEnd len="sm" w="sm" type="none"/>
            <a:tailEnd len="sm" w="sm" type="none"/>
          </a:ln>
        </p:spPr>
      </p:cxnSp>
      <p:sp>
        <p:nvSpPr>
          <p:cNvPr id="105" name="Google Shape;105;p66"/>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rgbClr val="FFFFFF"/>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sp>
        <p:nvSpPr>
          <p:cNvPr id="106" name="Google Shape;106;p66"/>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pic>
        <p:nvPicPr>
          <p:cNvPr descr="SB_patterns_RGB_Dots2-White.png" id="107" name="Google Shape;107;p66"/>
          <p:cNvPicPr preferRelativeResize="0"/>
          <p:nvPr/>
        </p:nvPicPr>
        <p:blipFill rotWithShape="1">
          <a:blip r:embed="rId2">
            <a:alphaModFix amt="11000"/>
          </a:blip>
          <a:srcRect b="0" l="0" r="0" t="0"/>
          <a:stretch/>
        </p:blipFill>
        <p:spPr>
          <a:xfrm>
            <a:off x="4949337" y="3301573"/>
            <a:ext cx="4191918" cy="167636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 type="tx">
  <p:cSld name="TITLE_AND_BODY">
    <p:bg>
      <p:bgPr>
        <a:solidFill>
          <a:schemeClr val="dk1"/>
        </a:solidFill>
      </p:bgPr>
    </p:bg>
    <p:spTree>
      <p:nvGrpSpPr>
        <p:cNvPr id="108" name="Shape 108"/>
        <p:cNvGrpSpPr/>
        <p:nvPr/>
      </p:nvGrpSpPr>
      <p:grpSpPr>
        <a:xfrm>
          <a:off x="0" y="0"/>
          <a:ext cx="0" cy="0"/>
          <a:chOff x="0" y="0"/>
          <a:chExt cx="0" cy="0"/>
        </a:xfrm>
      </p:grpSpPr>
      <p:sp>
        <p:nvSpPr>
          <p:cNvPr id="109" name="Google Shape;109;p72"/>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10" name="Google Shape;110;p72"/>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11" name="Google Shape;111;p72"/>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12" name="Google Shape;112;p72"/>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50"/>
              <a:buFont typeface="Arial"/>
              <a:buNone/>
            </a:pPr>
            <a:r>
              <a:rPr b="1" i="0" lang="en-US" sz="1000" u="none" cap="none" strike="noStrike">
                <a:solidFill>
                  <a:srgbClr val="FFFFFF"/>
                </a:solidFill>
                <a:latin typeface="Proxima Nova"/>
                <a:ea typeface="Proxima Nova"/>
                <a:cs typeface="Proxima Nova"/>
                <a:sym typeface="Proxima Nova"/>
              </a:rPr>
              <a:t>sevenbridges.com</a:t>
            </a:r>
            <a:endParaRPr b="0" i="0" sz="1400" u="none" cap="none" strike="noStrike">
              <a:solidFill>
                <a:srgbClr val="000000"/>
              </a:solidFill>
              <a:latin typeface="Arial"/>
              <a:ea typeface="Arial"/>
              <a:cs typeface="Arial"/>
              <a:sym typeface="Arial"/>
            </a:endParaRPr>
          </a:p>
        </p:txBody>
      </p:sp>
      <p:sp>
        <p:nvSpPr>
          <p:cNvPr id="113" name="Google Shape;113;p72"/>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accent4"/>
                </a:solidFill>
                <a:latin typeface="Proxima Nova"/>
                <a:ea typeface="Proxima Nova"/>
                <a:cs typeface="Proxima Nova"/>
                <a:sym typeface="Proxima Nova"/>
              </a:rPr>
              <a:t>CONFIDENTIAL</a:t>
            </a:r>
            <a:endParaRPr b="0" i="0" sz="1400" u="none" cap="none" strike="noStrike">
              <a:solidFill>
                <a:srgbClr val="000000"/>
              </a:solidFill>
              <a:latin typeface="Arial"/>
              <a:ea typeface="Arial"/>
              <a:cs typeface="Arial"/>
              <a:sym typeface="Arial"/>
            </a:endParaRPr>
          </a:p>
        </p:txBody>
      </p:sp>
      <p:cxnSp>
        <p:nvCxnSpPr>
          <p:cNvPr id="114" name="Google Shape;114;p72"/>
          <p:cNvCxnSpPr/>
          <p:nvPr/>
        </p:nvCxnSpPr>
        <p:spPr>
          <a:xfrm>
            <a:off x="7692397" y="174986"/>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115" name="Google Shape;115;p72"/>
          <p:cNvCxnSpPr/>
          <p:nvPr/>
        </p:nvCxnSpPr>
        <p:spPr>
          <a:xfrm>
            <a:off x="7692397" y="350073"/>
            <a:ext cx="1179000" cy="0"/>
          </a:xfrm>
          <a:prstGeom prst="straightConnector1">
            <a:avLst/>
          </a:prstGeom>
          <a:noFill/>
          <a:ln cap="flat" cmpd="sng" w="9525">
            <a:solidFill>
              <a:schemeClr val="accent4"/>
            </a:solidFill>
            <a:prstDash val="solid"/>
            <a:round/>
            <a:headEnd len="sm" w="sm" type="none"/>
            <a:tailEnd len="sm" w="sm" type="none"/>
          </a:ln>
        </p:spPr>
      </p:cxnSp>
      <p:sp>
        <p:nvSpPr>
          <p:cNvPr id="116" name="Google Shape;116;p72"/>
          <p:cNvSpPr txBox="1"/>
          <p:nvPr>
            <p:ph idx="1" type="subTitle"/>
          </p:nvPr>
        </p:nvSpPr>
        <p:spPr>
          <a:xfrm>
            <a:off x="1541428" y="2571750"/>
            <a:ext cx="6061199" cy="7248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rgbClr val="FFFFFF"/>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pic>
        <p:nvPicPr>
          <p:cNvPr descr="SB_Logotype_RGB_1C.png" id="117" name="Google Shape;117;p72"/>
          <p:cNvPicPr preferRelativeResize="0"/>
          <p:nvPr/>
        </p:nvPicPr>
        <p:blipFill rotWithShape="1">
          <a:blip r:embed="rId2">
            <a:alphaModFix/>
          </a:blip>
          <a:srcRect b="0" l="0" r="0" t="0"/>
          <a:stretch/>
        </p:blipFill>
        <p:spPr>
          <a:xfrm>
            <a:off x="3841797" y="1702579"/>
            <a:ext cx="1483161" cy="226687"/>
          </a:xfrm>
          <a:prstGeom prst="rect">
            <a:avLst/>
          </a:prstGeom>
          <a:noFill/>
          <a:ln>
            <a:noFill/>
          </a:ln>
        </p:spPr>
      </p:pic>
      <p:cxnSp>
        <p:nvCxnSpPr>
          <p:cNvPr id="118" name="Google Shape;118;p72"/>
          <p:cNvCxnSpPr/>
          <p:nvPr/>
        </p:nvCxnSpPr>
        <p:spPr>
          <a:xfrm>
            <a:off x="4155857" y="2107854"/>
            <a:ext cx="832200" cy="0"/>
          </a:xfrm>
          <a:prstGeom prst="straightConnector1">
            <a:avLst/>
          </a:prstGeom>
          <a:noFill/>
          <a:ln cap="flat" cmpd="sng" w="38100">
            <a:solidFill>
              <a:schemeClr val="accent4"/>
            </a:solidFill>
            <a:prstDash val="solid"/>
            <a:round/>
            <a:headEnd len="sm" w="sm" type="none"/>
            <a:tailEnd len="sm" w="sm" type="none"/>
          </a:ln>
        </p:spPr>
      </p:cxnSp>
      <p:sp>
        <p:nvSpPr>
          <p:cNvPr id="119" name="Google Shape;119;p72"/>
          <p:cNvSpPr txBox="1"/>
          <p:nvPr>
            <p:ph type="title"/>
          </p:nvPr>
        </p:nvSpPr>
        <p:spPr>
          <a:xfrm>
            <a:off x="1541428" y="2217506"/>
            <a:ext cx="6061199" cy="4173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no sub - confidential ">
  <p:cSld name="cover, no sub - confidential ">
    <p:bg>
      <p:bgPr>
        <a:solidFill>
          <a:schemeClr val="dk1"/>
        </a:solidFill>
      </p:bgPr>
    </p:bg>
    <p:spTree>
      <p:nvGrpSpPr>
        <p:cNvPr id="120" name="Shape 120"/>
        <p:cNvGrpSpPr/>
        <p:nvPr/>
      </p:nvGrpSpPr>
      <p:grpSpPr>
        <a:xfrm>
          <a:off x="0" y="0"/>
          <a:ext cx="0" cy="0"/>
          <a:chOff x="0" y="0"/>
          <a:chExt cx="0" cy="0"/>
        </a:xfrm>
      </p:grpSpPr>
      <p:sp>
        <p:nvSpPr>
          <p:cNvPr id="121" name="Google Shape;121;p73"/>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22" name="Google Shape;122;p73"/>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23" name="Google Shape;123;p73"/>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SB_Logotype_RGB_1C.png" id="124" name="Google Shape;124;p73"/>
          <p:cNvPicPr preferRelativeResize="0"/>
          <p:nvPr/>
        </p:nvPicPr>
        <p:blipFill rotWithShape="1">
          <a:blip r:embed="rId2">
            <a:alphaModFix/>
          </a:blip>
          <a:srcRect b="0" l="0" r="0" t="0"/>
          <a:stretch/>
        </p:blipFill>
        <p:spPr>
          <a:xfrm>
            <a:off x="3830447" y="1979904"/>
            <a:ext cx="1483161" cy="226687"/>
          </a:xfrm>
          <a:prstGeom prst="rect">
            <a:avLst/>
          </a:prstGeom>
          <a:noFill/>
          <a:ln>
            <a:noFill/>
          </a:ln>
        </p:spPr>
      </p:pic>
      <p:sp>
        <p:nvSpPr>
          <p:cNvPr id="125" name="Google Shape;125;p73"/>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50"/>
              <a:buFont typeface="Arial"/>
              <a:buNone/>
            </a:pPr>
            <a:r>
              <a:rPr b="1" i="0" lang="en-US" sz="1000" u="none" cap="none" strike="noStrike">
                <a:solidFill>
                  <a:srgbClr val="FFFFFF"/>
                </a:solidFill>
                <a:latin typeface="Proxima Nova"/>
                <a:ea typeface="Proxima Nova"/>
                <a:cs typeface="Proxima Nova"/>
                <a:sym typeface="Proxima Nova"/>
              </a:rPr>
              <a:t>sevenbridges.com</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accent4"/>
                </a:solidFill>
                <a:latin typeface="Proxima Nova"/>
                <a:ea typeface="Proxima Nova"/>
                <a:cs typeface="Proxima Nova"/>
                <a:sym typeface="Proxima Nova"/>
              </a:rPr>
              <a:t>CONFIDENTIAL</a:t>
            </a:r>
            <a:endParaRPr b="0" i="0" sz="1400" u="none" cap="none" strike="noStrike">
              <a:solidFill>
                <a:srgbClr val="000000"/>
              </a:solidFill>
              <a:latin typeface="Arial"/>
              <a:ea typeface="Arial"/>
              <a:cs typeface="Arial"/>
              <a:sym typeface="Arial"/>
            </a:endParaRPr>
          </a:p>
        </p:txBody>
      </p:sp>
      <p:cxnSp>
        <p:nvCxnSpPr>
          <p:cNvPr id="127" name="Google Shape;127;p73"/>
          <p:cNvCxnSpPr/>
          <p:nvPr/>
        </p:nvCxnSpPr>
        <p:spPr>
          <a:xfrm>
            <a:off x="7692397" y="174986"/>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128" name="Google Shape;128;p73"/>
          <p:cNvCxnSpPr/>
          <p:nvPr/>
        </p:nvCxnSpPr>
        <p:spPr>
          <a:xfrm>
            <a:off x="7692397" y="384673"/>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129" name="Google Shape;129;p73"/>
          <p:cNvCxnSpPr/>
          <p:nvPr/>
        </p:nvCxnSpPr>
        <p:spPr>
          <a:xfrm>
            <a:off x="4155857" y="2393604"/>
            <a:ext cx="832200" cy="0"/>
          </a:xfrm>
          <a:prstGeom prst="straightConnector1">
            <a:avLst/>
          </a:prstGeom>
          <a:noFill/>
          <a:ln cap="flat" cmpd="sng" w="38100">
            <a:solidFill>
              <a:schemeClr val="accent4"/>
            </a:solidFill>
            <a:prstDash val="solid"/>
            <a:round/>
            <a:headEnd len="sm" w="sm" type="none"/>
            <a:tailEnd len="sm" w="sm" type="none"/>
          </a:ln>
        </p:spPr>
      </p:cxnSp>
      <p:sp>
        <p:nvSpPr>
          <p:cNvPr id="130" name="Google Shape;130;p73"/>
          <p:cNvSpPr txBox="1"/>
          <p:nvPr>
            <p:ph type="title"/>
          </p:nvPr>
        </p:nvSpPr>
        <p:spPr>
          <a:xfrm>
            <a:off x="1541428" y="2503255"/>
            <a:ext cx="6061199" cy="1249799"/>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 no confidential">
  <p:cSld name="cover - no confidential">
    <p:bg>
      <p:bgPr>
        <a:solidFill>
          <a:schemeClr val="dk1"/>
        </a:solidFill>
      </p:bgPr>
    </p:bg>
    <p:spTree>
      <p:nvGrpSpPr>
        <p:cNvPr id="131" name="Shape 131"/>
        <p:cNvGrpSpPr/>
        <p:nvPr/>
      </p:nvGrpSpPr>
      <p:grpSpPr>
        <a:xfrm>
          <a:off x="0" y="0"/>
          <a:ext cx="0" cy="0"/>
          <a:chOff x="0" y="0"/>
          <a:chExt cx="0" cy="0"/>
        </a:xfrm>
      </p:grpSpPr>
      <p:sp>
        <p:nvSpPr>
          <p:cNvPr id="132" name="Google Shape;132;p74"/>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3" name="Google Shape;133;p74"/>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 name="Google Shape;134;p74"/>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 name="Google Shape;135;p74"/>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50"/>
              <a:buFont typeface="Arial"/>
              <a:buNone/>
            </a:pPr>
            <a:r>
              <a:rPr b="1" i="0" lang="en-US" sz="1000" u="none" cap="none" strike="noStrike">
                <a:solidFill>
                  <a:srgbClr val="FFFFFF"/>
                </a:solidFill>
                <a:latin typeface="Proxima Nova"/>
                <a:ea typeface="Proxima Nova"/>
                <a:cs typeface="Proxima Nova"/>
                <a:sym typeface="Proxima Nova"/>
              </a:rPr>
              <a:t>sevenbridges.com</a:t>
            </a:r>
            <a:endParaRPr b="0" i="0" sz="1400" u="none" cap="none" strike="noStrike">
              <a:solidFill>
                <a:srgbClr val="000000"/>
              </a:solidFill>
              <a:latin typeface="Arial"/>
              <a:ea typeface="Arial"/>
              <a:cs typeface="Arial"/>
              <a:sym typeface="Arial"/>
            </a:endParaRPr>
          </a:p>
        </p:txBody>
      </p:sp>
      <p:sp>
        <p:nvSpPr>
          <p:cNvPr id="136" name="Google Shape;136;p74"/>
          <p:cNvSpPr txBox="1"/>
          <p:nvPr>
            <p:ph idx="1" type="subTitle"/>
          </p:nvPr>
        </p:nvSpPr>
        <p:spPr>
          <a:xfrm>
            <a:off x="1541428" y="2571750"/>
            <a:ext cx="6061199" cy="7248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rgbClr val="FFFFFF"/>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pic>
        <p:nvPicPr>
          <p:cNvPr descr="SB_Logotype_RGB_1C.png" id="137" name="Google Shape;137;p74"/>
          <p:cNvPicPr preferRelativeResize="0"/>
          <p:nvPr/>
        </p:nvPicPr>
        <p:blipFill rotWithShape="1">
          <a:blip r:embed="rId2">
            <a:alphaModFix/>
          </a:blip>
          <a:srcRect b="0" l="0" r="0" t="0"/>
          <a:stretch/>
        </p:blipFill>
        <p:spPr>
          <a:xfrm>
            <a:off x="3841797" y="1702579"/>
            <a:ext cx="1483161" cy="226687"/>
          </a:xfrm>
          <a:prstGeom prst="rect">
            <a:avLst/>
          </a:prstGeom>
          <a:noFill/>
          <a:ln>
            <a:noFill/>
          </a:ln>
        </p:spPr>
      </p:pic>
      <p:cxnSp>
        <p:nvCxnSpPr>
          <p:cNvPr id="138" name="Google Shape;138;p74"/>
          <p:cNvCxnSpPr/>
          <p:nvPr/>
        </p:nvCxnSpPr>
        <p:spPr>
          <a:xfrm>
            <a:off x="4155857" y="2107854"/>
            <a:ext cx="832200" cy="0"/>
          </a:xfrm>
          <a:prstGeom prst="straightConnector1">
            <a:avLst/>
          </a:prstGeom>
          <a:noFill/>
          <a:ln cap="flat" cmpd="sng" w="38100">
            <a:solidFill>
              <a:schemeClr val="accent4"/>
            </a:solidFill>
            <a:prstDash val="solid"/>
            <a:round/>
            <a:headEnd len="sm" w="sm" type="none"/>
            <a:tailEnd len="sm" w="sm" type="none"/>
          </a:ln>
        </p:spPr>
      </p:cxnSp>
      <p:sp>
        <p:nvSpPr>
          <p:cNvPr id="139" name="Google Shape;139;p74"/>
          <p:cNvSpPr txBox="1"/>
          <p:nvPr>
            <p:ph type="title"/>
          </p:nvPr>
        </p:nvSpPr>
        <p:spPr>
          <a:xfrm>
            <a:off x="1541428" y="2217506"/>
            <a:ext cx="6061199" cy="4173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no title - no confidential">
  <p:cSld name="cover, no title - no confidential">
    <p:bg>
      <p:bgPr>
        <a:solidFill>
          <a:schemeClr val="dk1"/>
        </a:solidFill>
      </p:bgPr>
    </p:bg>
    <p:spTree>
      <p:nvGrpSpPr>
        <p:cNvPr id="140" name="Shape 140"/>
        <p:cNvGrpSpPr/>
        <p:nvPr/>
      </p:nvGrpSpPr>
      <p:grpSpPr>
        <a:xfrm>
          <a:off x="0" y="0"/>
          <a:ext cx="0" cy="0"/>
          <a:chOff x="0" y="0"/>
          <a:chExt cx="0" cy="0"/>
        </a:xfrm>
      </p:grpSpPr>
      <p:sp>
        <p:nvSpPr>
          <p:cNvPr id="141" name="Google Shape;141;p75"/>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42" name="Google Shape;142;p75"/>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43" name="Google Shape;143;p75"/>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SB_Logotype_RGB_1C.png" id="144" name="Google Shape;144;p75"/>
          <p:cNvPicPr preferRelativeResize="0"/>
          <p:nvPr/>
        </p:nvPicPr>
        <p:blipFill rotWithShape="1">
          <a:blip r:embed="rId2">
            <a:alphaModFix/>
          </a:blip>
          <a:srcRect b="0" l="0" r="0" t="0"/>
          <a:stretch/>
        </p:blipFill>
        <p:spPr>
          <a:xfrm>
            <a:off x="3830447" y="1979904"/>
            <a:ext cx="1483161" cy="226687"/>
          </a:xfrm>
          <a:prstGeom prst="rect">
            <a:avLst/>
          </a:prstGeom>
          <a:noFill/>
          <a:ln>
            <a:noFill/>
          </a:ln>
        </p:spPr>
      </p:pic>
      <p:sp>
        <p:nvSpPr>
          <p:cNvPr id="145" name="Google Shape;145;p75"/>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50"/>
              <a:buFont typeface="Arial"/>
              <a:buNone/>
            </a:pPr>
            <a:r>
              <a:rPr b="1" i="0" lang="en-US" sz="1000" u="none" cap="none" strike="noStrike">
                <a:solidFill>
                  <a:srgbClr val="FFFFFF"/>
                </a:solidFill>
                <a:latin typeface="Proxima Nova"/>
                <a:ea typeface="Proxima Nova"/>
                <a:cs typeface="Proxima Nova"/>
                <a:sym typeface="Proxima Nova"/>
              </a:rPr>
              <a:t>sevenbridges.com</a:t>
            </a:r>
            <a:endParaRPr b="0" i="0" sz="1400" u="none" cap="none" strike="noStrike">
              <a:solidFill>
                <a:srgbClr val="000000"/>
              </a:solidFill>
              <a:latin typeface="Arial"/>
              <a:ea typeface="Arial"/>
              <a:cs typeface="Arial"/>
              <a:sym typeface="Arial"/>
            </a:endParaRPr>
          </a:p>
        </p:txBody>
      </p:sp>
      <p:cxnSp>
        <p:nvCxnSpPr>
          <p:cNvPr id="146" name="Google Shape;146;p75"/>
          <p:cNvCxnSpPr/>
          <p:nvPr/>
        </p:nvCxnSpPr>
        <p:spPr>
          <a:xfrm>
            <a:off x="4155857" y="2393604"/>
            <a:ext cx="832200" cy="0"/>
          </a:xfrm>
          <a:prstGeom prst="straightConnector1">
            <a:avLst/>
          </a:prstGeom>
          <a:noFill/>
          <a:ln cap="flat" cmpd="sng" w="38100">
            <a:solidFill>
              <a:schemeClr val="accent4"/>
            </a:solidFill>
            <a:prstDash val="solid"/>
            <a:round/>
            <a:headEnd len="sm" w="sm" type="none"/>
            <a:tailEnd len="sm" w="sm" type="none"/>
          </a:ln>
        </p:spPr>
      </p:cxnSp>
      <p:sp>
        <p:nvSpPr>
          <p:cNvPr id="147" name="Google Shape;147;p75"/>
          <p:cNvSpPr txBox="1"/>
          <p:nvPr>
            <p:ph type="title"/>
          </p:nvPr>
        </p:nvSpPr>
        <p:spPr>
          <a:xfrm>
            <a:off x="1541428" y="2503255"/>
            <a:ext cx="6061199" cy="1249799"/>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centered, public">
  <p:cSld name="title &amp; content, centered, public">
    <p:spTree>
      <p:nvGrpSpPr>
        <p:cNvPr id="19" name="Shape 19"/>
        <p:cNvGrpSpPr/>
        <p:nvPr/>
      </p:nvGrpSpPr>
      <p:grpSpPr>
        <a:xfrm>
          <a:off x="0" y="0"/>
          <a:ext cx="0" cy="0"/>
          <a:chOff x="0" y="0"/>
          <a:chExt cx="0" cy="0"/>
        </a:xfrm>
      </p:grpSpPr>
      <p:sp>
        <p:nvSpPr>
          <p:cNvPr id="20" name="Google Shape;20;p57"/>
          <p:cNvSpPr txBox="1"/>
          <p:nvPr>
            <p:ph type="title"/>
          </p:nvPr>
        </p:nvSpPr>
        <p:spPr>
          <a:xfrm>
            <a:off x="489833" y="378600"/>
            <a:ext cx="8291400" cy="514200"/>
          </a:xfrm>
          <a:prstGeom prst="rect">
            <a:avLst/>
          </a:prstGeom>
          <a:noFill/>
          <a:ln>
            <a:noFill/>
          </a:ln>
        </p:spPr>
        <p:txBody>
          <a:bodyPr anchorCtr="0" anchor="ctr" bIns="80900" lIns="80900" spcFirstLastPara="1" rIns="80900" wrap="square" tIns="80900">
            <a:noAutofit/>
          </a:bodyPr>
          <a:lstStyle>
            <a:lvl1pPr lvl="0" marR="0" algn="ctr">
              <a:lnSpc>
                <a:spcPct val="100000"/>
              </a:lnSpc>
              <a:spcBef>
                <a:spcPts val="0"/>
              </a:spcBef>
              <a:spcAft>
                <a:spcPts val="0"/>
              </a:spcAft>
              <a:buClr>
                <a:schemeClr val="dk1"/>
              </a:buClr>
              <a:buSzPts val="2100"/>
              <a:buFont typeface="Proxima Nova"/>
              <a:buNone/>
              <a:defRPr b="1" i="0" sz="2100" u="none" cap="none" strike="noStrike">
                <a:solidFill>
                  <a:schemeClr val="dk1"/>
                </a:solidFill>
                <a:latin typeface="Proxima Nova"/>
                <a:ea typeface="Proxima Nova"/>
                <a:cs typeface="Proxima Nova"/>
                <a:sym typeface="Proxima Nova"/>
              </a:defRPr>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
        <p:nvSpPr>
          <p:cNvPr id="21" name="Google Shape;21;p57"/>
          <p:cNvSpPr txBox="1"/>
          <p:nvPr>
            <p:ph idx="1" type="body"/>
          </p:nvPr>
        </p:nvSpPr>
        <p:spPr>
          <a:xfrm>
            <a:off x="489832" y="947534"/>
            <a:ext cx="8273100" cy="36945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 confidential">
  <p:cSld name="title slide - confidential">
    <p:spTree>
      <p:nvGrpSpPr>
        <p:cNvPr id="148" name="Shape 148"/>
        <p:cNvGrpSpPr/>
        <p:nvPr/>
      </p:nvGrpSpPr>
      <p:grpSpPr>
        <a:xfrm>
          <a:off x="0" y="0"/>
          <a:ext cx="0" cy="0"/>
          <a:chOff x="0" y="0"/>
          <a:chExt cx="0" cy="0"/>
        </a:xfrm>
      </p:grpSpPr>
      <p:sp>
        <p:nvSpPr>
          <p:cNvPr id="149" name="Google Shape;149;p76"/>
          <p:cNvSpPr/>
          <p:nvPr/>
        </p:nvSpPr>
        <p:spPr>
          <a:xfrm>
            <a:off x="465662" y="337277"/>
            <a:ext cx="2986200" cy="33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6"/>
          <p:cNvSpPr txBox="1"/>
          <p:nvPr>
            <p:ph type="title"/>
          </p:nvPr>
        </p:nvSpPr>
        <p:spPr>
          <a:xfrm>
            <a:off x="460012" y="2293000"/>
            <a:ext cx="7063800" cy="419100"/>
          </a:xfrm>
          <a:prstGeom prst="rect">
            <a:avLst/>
          </a:prstGeom>
          <a:noFill/>
          <a:ln>
            <a:noFill/>
          </a:ln>
        </p:spPr>
        <p:txBody>
          <a:bodyPr anchorCtr="0" anchor="ctr" bIns="80900" lIns="80900" spcFirstLastPara="1" rIns="80900" wrap="square" tIns="80900">
            <a:noAutofit/>
          </a:bodyPr>
          <a:lstStyle>
            <a:lvl1pPr lvl="0" marR="0" algn="l">
              <a:lnSpc>
                <a:spcPct val="130000"/>
              </a:lnSpc>
              <a:spcBef>
                <a:spcPts val="0"/>
              </a:spcBef>
              <a:spcAft>
                <a:spcPts val="0"/>
              </a:spcAft>
              <a:buSzPts val="2100"/>
              <a:buFont typeface="Arial"/>
              <a:buNone/>
              <a:defRPr i="0" u="none" cap="none" strike="noStrike"/>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
        <p:nvSpPr>
          <p:cNvPr id="151" name="Google Shape;151;p76"/>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lt2"/>
                </a:solidFill>
                <a:latin typeface="Arial"/>
                <a:ea typeface="Arial"/>
                <a:cs typeface="Arial"/>
                <a:sym typeface="Arial"/>
              </a:rPr>
              <a:t>CONFIDENTIAL</a:t>
            </a:r>
            <a:endParaRPr b="0" i="0" sz="1400" u="none" cap="none" strike="noStrike">
              <a:solidFill>
                <a:srgbClr val="000000"/>
              </a:solidFill>
              <a:latin typeface="Arial"/>
              <a:ea typeface="Arial"/>
              <a:cs typeface="Arial"/>
              <a:sym typeface="Arial"/>
            </a:endParaRPr>
          </a:p>
        </p:txBody>
      </p:sp>
      <p:cxnSp>
        <p:nvCxnSpPr>
          <p:cNvPr id="152" name="Google Shape;152;p76"/>
          <p:cNvCxnSpPr/>
          <p:nvPr/>
        </p:nvCxnSpPr>
        <p:spPr>
          <a:xfrm>
            <a:off x="7692397" y="174986"/>
            <a:ext cx="1179000" cy="0"/>
          </a:xfrm>
          <a:prstGeom prst="straightConnector1">
            <a:avLst/>
          </a:prstGeom>
          <a:noFill/>
          <a:ln cap="flat" cmpd="sng" w="9525">
            <a:solidFill>
              <a:srgbClr val="D9D9D9"/>
            </a:solidFill>
            <a:prstDash val="solid"/>
            <a:round/>
            <a:headEnd len="sm" w="sm" type="none"/>
            <a:tailEnd len="sm" w="sm" type="none"/>
          </a:ln>
        </p:spPr>
      </p:cxnSp>
      <p:cxnSp>
        <p:nvCxnSpPr>
          <p:cNvPr id="153" name="Google Shape;153;p76"/>
          <p:cNvCxnSpPr/>
          <p:nvPr/>
        </p:nvCxnSpPr>
        <p:spPr>
          <a:xfrm>
            <a:off x="7692397" y="378598"/>
            <a:ext cx="1179000" cy="0"/>
          </a:xfrm>
          <a:prstGeom prst="straightConnector1">
            <a:avLst/>
          </a:prstGeom>
          <a:noFill/>
          <a:ln cap="flat" cmpd="sng" w="9525">
            <a:solidFill>
              <a:srgbClr val="D9D9D9"/>
            </a:solidFill>
            <a:prstDash val="solid"/>
            <a:round/>
            <a:headEnd len="sm" w="sm" type="none"/>
            <a:tailEnd len="sm" w="sm" type="none"/>
          </a:ln>
        </p:spPr>
      </p:cxnSp>
      <p:sp>
        <p:nvSpPr>
          <p:cNvPr id="154" name="Google Shape;154;p76"/>
          <p:cNvSpPr txBox="1"/>
          <p:nvPr>
            <p:ph idx="1" type="subTitle"/>
          </p:nvPr>
        </p:nvSpPr>
        <p:spPr>
          <a:xfrm>
            <a:off x="408214" y="2735212"/>
            <a:ext cx="5787300" cy="1714500"/>
          </a:xfrm>
          <a:prstGeom prst="rect">
            <a:avLst/>
          </a:prstGeom>
          <a:noFill/>
          <a:ln>
            <a:noFill/>
          </a:ln>
        </p:spPr>
        <p:txBody>
          <a:bodyPr anchorCtr="0" anchor="t" bIns="80900" lIns="80900" spcFirstLastPara="1" rIns="80900" wrap="square" tIns="80900">
            <a:noAutofit/>
          </a:bodyPr>
          <a:lstStyle>
            <a:lvl1pPr lvl="0" algn="l">
              <a:lnSpc>
                <a:spcPct val="100000"/>
              </a:lnSpc>
              <a:spcBef>
                <a:spcPts val="0"/>
              </a:spcBef>
              <a:spcAft>
                <a:spcPts val="0"/>
              </a:spcAft>
              <a:buSzPts val="825"/>
              <a:buFont typeface="Arial"/>
              <a:buNone/>
              <a:defRPr sz="1200"/>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pic>
        <p:nvPicPr>
          <p:cNvPr descr="SB_Logotype_RGB_1C.png" id="155" name="Google Shape;155;p76"/>
          <p:cNvPicPr preferRelativeResize="0"/>
          <p:nvPr/>
        </p:nvPicPr>
        <p:blipFill rotWithShape="1">
          <a:blip r:embed="rId2">
            <a:alphaModFix/>
          </a:blip>
          <a:srcRect b="0" l="0" r="0" t="0"/>
          <a:stretch/>
        </p:blipFill>
        <p:spPr>
          <a:xfrm>
            <a:off x="547309" y="451574"/>
            <a:ext cx="1863751" cy="284830"/>
          </a:xfrm>
          <a:prstGeom prst="rect">
            <a:avLst/>
          </a:prstGeom>
          <a:noFill/>
          <a:ln>
            <a:noFill/>
          </a:ln>
        </p:spPr>
      </p:pic>
      <p:sp>
        <p:nvSpPr>
          <p:cNvPr id="156" name="Google Shape;156;p76"/>
          <p:cNvSpPr/>
          <p:nvPr/>
        </p:nvSpPr>
        <p:spPr>
          <a:xfrm>
            <a:off x="453571" y="4592287"/>
            <a:ext cx="6213900" cy="33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75"/>
              <a:buFont typeface="Arial"/>
              <a:buNone/>
            </a:pPr>
            <a:r>
              <a:rPr b="0" i="0" lang="en-US" sz="700" u="none" cap="none" strike="noStrike">
                <a:solidFill>
                  <a:schemeClr val="lt1"/>
                </a:solidFill>
                <a:latin typeface="Arial"/>
                <a:ea typeface="Arial"/>
                <a:cs typeface="Arial"/>
                <a:sym typeface="Arial"/>
              </a:rPr>
              <a:t>Biotechnology and genomics deal with sensitive information and intellectual property. Seven Bridges Genomics will protect the confidentiality of your data and proprietary approaches. Similarly, we look to you to protect our interests in our intellectual property. Seven Bridges Genomics does not accept any liability for information contained in this document. All information provided in this document is subject to change without notice. </a:t>
            </a:r>
            <a:endParaRPr b="0" i="0" sz="1400" u="none" cap="none" strike="noStrike">
              <a:solidFill>
                <a:srgbClr val="000000"/>
              </a:solidFill>
              <a:latin typeface="Arial"/>
              <a:ea typeface="Arial"/>
              <a:cs typeface="Arial"/>
              <a:sym typeface="Arial"/>
            </a:endParaRPr>
          </a:p>
        </p:txBody>
      </p:sp>
      <p:sp>
        <p:nvSpPr>
          <p:cNvPr id="157" name="Google Shape;157;p76"/>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25"/>
              <a:buFont typeface="Arial"/>
              <a:buNone/>
            </a:pPr>
            <a:r>
              <a:rPr b="1" i="0" lang="en-US" sz="900" u="none" cap="none" strike="noStrike">
                <a:solidFill>
                  <a:schemeClr val="lt1"/>
                </a:solidFill>
                <a:latin typeface="Arial"/>
                <a:ea typeface="Arial"/>
                <a:cs typeface="Arial"/>
                <a:sym typeface="Arial"/>
              </a:rPr>
              <a:t>sevenbridges.com</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 no confidential">
  <p:cSld name="title slide - no confidential">
    <p:spTree>
      <p:nvGrpSpPr>
        <p:cNvPr id="158" name="Shape 158"/>
        <p:cNvGrpSpPr/>
        <p:nvPr/>
      </p:nvGrpSpPr>
      <p:grpSpPr>
        <a:xfrm>
          <a:off x="0" y="0"/>
          <a:ext cx="0" cy="0"/>
          <a:chOff x="0" y="0"/>
          <a:chExt cx="0" cy="0"/>
        </a:xfrm>
      </p:grpSpPr>
      <p:sp>
        <p:nvSpPr>
          <p:cNvPr id="159" name="Google Shape;159;p77"/>
          <p:cNvSpPr/>
          <p:nvPr/>
        </p:nvSpPr>
        <p:spPr>
          <a:xfrm>
            <a:off x="453571" y="4592287"/>
            <a:ext cx="6213900" cy="33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75"/>
              <a:buFont typeface="Arial"/>
              <a:buNone/>
            </a:pPr>
            <a:r>
              <a:rPr b="0" i="0" lang="en-US" sz="700" u="none" cap="none" strike="noStrike">
                <a:solidFill>
                  <a:schemeClr val="lt1"/>
                </a:solidFill>
                <a:latin typeface="Arial"/>
                <a:ea typeface="Arial"/>
                <a:cs typeface="Arial"/>
                <a:sym typeface="Arial"/>
              </a:rPr>
              <a:t>Biotechnology and genomics deal with sensitive information and intellectual property. Seven Bridges Genomics will protect the confidentiality of your data and proprietary approaches. Similarly, we look to you to protect our interests in our intellectual property. Seven Bridges Genomics does not accept any liability for information contained in this document. All information provided in this document is subject to change without notice. </a:t>
            </a:r>
            <a:endParaRPr b="0" i="0" sz="1400" u="none" cap="none" strike="noStrike">
              <a:solidFill>
                <a:srgbClr val="000000"/>
              </a:solidFill>
              <a:latin typeface="Arial"/>
              <a:ea typeface="Arial"/>
              <a:cs typeface="Arial"/>
              <a:sym typeface="Arial"/>
            </a:endParaRPr>
          </a:p>
        </p:txBody>
      </p:sp>
      <p:sp>
        <p:nvSpPr>
          <p:cNvPr id="160" name="Google Shape;160;p77"/>
          <p:cNvSpPr/>
          <p:nvPr/>
        </p:nvSpPr>
        <p:spPr>
          <a:xfrm>
            <a:off x="465662" y="337277"/>
            <a:ext cx="2986200" cy="33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7"/>
          <p:cNvSpPr txBox="1"/>
          <p:nvPr>
            <p:ph type="title"/>
          </p:nvPr>
        </p:nvSpPr>
        <p:spPr>
          <a:xfrm>
            <a:off x="460012" y="2293000"/>
            <a:ext cx="7063800" cy="419100"/>
          </a:xfrm>
          <a:prstGeom prst="rect">
            <a:avLst/>
          </a:prstGeom>
          <a:noFill/>
          <a:ln>
            <a:noFill/>
          </a:ln>
        </p:spPr>
        <p:txBody>
          <a:bodyPr anchorCtr="0" anchor="ctr" bIns="80900" lIns="80900" spcFirstLastPara="1" rIns="80900" wrap="square" tIns="80900">
            <a:noAutofit/>
          </a:bodyPr>
          <a:lstStyle>
            <a:lvl1pPr lvl="0" marR="0" algn="l">
              <a:lnSpc>
                <a:spcPct val="130000"/>
              </a:lnSpc>
              <a:spcBef>
                <a:spcPts val="0"/>
              </a:spcBef>
              <a:spcAft>
                <a:spcPts val="0"/>
              </a:spcAft>
              <a:buSzPts val="2100"/>
              <a:buFont typeface="Arial"/>
              <a:buNone/>
              <a:defRPr i="0" u="none" cap="none" strike="noStrike"/>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
        <p:nvSpPr>
          <p:cNvPr id="162" name="Google Shape;162;p77"/>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25"/>
              <a:buFont typeface="Arial"/>
              <a:buNone/>
            </a:pPr>
            <a:r>
              <a:rPr b="1" i="0" lang="en-US" sz="900" u="none" cap="none" strike="noStrike">
                <a:solidFill>
                  <a:schemeClr val="lt1"/>
                </a:solidFill>
                <a:latin typeface="Arial"/>
                <a:ea typeface="Arial"/>
                <a:cs typeface="Arial"/>
                <a:sym typeface="Arial"/>
              </a:rPr>
              <a:t>sevenbridges.com</a:t>
            </a:r>
            <a:endParaRPr b="0" i="0" sz="1400" u="none" cap="none" strike="noStrike">
              <a:solidFill>
                <a:srgbClr val="000000"/>
              </a:solidFill>
              <a:latin typeface="Arial"/>
              <a:ea typeface="Arial"/>
              <a:cs typeface="Arial"/>
              <a:sym typeface="Arial"/>
            </a:endParaRPr>
          </a:p>
        </p:txBody>
      </p:sp>
      <p:sp>
        <p:nvSpPr>
          <p:cNvPr id="163" name="Google Shape;163;p77"/>
          <p:cNvSpPr txBox="1"/>
          <p:nvPr>
            <p:ph idx="1" type="subTitle"/>
          </p:nvPr>
        </p:nvSpPr>
        <p:spPr>
          <a:xfrm>
            <a:off x="408214" y="2735212"/>
            <a:ext cx="5787300" cy="1714500"/>
          </a:xfrm>
          <a:prstGeom prst="rect">
            <a:avLst/>
          </a:prstGeom>
          <a:noFill/>
          <a:ln>
            <a:noFill/>
          </a:ln>
        </p:spPr>
        <p:txBody>
          <a:bodyPr anchorCtr="0" anchor="t" bIns="80900" lIns="80900" spcFirstLastPara="1" rIns="80900" wrap="square" tIns="80900">
            <a:noAutofit/>
          </a:bodyPr>
          <a:lstStyle>
            <a:lvl1pPr lvl="0" algn="l">
              <a:lnSpc>
                <a:spcPct val="100000"/>
              </a:lnSpc>
              <a:spcBef>
                <a:spcPts val="0"/>
              </a:spcBef>
              <a:spcAft>
                <a:spcPts val="0"/>
              </a:spcAft>
              <a:buSzPts val="825"/>
              <a:buFont typeface="Arial"/>
              <a:buNone/>
              <a:defRPr sz="1200"/>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pic>
        <p:nvPicPr>
          <p:cNvPr descr="SB_Logotype_RGB_1C.png" id="164" name="Google Shape;164;p77"/>
          <p:cNvPicPr preferRelativeResize="0"/>
          <p:nvPr/>
        </p:nvPicPr>
        <p:blipFill rotWithShape="1">
          <a:blip r:embed="rId2">
            <a:alphaModFix/>
          </a:blip>
          <a:srcRect b="0" l="0" r="0" t="0"/>
          <a:stretch/>
        </p:blipFill>
        <p:spPr>
          <a:xfrm>
            <a:off x="547309" y="451574"/>
            <a:ext cx="1863751" cy="28483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centered - confidential">
  <p:cSld name="title &amp; content, centered - confidential">
    <p:spTree>
      <p:nvGrpSpPr>
        <p:cNvPr id="165" name="Shape 165"/>
        <p:cNvGrpSpPr/>
        <p:nvPr/>
      </p:nvGrpSpPr>
      <p:grpSpPr>
        <a:xfrm>
          <a:off x="0" y="0"/>
          <a:ext cx="0" cy="0"/>
          <a:chOff x="0" y="0"/>
          <a:chExt cx="0" cy="0"/>
        </a:xfrm>
      </p:grpSpPr>
      <p:sp>
        <p:nvSpPr>
          <p:cNvPr id="166" name="Google Shape;166;p78"/>
          <p:cNvSpPr txBox="1"/>
          <p:nvPr>
            <p:ph idx="1" type="body"/>
          </p:nvPr>
        </p:nvSpPr>
        <p:spPr>
          <a:xfrm>
            <a:off x="489833" y="948187"/>
            <a:ext cx="8291400" cy="36939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
        <p:nvSpPr>
          <p:cNvPr id="167" name="Google Shape;167;p78"/>
          <p:cNvSpPr txBox="1"/>
          <p:nvPr>
            <p:ph type="title"/>
          </p:nvPr>
        </p:nvSpPr>
        <p:spPr>
          <a:xfrm>
            <a:off x="489833" y="378600"/>
            <a:ext cx="8291400" cy="514200"/>
          </a:xfrm>
          <a:prstGeom prst="rect">
            <a:avLst/>
          </a:prstGeom>
          <a:noFill/>
          <a:ln>
            <a:noFill/>
          </a:ln>
        </p:spPr>
        <p:txBody>
          <a:bodyPr anchorCtr="0" anchor="ctr" bIns="80900" lIns="80900" spcFirstLastPara="1" rIns="80900" wrap="square" tIns="80900">
            <a:noAutofit/>
          </a:bodyPr>
          <a:lstStyle>
            <a:lvl1pPr lvl="0" marR="0" algn="ctr">
              <a:lnSpc>
                <a:spcPct val="100000"/>
              </a:lnSpc>
              <a:spcBef>
                <a:spcPts val="0"/>
              </a:spcBef>
              <a:spcAft>
                <a:spcPts val="0"/>
              </a:spcAft>
              <a:buClr>
                <a:schemeClr val="dk1"/>
              </a:buClr>
              <a:buSzPts val="2100"/>
              <a:buFont typeface="Proxima Nova"/>
              <a:buNone/>
              <a:defRPr b="1" i="0" sz="2100" u="none" cap="none" strike="noStrike">
                <a:solidFill>
                  <a:schemeClr val="dk1"/>
                </a:solidFill>
                <a:latin typeface="Proxima Nova"/>
                <a:ea typeface="Proxima Nova"/>
                <a:cs typeface="Proxima Nova"/>
                <a:sym typeface="Proxima Nova"/>
              </a:defRPr>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
        <p:nvSpPr>
          <p:cNvPr id="168" name="Google Shape;168;p78"/>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lt2"/>
                </a:solidFill>
                <a:latin typeface="Arial"/>
                <a:ea typeface="Arial"/>
                <a:cs typeface="Arial"/>
                <a:sym typeface="Arial"/>
              </a:rPr>
              <a:t>CONFIDENTIAL</a:t>
            </a:r>
            <a:endParaRPr b="0" i="0" sz="1400" u="none" cap="none" strike="noStrike">
              <a:solidFill>
                <a:srgbClr val="000000"/>
              </a:solidFill>
              <a:latin typeface="Arial"/>
              <a:ea typeface="Arial"/>
              <a:cs typeface="Arial"/>
              <a:sym typeface="Arial"/>
            </a:endParaRPr>
          </a:p>
        </p:txBody>
      </p:sp>
      <p:cxnSp>
        <p:nvCxnSpPr>
          <p:cNvPr id="169" name="Google Shape;169;p78"/>
          <p:cNvCxnSpPr/>
          <p:nvPr/>
        </p:nvCxnSpPr>
        <p:spPr>
          <a:xfrm>
            <a:off x="7692397" y="174986"/>
            <a:ext cx="1179000" cy="0"/>
          </a:xfrm>
          <a:prstGeom prst="straightConnector1">
            <a:avLst/>
          </a:prstGeom>
          <a:noFill/>
          <a:ln cap="flat" cmpd="sng" w="9525">
            <a:solidFill>
              <a:srgbClr val="D9D9D9"/>
            </a:solidFill>
            <a:prstDash val="solid"/>
            <a:round/>
            <a:headEnd len="sm" w="sm" type="none"/>
            <a:tailEnd len="sm" w="sm" type="none"/>
          </a:ln>
        </p:spPr>
      </p:cxnSp>
      <p:cxnSp>
        <p:nvCxnSpPr>
          <p:cNvPr id="170" name="Google Shape;170;p78"/>
          <p:cNvCxnSpPr/>
          <p:nvPr/>
        </p:nvCxnSpPr>
        <p:spPr>
          <a:xfrm>
            <a:off x="7692397" y="378598"/>
            <a:ext cx="1179000" cy="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centered, no confidential">
  <p:cSld name="title &amp; content, centered, no confidential">
    <p:spTree>
      <p:nvGrpSpPr>
        <p:cNvPr id="171" name="Shape 171"/>
        <p:cNvGrpSpPr/>
        <p:nvPr/>
      </p:nvGrpSpPr>
      <p:grpSpPr>
        <a:xfrm>
          <a:off x="0" y="0"/>
          <a:ext cx="0" cy="0"/>
          <a:chOff x="0" y="0"/>
          <a:chExt cx="0" cy="0"/>
        </a:xfrm>
      </p:grpSpPr>
      <p:sp>
        <p:nvSpPr>
          <p:cNvPr id="172" name="Google Shape;172;p79"/>
          <p:cNvSpPr txBox="1"/>
          <p:nvPr>
            <p:ph idx="1" type="body"/>
          </p:nvPr>
        </p:nvSpPr>
        <p:spPr>
          <a:xfrm>
            <a:off x="489833" y="948187"/>
            <a:ext cx="8291400" cy="36939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
        <p:nvSpPr>
          <p:cNvPr id="173" name="Google Shape;173;p79"/>
          <p:cNvSpPr txBox="1"/>
          <p:nvPr>
            <p:ph type="title"/>
          </p:nvPr>
        </p:nvSpPr>
        <p:spPr>
          <a:xfrm>
            <a:off x="489833" y="378600"/>
            <a:ext cx="8291400" cy="514200"/>
          </a:xfrm>
          <a:prstGeom prst="rect">
            <a:avLst/>
          </a:prstGeom>
          <a:noFill/>
          <a:ln>
            <a:noFill/>
          </a:ln>
        </p:spPr>
        <p:txBody>
          <a:bodyPr anchorCtr="0" anchor="ctr" bIns="80900" lIns="80900" spcFirstLastPara="1" rIns="80900" wrap="square" tIns="80900">
            <a:noAutofit/>
          </a:bodyPr>
          <a:lstStyle>
            <a:lvl1pPr lvl="0" marR="0" algn="ctr">
              <a:lnSpc>
                <a:spcPct val="100000"/>
              </a:lnSpc>
              <a:spcBef>
                <a:spcPts val="0"/>
              </a:spcBef>
              <a:spcAft>
                <a:spcPts val="0"/>
              </a:spcAft>
              <a:buClr>
                <a:schemeClr val="dk1"/>
              </a:buClr>
              <a:buSzPts val="2100"/>
              <a:buFont typeface="Proxima Nova"/>
              <a:buNone/>
              <a:defRPr b="1" i="0" sz="2100" u="none" cap="none" strike="noStrike">
                <a:solidFill>
                  <a:schemeClr val="dk1"/>
                </a:solidFill>
                <a:latin typeface="Proxima Nova"/>
                <a:ea typeface="Proxima Nova"/>
                <a:cs typeface="Proxima Nova"/>
                <a:sym typeface="Proxima Nova"/>
              </a:defRPr>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itle, empty space - confidential">
  <p:cSld name="centered title, empty space - confidential">
    <p:spTree>
      <p:nvGrpSpPr>
        <p:cNvPr id="174" name="Shape 174"/>
        <p:cNvGrpSpPr/>
        <p:nvPr/>
      </p:nvGrpSpPr>
      <p:grpSpPr>
        <a:xfrm>
          <a:off x="0" y="0"/>
          <a:ext cx="0" cy="0"/>
          <a:chOff x="0" y="0"/>
          <a:chExt cx="0" cy="0"/>
        </a:xfrm>
      </p:grpSpPr>
      <p:sp>
        <p:nvSpPr>
          <p:cNvPr id="175" name="Google Shape;175;p80"/>
          <p:cNvSpPr txBox="1"/>
          <p:nvPr>
            <p:ph type="title"/>
          </p:nvPr>
        </p:nvSpPr>
        <p:spPr>
          <a:xfrm>
            <a:off x="435427" y="378590"/>
            <a:ext cx="8273100" cy="511800"/>
          </a:xfrm>
          <a:prstGeom prst="rect">
            <a:avLst/>
          </a:prstGeom>
          <a:noFill/>
          <a:ln>
            <a:noFill/>
          </a:ln>
        </p:spPr>
        <p:txBody>
          <a:bodyPr anchorCtr="0" anchor="ctr" bIns="80900" lIns="80900" spcFirstLastPara="1" rIns="80900" wrap="square" tIns="80900">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
        <p:nvSpPr>
          <p:cNvPr id="176" name="Google Shape;176;p80"/>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lt2"/>
                </a:solidFill>
                <a:latin typeface="Arial"/>
                <a:ea typeface="Arial"/>
                <a:cs typeface="Arial"/>
                <a:sym typeface="Arial"/>
              </a:rPr>
              <a:t>CONFIDENTIAL</a:t>
            </a:r>
            <a:endParaRPr b="0" i="0" sz="1400" u="none" cap="none" strike="noStrike">
              <a:solidFill>
                <a:srgbClr val="000000"/>
              </a:solidFill>
              <a:latin typeface="Arial"/>
              <a:ea typeface="Arial"/>
              <a:cs typeface="Arial"/>
              <a:sym typeface="Arial"/>
            </a:endParaRPr>
          </a:p>
        </p:txBody>
      </p:sp>
      <p:cxnSp>
        <p:nvCxnSpPr>
          <p:cNvPr id="177" name="Google Shape;177;p80"/>
          <p:cNvCxnSpPr/>
          <p:nvPr/>
        </p:nvCxnSpPr>
        <p:spPr>
          <a:xfrm>
            <a:off x="7692397" y="174986"/>
            <a:ext cx="1179000" cy="0"/>
          </a:xfrm>
          <a:prstGeom prst="straightConnector1">
            <a:avLst/>
          </a:prstGeom>
          <a:noFill/>
          <a:ln cap="flat" cmpd="sng" w="9525">
            <a:solidFill>
              <a:srgbClr val="D9D9D9"/>
            </a:solidFill>
            <a:prstDash val="solid"/>
            <a:round/>
            <a:headEnd len="sm" w="sm" type="none"/>
            <a:tailEnd len="sm" w="sm" type="none"/>
          </a:ln>
        </p:spPr>
      </p:cxnSp>
      <p:cxnSp>
        <p:nvCxnSpPr>
          <p:cNvPr id="178" name="Google Shape;178;p80"/>
          <p:cNvCxnSpPr/>
          <p:nvPr/>
        </p:nvCxnSpPr>
        <p:spPr>
          <a:xfrm>
            <a:off x="7692397" y="378598"/>
            <a:ext cx="1179000" cy="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itle, empty space - no confidential">
  <p:cSld name="centered title, empty space - no confidential">
    <p:spTree>
      <p:nvGrpSpPr>
        <p:cNvPr id="179" name="Shape 179"/>
        <p:cNvGrpSpPr/>
        <p:nvPr/>
      </p:nvGrpSpPr>
      <p:grpSpPr>
        <a:xfrm>
          <a:off x="0" y="0"/>
          <a:ext cx="0" cy="0"/>
          <a:chOff x="0" y="0"/>
          <a:chExt cx="0" cy="0"/>
        </a:xfrm>
      </p:grpSpPr>
      <p:sp>
        <p:nvSpPr>
          <p:cNvPr id="180" name="Google Shape;180;p81"/>
          <p:cNvSpPr txBox="1"/>
          <p:nvPr>
            <p:ph type="title"/>
          </p:nvPr>
        </p:nvSpPr>
        <p:spPr>
          <a:xfrm>
            <a:off x="435427" y="378590"/>
            <a:ext cx="8273100" cy="511800"/>
          </a:xfrm>
          <a:prstGeom prst="rect">
            <a:avLst/>
          </a:prstGeom>
          <a:noFill/>
          <a:ln>
            <a:noFill/>
          </a:ln>
        </p:spPr>
        <p:txBody>
          <a:bodyPr anchorCtr="0" anchor="ctr" bIns="80900" lIns="80900" spcFirstLastPara="1" rIns="80900" wrap="square" tIns="80900">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light - no confidential">
  <p:cSld name="section divider, light - no confidential">
    <p:bg>
      <p:bgPr>
        <a:solidFill>
          <a:schemeClr val="accent6"/>
        </a:solidFill>
      </p:bgPr>
    </p:bg>
    <p:spTree>
      <p:nvGrpSpPr>
        <p:cNvPr id="181" name="Shape 181"/>
        <p:cNvGrpSpPr/>
        <p:nvPr/>
      </p:nvGrpSpPr>
      <p:grpSpPr>
        <a:xfrm>
          <a:off x="0" y="0"/>
          <a:ext cx="0" cy="0"/>
          <a:chOff x="0" y="0"/>
          <a:chExt cx="0" cy="0"/>
        </a:xfrm>
      </p:grpSpPr>
      <p:sp>
        <p:nvSpPr>
          <p:cNvPr id="182" name="Google Shape;182;p82"/>
          <p:cNvSpPr/>
          <p:nvPr/>
        </p:nvSpPr>
        <p:spPr>
          <a:xfrm>
            <a:off x="220380" y="4835476"/>
            <a:ext cx="1446900" cy="319200"/>
          </a:xfrm>
          <a:prstGeom prst="rect">
            <a:avLst/>
          </a:prstGeom>
          <a:noFill/>
          <a:ln>
            <a:noFill/>
          </a:ln>
        </p:spPr>
        <p:txBody>
          <a:bodyPr anchorCtr="0" anchor="ctr" bIns="0" lIns="0" spcFirstLastPara="1" rIns="0" wrap="square" tIns="0">
            <a:noAutofit/>
          </a:bodyPr>
          <a:lstStyle/>
          <a:p>
            <a:pPr indent="-114300" lvl="0" marL="114300" marR="0" rtl="0" algn="l">
              <a:lnSpc>
                <a:spcPct val="100000"/>
              </a:lnSpc>
              <a:spcBef>
                <a:spcPts val="0"/>
              </a:spcBef>
              <a:spcAft>
                <a:spcPts val="0"/>
              </a:spcAft>
              <a:buClr>
                <a:schemeClr val="accent3"/>
              </a:buClr>
              <a:buSzPts val="200"/>
              <a:buFont typeface="Arial"/>
              <a:buNone/>
            </a:pPr>
            <a:r>
              <a:rPr b="1" i="0" lang="en-US" sz="800" u="none" cap="none" strike="noStrike">
                <a:solidFill>
                  <a:schemeClr val="lt1"/>
                </a:solidFill>
                <a:latin typeface="Arial"/>
                <a:ea typeface="Arial"/>
                <a:cs typeface="Arial"/>
                <a:sym typeface="Arial"/>
              </a:rPr>
              <a:t>© 2016 Seven Bridges</a:t>
            </a:r>
            <a:endParaRPr b="0" i="0" sz="1400" u="none" cap="none" strike="noStrike">
              <a:solidFill>
                <a:srgbClr val="000000"/>
              </a:solidFill>
              <a:latin typeface="Arial"/>
              <a:ea typeface="Arial"/>
              <a:cs typeface="Arial"/>
              <a:sym typeface="Arial"/>
            </a:endParaRPr>
          </a:p>
        </p:txBody>
      </p:sp>
      <p:sp>
        <p:nvSpPr>
          <p:cNvPr id="183" name="Google Shape;183;p82"/>
          <p:cNvSpPr/>
          <p:nvPr/>
        </p:nvSpPr>
        <p:spPr>
          <a:xfrm>
            <a:off x="7390023" y="4828237"/>
            <a:ext cx="1596300" cy="319200"/>
          </a:xfrm>
          <a:prstGeom prst="rect">
            <a:avLst/>
          </a:prstGeom>
          <a:noFill/>
          <a:ln>
            <a:noFill/>
          </a:ln>
        </p:spPr>
        <p:txBody>
          <a:bodyPr anchorCtr="0" anchor="ctr" bIns="0" lIns="0" spcFirstLastPara="1" rIns="0" wrap="square" tIns="0">
            <a:noAutofit/>
          </a:bodyPr>
          <a:lstStyle/>
          <a:p>
            <a:pPr indent="-114300" lvl="0" marL="114300" marR="0" rtl="0" algn="r">
              <a:lnSpc>
                <a:spcPct val="100000"/>
              </a:lnSpc>
              <a:spcBef>
                <a:spcPts val="0"/>
              </a:spcBef>
              <a:spcAft>
                <a:spcPts val="0"/>
              </a:spcAft>
              <a:buClr>
                <a:schemeClr val="accent3"/>
              </a:buClr>
              <a:buSzPts val="200"/>
              <a:buFont typeface="Arial"/>
              <a:buNone/>
            </a:pPr>
            <a:r>
              <a:rPr b="1" i="0" lang="en-US" sz="800" u="none" cap="none" strike="noStrike">
                <a:solidFill>
                  <a:schemeClr val="lt1"/>
                </a:solidFill>
                <a:latin typeface="Proxima Nova"/>
                <a:ea typeface="Proxima Nova"/>
                <a:cs typeface="Proxima Nova"/>
                <a:sym typeface="Proxima Nova"/>
              </a:rPr>
              <a:t>sevenbridges.com</a:t>
            </a:r>
            <a:endParaRPr b="0" i="0" sz="1400" u="none" cap="none" strike="noStrike">
              <a:solidFill>
                <a:srgbClr val="000000"/>
              </a:solidFill>
              <a:latin typeface="Arial"/>
              <a:ea typeface="Arial"/>
              <a:cs typeface="Arial"/>
              <a:sym typeface="Arial"/>
            </a:endParaRPr>
          </a:p>
        </p:txBody>
      </p:sp>
      <p:cxnSp>
        <p:nvCxnSpPr>
          <p:cNvPr id="184" name="Google Shape;184;p82"/>
          <p:cNvCxnSpPr/>
          <p:nvPr/>
        </p:nvCxnSpPr>
        <p:spPr>
          <a:xfrm>
            <a:off x="4150809" y="2553234"/>
            <a:ext cx="832200" cy="0"/>
          </a:xfrm>
          <a:prstGeom prst="straightConnector1">
            <a:avLst/>
          </a:prstGeom>
          <a:noFill/>
          <a:ln cap="flat" cmpd="sng" w="38100">
            <a:solidFill>
              <a:schemeClr val="lt1"/>
            </a:solidFill>
            <a:prstDash val="solid"/>
            <a:round/>
            <a:headEnd len="sm" w="sm" type="none"/>
            <a:tailEnd len="sm" w="sm" type="none"/>
          </a:ln>
        </p:spPr>
      </p:cxnSp>
      <p:sp>
        <p:nvSpPr>
          <p:cNvPr id="185" name="Google Shape;185;p82"/>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chemeClr val="dk1"/>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sp>
        <p:nvSpPr>
          <p:cNvPr id="186" name="Google Shape;186;p82"/>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pic>
        <p:nvPicPr>
          <p:cNvPr descr="SB_patterns_RGB_Dots2-Slate.png" id="187" name="Google Shape;187;p82"/>
          <p:cNvPicPr preferRelativeResize="0"/>
          <p:nvPr/>
        </p:nvPicPr>
        <p:blipFill rotWithShape="1">
          <a:blip r:embed="rId2">
            <a:alphaModFix amt="9000"/>
          </a:blip>
          <a:srcRect b="0" l="0" r="0" t="0"/>
          <a:stretch/>
        </p:blipFill>
        <p:spPr>
          <a:xfrm>
            <a:off x="4949337" y="3301573"/>
            <a:ext cx="4191918" cy="167636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itle, empty space - public">
  <p:cSld name="centered title, empty space - public">
    <p:spTree>
      <p:nvGrpSpPr>
        <p:cNvPr id="22" name="Shape 22"/>
        <p:cNvGrpSpPr/>
        <p:nvPr/>
      </p:nvGrpSpPr>
      <p:grpSpPr>
        <a:xfrm>
          <a:off x="0" y="0"/>
          <a:ext cx="0" cy="0"/>
          <a:chOff x="0" y="0"/>
          <a:chExt cx="0" cy="0"/>
        </a:xfrm>
      </p:grpSpPr>
      <p:sp>
        <p:nvSpPr>
          <p:cNvPr id="23" name="Google Shape;23;p61"/>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centered - restricted">
  <p:cSld name="title &amp; content, centered - restricted">
    <p:spTree>
      <p:nvGrpSpPr>
        <p:cNvPr id="24" name="Shape 24"/>
        <p:cNvGrpSpPr/>
        <p:nvPr/>
      </p:nvGrpSpPr>
      <p:grpSpPr>
        <a:xfrm>
          <a:off x="0" y="0"/>
          <a:ext cx="0" cy="0"/>
          <a:chOff x="0" y="0"/>
          <a:chExt cx="0" cy="0"/>
        </a:xfrm>
      </p:grpSpPr>
      <p:sp>
        <p:nvSpPr>
          <p:cNvPr id="25" name="Google Shape;25;p65"/>
          <p:cNvSpPr txBox="1"/>
          <p:nvPr>
            <p:ph type="title"/>
          </p:nvPr>
        </p:nvSpPr>
        <p:spPr>
          <a:xfrm>
            <a:off x="489833" y="378600"/>
            <a:ext cx="8291400" cy="514200"/>
          </a:xfrm>
          <a:prstGeom prst="rect">
            <a:avLst/>
          </a:prstGeom>
          <a:noFill/>
          <a:ln>
            <a:noFill/>
          </a:ln>
        </p:spPr>
        <p:txBody>
          <a:bodyPr anchorCtr="0" anchor="ctr" bIns="80900" lIns="80900" spcFirstLastPara="1" rIns="80900" wrap="square" tIns="80900">
            <a:noAutofit/>
          </a:bodyPr>
          <a:lstStyle>
            <a:lvl1pPr lvl="0" marR="0" algn="ctr">
              <a:lnSpc>
                <a:spcPct val="100000"/>
              </a:lnSpc>
              <a:spcBef>
                <a:spcPts val="0"/>
              </a:spcBef>
              <a:spcAft>
                <a:spcPts val="0"/>
              </a:spcAft>
              <a:buClr>
                <a:schemeClr val="dk1"/>
              </a:buClr>
              <a:buSzPts val="2100"/>
              <a:buFont typeface="Proxima Nova"/>
              <a:buNone/>
              <a:defRPr b="1" i="0" sz="2100" u="none" cap="none" strike="noStrike">
                <a:solidFill>
                  <a:schemeClr val="dk1"/>
                </a:solidFill>
                <a:latin typeface="Proxima Nova"/>
                <a:ea typeface="Proxima Nova"/>
                <a:cs typeface="Proxima Nova"/>
                <a:sym typeface="Proxima Nova"/>
              </a:defRPr>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
        <p:nvSpPr>
          <p:cNvPr id="26" name="Google Shape;26;p65"/>
          <p:cNvSpPr/>
          <p:nvPr/>
        </p:nvSpPr>
        <p:spPr>
          <a:xfrm>
            <a:off x="7692400" y="216000"/>
            <a:ext cx="1179000" cy="104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800"/>
              <a:buFont typeface="Arial"/>
              <a:buNone/>
            </a:pPr>
            <a:r>
              <a:rPr b="0" i="0" lang="en-US" sz="800" u="none" cap="none" strike="noStrike">
                <a:solidFill>
                  <a:schemeClr val="lt2"/>
                </a:solidFill>
                <a:latin typeface="Proxima Nova"/>
                <a:ea typeface="Proxima Nova"/>
                <a:cs typeface="Proxima Nova"/>
                <a:sym typeface="Proxima Nova"/>
              </a:rPr>
              <a:t>RESTRICTED</a:t>
            </a:r>
            <a:endParaRPr b="0" i="0" sz="1200" u="none" cap="none" strike="noStrike">
              <a:solidFill>
                <a:schemeClr val="lt2"/>
              </a:solidFill>
              <a:latin typeface="Proxima Nova"/>
              <a:ea typeface="Proxima Nova"/>
              <a:cs typeface="Proxima Nova"/>
              <a:sym typeface="Proxima Nova"/>
            </a:endParaRPr>
          </a:p>
        </p:txBody>
      </p:sp>
      <p:cxnSp>
        <p:nvCxnSpPr>
          <p:cNvPr id="27" name="Google Shape;27;p65"/>
          <p:cNvCxnSpPr/>
          <p:nvPr/>
        </p:nvCxnSpPr>
        <p:spPr>
          <a:xfrm>
            <a:off x="7692397" y="174986"/>
            <a:ext cx="1179000" cy="0"/>
          </a:xfrm>
          <a:prstGeom prst="straightConnector1">
            <a:avLst/>
          </a:prstGeom>
          <a:noFill/>
          <a:ln cap="flat" cmpd="sng" w="9525">
            <a:solidFill>
              <a:srgbClr val="D9D9D9"/>
            </a:solidFill>
            <a:prstDash val="solid"/>
            <a:round/>
            <a:headEnd len="sm" w="sm" type="none"/>
            <a:tailEnd len="sm" w="sm" type="none"/>
          </a:ln>
        </p:spPr>
      </p:cxnSp>
      <p:cxnSp>
        <p:nvCxnSpPr>
          <p:cNvPr id="28" name="Google Shape;28;p65"/>
          <p:cNvCxnSpPr/>
          <p:nvPr/>
        </p:nvCxnSpPr>
        <p:spPr>
          <a:xfrm>
            <a:off x="7692397" y="378649"/>
            <a:ext cx="1179000" cy="0"/>
          </a:xfrm>
          <a:prstGeom prst="straightConnector1">
            <a:avLst/>
          </a:prstGeom>
          <a:noFill/>
          <a:ln cap="flat" cmpd="sng" w="9525">
            <a:solidFill>
              <a:srgbClr val="D9D9D9"/>
            </a:solidFill>
            <a:prstDash val="solid"/>
            <a:round/>
            <a:headEnd len="sm" w="sm" type="none"/>
            <a:tailEnd len="sm" w="sm" type="none"/>
          </a:ln>
        </p:spPr>
      </p:cxnSp>
      <p:sp>
        <p:nvSpPr>
          <p:cNvPr id="29" name="Google Shape;29;p65"/>
          <p:cNvSpPr txBox="1"/>
          <p:nvPr>
            <p:ph idx="1" type="body"/>
          </p:nvPr>
        </p:nvSpPr>
        <p:spPr>
          <a:xfrm>
            <a:off x="489832" y="947534"/>
            <a:ext cx="8273100" cy="36945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centered - confidential">
  <p:cSld name="title &amp; content, centered - confidential">
    <p:spTree>
      <p:nvGrpSpPr>
        <p:cNvPr id="30" name="Shape 30"/>
        <p:cNvGrpSpPr/>
        <p:nvPr/>
      </p:nvGrpSpPr>
      <p:grpSpPr>
        <a:xfrm>
          <a:off x="0" y="0"/>
          <a:ext cx="0" cy="0"/>
          <a:chOff x="0" y="0"/>
          <a:chExt cx="0" cy="0"/>
        </a:xfrm>
      </p:grpSpPr>
      <p:sp>
        <p:nvSpPr>
          <p:cNvPr id="31" name="Google Shape;31;p67"/>
          <p:cNvSpPr txBox="1"/>
          <p:nvPr>
            <p:ph idx="1" type="body"/>
          </p:nvPr>
        </p:nvSpPr>
        <p:spPr>
          <a:xfrm>
            <a:off x="489833" y="948187"/>
            <a:ext cx="8291400" cy="36939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
        <p:nvSpPr>
          <p:cNvPr id="32" name="Google Shape;32;p67"/>
          <p:cNvSpPr txBox="1"/>
          <p:nvPr>
            <p:ph type="title"/>
          </p:nvPr>
        </p:nvSpPr>
        <p:spPr>
          <a:xfrm>
            <a:off x="489833" y="378600"/>
            <a:ext cx="8291400" cy="514200"/>
          </a:xfrm>
          <a:prstGeom prst="rect">
            <a:avLst/>
          </a:prstGeom>
          <a:noFill/>
          <a:ln>
            <a:noFill/>
          </a:ln>
        </p:spPr>
        <p:txBody>
          <a:bodyPr anchorCtr="0" anchor="ctr" bIns="80900" lIns="80900" spcFirstLastPara="1" rIns="80900" wrap="square" tIns="80900">
            <a:noAutofit/>
          </a:bodyPr>
          <a:lstStyle>
            <a:lvl1pPr lvl="0" marR="0" algn="ctr">
              <a:lnSpc>
                <a:spcPct val="100000"/>
              </a:lnSpc>
              <a:spcBef>
                <a:spcPts val="0"/>
              </a:spcBef>
              <a:spcAft>
                <a:spcPts val="0"/>
              </a:spcAft>
              <a:buClr>
                <a:schemeClr val="dk1"/>
              </a:buClr>
              <a:buSzPts val="2100"/>
              <a:buFont typeface="Proxima Nova"/>
              <a:buNone/>
              <a:defRPr b="1" i="0" sz="2100" u="none" cap="none" strike="noStrike">
                <a:solidFill>
                  <a:schemeClr val="dk1"/>
                </a:solidFill>
                <a:latin typeface="Proxima Nova"/>
                <a:ea typeface="Proxima Nova"/>
                <a:cs typeface="Proxima Nova"/>
                <a:sym typeface="Proxima Nova"/>
              </a:defRPr>
            </a:lvl1pPr>
            <a:lvl2pPr lvl="1"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
        <p:nvSpPr>
          <p:cNvPr id="33" name="Google Shape;33;p67"/>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lt2"/>
                </a:solidFill>
                <a:latin typeface="Arial"/>
                <a:ea typeface="Arial"/>
                <a:cs typeface="Arial"/>
                <a:sym typeface="Arial"/>
              </a:rPr>
              <a:t>CONFIDENTIAL</a:t>
            </a:r>
            <a:endParaRPr b="0" i="0" sz="1400" u="none" cap="none" strike="noStrike">
              <a:solidFill>
                <a:srgbClr val="000000"/>
              </a:solidFill>
              <a:latin typeface="Arial"/>
              <a:ea typeface="Arial"/>
              <a:cs typeface="Arial"/>
              <a:sym typeface="Arial"/>
            </a:endParaRPr>
          </a:p>
        </p:txBody>
      </p:sp>
      <p:cxnSp>
        <p:nvCxnSpPr>
          <p:cNvPr id="34" name="Google Shape;34;p67"/>
          <p:cNvCxnSpPr/>
          <p:nvPr/>
        </p:nvCxnSpPr>
        <p:spPr>
          <a:xfrm>
            <a:off x="7692397" y="174986"/>
            <a:ext cx="1179000" cy="0"/>
          </a:xfrm>
          <a:prstGeom prst="straightConnector1">
            <a:avLst/>
          </a:prstGeom>
          <a:noFill/>
          <a:ln cap="flat" cmpd="sng" w="9525">
            <a:solidFill>
              <a:srgbClr val="D9D9D9"/>
            </a:solidFill>
            <a:prstDash val="solid"/>
            <a:round/>
            <a:headEnd len="sm" w="sm" type="none"/>
            <a:tailEnd len="sm" w="sm" type="none"/>
          </a:ln>
        </p:spPr>
      </p:cxnSp>
      <p:cxnSp>
        <p:nvCxnSpPr>
          <p:cNvPr id="35" name="Google Shape;35;p67"/>
          <p:cNvCxnSpPr/>
          <p:nvPr/>
        </p:nvCxnSpPr>
        <p:spPr>
          <a:xfrm>
            <a:off x="7692397" y="378598"/>
            <a:ext cx="1179000" cy="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Layout 1">
    <p:spTree>
      <p:nvGrpSpPr>
        <p:cNvPr id="36" name="Shape 36"/>
        <p:cNvGrpSpPr/>
        <p:nvPr/>
      </p:nvGrpSpPr>
      <p:grpSpPr>
        <a:xfrm>
          <a:off x="0" y="0"/>
          <a:ext cx="0" cy="0"/>
          <a:chOff x="0" y="0"/>
          <a:chExt cx="0" cy="0"/>
        </a:xfrm>
      </p:grpSpPr>
      <p:sp>
        <p:nvSpPr>
          <p:cNvPr id="37" name="Google Shape;37;p68"/>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lvl1pPr lvl="0" algn="ctr">
              <a:lnSpc>
                <a:spcPct val="100000"/>
              </a:lnSpc>
              <a:spcBef>
                <a:spcPts val="0"/>
              </a:spcBef>
              <a:spcAft>
                <a:spcPts val="0"/>
              </a:spcAft>
              <a:buSzPts val="2100"/>
              <a:buFont typeface="Arial"/>
              <a:buNone/>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
        <p:nvSpPr>
          <p:cNvPr id="38" name="Google Shape;38;p68"/>
          <p:cNvSpPr txBox="1"/>
          <p:nvPr>
            <p:ph idx="1" type="body"/>
          </p:nvPr>
        </p:nvSpPr>
        <p:spPr>
          <a:xfrm>
            <a:off x="248400" y="802000"/>
            <a:ext cx="8647200" cy="3823800"/>
          </a:xfrm>
          <a:prstGeom prst="rect">
            <a:avLst/>
          </a:prstGeom>
          <a:noFill/>
          <a:ln>
            <a:noFill/>
          </a:ln>
        </p:spPr>
        <p:txBody>
          <a:bodyPr anchorCtr="0" anchor="t" bIns="80900" lIns="80900" spcFirstLastPara="1" rIns="80900" wrap="square" tIns="80900">
            <a:noAutofit/>
          </a:bodyPr>
          <a:lstStyle>
            <a:lvl1pPr indent="-298450" lvl="0" marL="457200" marR="0" algn="l">
              <a:lnSpc>
                <a:spcPct val="100000"/>
              </a:lnSpc>
              <a:spcBef>
                <a:spcPts val="400"/>
              </a:spcBef>
              <a:spcAft>
                <a:spcPts val="0"/>
              </a:spcAft>
              <a:buClr>
                <a:schemeClr val="accent5"/>
              </a:buClr>
              <a:buSzPts val="1100"/>
              <a:buFont typeface="Proxima Nova"/>
              <a:buChar char="●"/>
              <a:defRPr b="0" i="0" sz="1600" u="none" cap="none" strike="noStrike">
                <a:solidFill>
                  <a:schemeClr val="accent5"/>
                </a:solidFill>
                <a:latin typeface="Proxima Nova"/>
                <a:ea typeface="Proxima Nova"/>
                <a:cs typeface="Proxima Nova"/>
                <a:sym typeface="Proxima Nova"/>
              </a:defRPr>
            </a:lvl1pPr>
            <a:lvl2pPr indent="-285750" lvl="1" marL="9144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2pPr>
            <a:lvl3pPr indent="-285750" lvl="2" marL="1371600" marR="0" algn="l">
              <a:lnSpc>
                <a:spcPct val="100000"/>
              </a:lnSpc>
              <a:spcBef>
                <a:spcPts val="400"/>
              </a:spcBef>
              <a:spcAft>
                <a:spcPts val="0"/>
              </a:spcAft>
              <a:buClr>
                <a:schemeClr val="dk1"/>
              </a:buClr>
              <a:buSzPts val="900"/>
              <a:buFont typeface="Proxima Nova"/>
              <a:buChar char="●"/>
              <a:defRPr b="0" i="0" sz="1200" u="none" cap="none" strike="noStrike">
                <a:solidFill>
                  <a:schemeClr val="dk1"/>
                </a:solidFill>
                <a:latin typeface="Proxima Nova"/>
                <a:ea typeface="Proxima Nova"/>
                <a:cs typeface="Proxima Nova"/>
                <a:sym typeface="Proxima Nova"/>
              </a:defRPr>
            </a:lvl3pPr>
            <a:lvl4pPr indent="-285750" lvl="3" marL="1828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4pPr>
            <a:lvl5pPr indent="-285750" lvl="4" marL="22860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5pPr>
            <a:lvl6pPr indent="-285750" lvl="5" marL="27432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6pPr>
            <a:lvl7pPr indent="-285750" lvl="6" marL="32004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7pPr>
            <a:lvl8pPr indent="-285750" lvl="7" marL="36576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8pPr>
            <a:lvl9pPr indent="-285750" lvl="8" marL="4114800" marR="0" algn="l">
              <a:lnSpc>
                <a:spcPct val="100000"/>
              </a:lnSpc>
              <a:spcBef>
                <a:spcPts val="400"/>
              </a:spcBef>
              <a:spcAft>
                <a:spcPts val="0"/>
              </a:spcAft>
              <a:buClr>
                <a:schemeClr val="dk1"/>
              </a:buClr>
              <a:buSzPts val="900"/>
              <a:buFont typeface="Proxima Nova"/>
              <a:buChar char="●"/>
              <a:defRPr b="0" i="0" sz="11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 type="tx">
  <p:cSld name="TITLE_AND_BODY">
    <p:bg>
      <p:bgPr>
        <a:solidFill>
          <a:schemeClr val="dk1"/>
        </a:solidFill>
      </p:bgPr>
    </p:bg>
    <p:spTree>
      <p:nvGrpSpPr>
        <p:cNvPr id="39" name="Shape 39"/>
        <p:cNvGrpSpPr/>
        <p:nvPr/>
      </p:nvGrpSpPr>
      <p:grpSpPr>
        <a:xfrm>
          <a:off x="0" y="0"/>
          <a:ext cx="0" cy="0"/>
          <a:chOff x="0" y="0"/>
          <a:chExt cx="0" cy="0"/>
        </a:xfrm>
      </p:grpSpPr>
      <p:sp>
        <p:nvSpPr>
          <p:cNvPr id="40" name="Google Shape;40;p69"/>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1" name="Google Shape;41;p69"/>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2" name="Google Shape;42;p69"/>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3" name="Google Shape;43;p69"/>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accent4"/>
                </a:solidFill>
                <a:latin typeface="Proxima Nova"/>
                <a:ea typeface="Proxima Nova"/>
                <a:cs typeface="Proxima Nova"/>
                <a:sym typeface="Proxima Nova"/>
              </a:rPr>
              <a:t>CONFIDENTIAL</a:t>
            </a:r>
            <a:endParaRPr b="0" i="0" sz="1400" u="none" cap="none" strike="noStrike">
              <a:solidFill>
                <a:srgbClr val="000000"/>
              </a:solidFill>
              <a:latin typeface="Arial"/>
              <a:ea typeface="Arial"/>
              <a:cs typeface="Arial"/>
              <a:sym typeface="Arial"/>
            </a:endParaRPr>
          </a:p>
        </p:txBody>
      </p:sp>
      <p:cxnSp>
        <p:nvCxnSpPr>
          <p:cNvPr id="44" name="Google Shape;44;p69"/>
          <p:cNvCxnSpPr/>
          <p:nvPr/>
        </p:nvCxnSpPr>
        <p:spPr>
          <a:xfrm>
            <a:off x="7692397" y="174986"/>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45" name="Google Shape;45;p69"/>
          <p:cNvCxnSpPr/>
          <p:nvPr/>
        </p:nvCxnSpPr>
        <p:spPr>
          <a:xfrm>
            <a:off x="7692397" y="350073"/>
            <a:ext cx="1179000" cy="0"/>
          </a:xfrm>
          <a:prstGeom prst="straightConnector1">
            <a:avLst/>
          </a:prstGeom>
          <a:noFill/>
          <a:ln cap="flat" cmpd="sng" w="9525">
            <a:solidFill>
              <a:schemeClr val="accent4"/>
            </a:solidFill>
            <a:prstDash val="solid"/>
            <a:round/>
            <a:headEnd len="sm" w="sm" type="none"/>
            <a:tailEnd len="sm" w="sm" type="none"/>
          </a:ln>
        </p:spPr>
      </p:cxnSp>
      <p:sp>
        <p:nvSpPr>
          <p:cNvPr id="46" name="Google Shape;46;p69"/>
          <p:cNvSpPr txBox="1"/>
          <p:nvPr>
            <p:ph idx="1" type="subTitle"/>
          </p:nvPr>
        </p:nvSpPr>
        <p:spPr>
          <a:xfrm>
            <a:off x="1541428" y="2571750"/>
            <a:ext cx="6061199" cy="7248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963"/>
              <a:buFont typeface="Arial"/>
              <a:buNone/>
              <a:defRPr sz="1400">
                <a:solidFill>
                  <a:srgbClr val="FFFFFF"/>
                </a:solidFill>
              </a:defRPr>
            </a:lvl1pPr>
            <a:lvl2pPr lvl="1" algn="l">
              <a:lnSpc>
                <a:spcPct val="100000"/>
              </a:lnSpc>
              <a:spcBef>
                <a:spcPts val="0"/>
              </a:spcBef>
              <a:spcAft>
                <a:spcPts val="0"/>
              </a:spcAft>
              <a:buSzPts val="900"/>
              <a:buFont typeface="Arial"/>
              <a:buNone/>
              <a:defRPr/>
            </a:lvl2pPr>
            <a:lvl3pPr lvl="2" algn="l">
              <a:lnSpc>
                <a:spcPct val="100000"/>
              </a:lnSpc>
              <a:spcBef>
                <a:spcPts val="0"/>
              </a:spcBef>
              <a:spcAft>
                <a:spcPts val="0"/>
              </a:spcAft>
              <a:buSzPts val="900"/>
              <a:buFont typeface="Arial"/>
              <a:buNone/>
              <a:defRPr/>
            </a:lvl3pPr>
            <a:lvl4pPr lvl="3" algn="l">
              <a:lnSpc>
                <a:spcPct val="100000"/>
              </a:lnSpc>
              <a:spcBef>
                <a:spcPts val="0"/>
              </a:spcBef>
              <a:spcAft>
                <a:spcPts val="0"/>
              </a:spcAft>
              <a:buSzPts val="900"/>
              <a:buFont typeface="Arial"/>
              <a:buNone/>
              <a:defRPr/>
            </a:lvl4pPr>
            <a:lvl5pPr lvl="4" algn="l">
              <a:lnSpc>
                <a:spcPct val="100000"/>
              </a:lnSpc>
              <a:spcBef>
                <a:spcPts val="0"/>
              </a:spcBef>
              <a:spcAft>
                <a:spcPts val="0"/>
              </a:spcAft>
              <a:buSzPts val="900"/>
              <a:buFont typeface="Arial"/>
              <a:buNone/>
              <a:defRPr/>
            </a:lvl5pPr>
            <a:lvl6pPr lvl="5" algn="l">
              <a:lnSpc>
                <a:spcPct val="100000"/>
              </a:lnSpc>
              <a:spcBef>
                <a:spcPts val="0"/>
              </a:spcBef>
              <a:spcAft>
                <a:spcPts val="0"/>
              </a:spcAft>
              <a:buSzPts val="900"/>
              <a:buFont typeface="Arial"/>
              <a:buNone/>
              <a:defRPr/>
            </a:lvl6pPr>
            <a:lvl7pPr lvl="6" algn="l">
              <a:lnSpc>
                <a:spcPct val="100000"/>
              </a:lnSpc>
              <a:spcBef>
                <a:spcPts val="0"/>
              </a:spcBef>
              <a:spcAft>
                <a:spcPts val="0"/>
              </a:spcAft>
              <a:buSzPts val="900"/>
              <a:buFont typeface="Arial"/>
              <a:buNone/>
              <a:defRPr/>
            </a:lvl7pPr>
            <a:lvl8pPr lvl="7" algn="l">
              <a:lnSpc>
                <a:spcPct val="100000"/>
              </a:lnSpc>
              <a:spcBef>
                <a:spcPts val="0"/>
              </a:spcBef>
              <a:spcAft>
                <a:spcPts val="0"/>
              </a:spcAft>
              <a:buSzPts val="900"/>
              <a:buFont typeface="Arial"/>
              <a:buNone/>
              <a:defRPr/>
            </a:lvl8pPr>
            <a:lvl9pPr lvl="8" algn="l">
              <a:lnSpc>
                <a:spcPct val="100000"/>
              </a:lnSpc>
              <a:spcBef>
                <a:spcPts val="0"/>
              </a:spcBef>
              <a:spcAft>
                <a:spcPts val="0"/>
              </a:spcAft>
              <a:buSzPts val="900"/>
              <a:buFont typeface="Arial"/>
              <a:buNone/>
              <a:defRPr/>
            </a:lvl9pPr>
          </a:lstStyle>
          <a:p/>
        </p:txBody>
      </p:sp>
      <p:pic>
        <p:nvPicPr>
          <p:cNvPr descr="SB_Logotype_RGB_1C.png" id="47" name="Google Shape;47;p69"/>
          <p:cNvPicPr preferRelativeResize="0"/>
          <p:nvPr/>
        </p:nvPicPr>
        <p:blipFill rotWithShape="1">
          <a:blip r:embed="rId2">
            <a:alphaModFix/>
          </a:blip>
          <a:srcRect b="0" l="0" r="0" t="0"/>
          <a:stretch/>
        </p:blipFill>
        <p:spPr>
          <a:xfrm>
            <a:off x="3841797" y="1702579"/>
            <a:ext cx="1483161" cy="226687"/>
          </a:xfrm>
          <a:prstGeom prst="rect">
            <a:avLst/>
          </a:prstGeom>
          <a:noFill/>
          <a:ln>
            <a:noFill/>
          </a:ln>
        </p:spPr>
      </p:pic>
      <p:cxnSp>
        <p:nvCxnSpPr>
          <p:cNvPr id="48" name="Google Shape;48;p69"/>
          <p:cNvCxnSpPr/>
          <p:nvPr/>
        </p:nvCxnSpPr>
        <p:spPr>
          <a:xfrm>
            <a:off x="4155857" y="2107854"/>
            <a:ext cx="832200" cy="0"/>
          </a:xfrm>
          <a:prstGeom prst="straightConnector1">
            <a:avLst/>
          </a:prstGeom>
          <a:noFill/>
          <a:ln cap="flat" cmpd="sng" w="38100">
            <a:solidFill>
              <a:schemeClr val="accent4"/>
            </a:solidFill>
            <a:prstDash val="solid"/>
            <a:round/>
            <a:headEnd len="sm" w="sm" type="none"/>
            <a:tailEnd len="sm" w="sm" type="none"/>
          </a:ln>
        </p:spPr>
      </p:cxnSp>
      <p:sp>
        <p:nvSpPr>
          <p:cNvPr id="49" name="Google Shape;49;p69"/>
          <p:cNvSpPr txBox="1"/>
          <p:nvPr>
            <p:ph type="title"/>
          </p:nvPr>
        </p:nvSpPr>
        <p:spPr>
          <a:xfrm>
            <a:off x="1541428" y="2217506"/>
            <a:ext cx="6061199" cy="417300"/>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no sub - confidential ">
  <p:cSld name="cover, no sub - confidential ">
    <p:bg>
      <p:bgPr>
        <a:solidFill>
          <a:schemeClr val="dk1"/>
        </a:solidFill>
      </p:bgPr>
    </p:bg>
    <p:spTree>
      <p:nvGrpSpPr>
        <p:cNvPr id="50" name="Shape 50"/>
        <p:cNvGrpSpPr/>
        <p:nvPr/>
      </p:nvGrpSpPr>
      <p:grpSpPr>
        <a:xfrm>
          <a:off x="0" y="0"/>
          <a:ext cx="0" cy="0"/>
          <a:chOff x="0" y="0"/>
          <a:chExt cx="0" cy="0"/>
        </a:xfrm>
      </p:grpSpPr>
      <p:sp>
        <p:nvSpPr>
          <p:cNvPr id="51" name="Google Shape;51;p70"/>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2" name="Google Shape;52;p70"/>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3" name="Google Shape;53;p70"/>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SB_Logotype_RGB_1C.png" id="54" name="Google Shape;54;p70"/>
          <p:cNvPicPr preferRelativeResize="0"/>
          <p:nvPr/>
        </p:nvPicPr>
        <p:blipFill rotWithShape="1">
          <a:blip r:embed="rId2">
            <a:alphaModFix/>
          </a:blip>
          <a:srcRect b="0" l="0" r="0" t="0"/>
          <a:stretch/>
        </p:blipFill>
        <p:spPr>
          <a:xfrm>
            <a:off x="3830447" y="1979904"/>
            <a:ext cx="1483161" cy="226687"/>
          </a:xfrm>
          <a:prstGeom prst="rect">
            <a:avLst/>
          </a:prstGeom>
          <a:noFill/>
          <a:ln>
            <a:noFill/>
          </a:ln>
        </p:spPr>
      </p:pic>
      <p:sp>
        <p:nvSpPr>
          <p:cNvPr id="55" name="Google Shape;55;p70"/>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50"/>
              <a:buFont typeface="Arial"/>
              <a:buNone/>
            </a:pPr>
            <a:r>
              <a:rPr b="1" i="0" lang="en-US" sz="1000" u="none" cap="none" strike="noStrike">
                <a:solidFill>
                  <a:srgbClr val="FFFFFF"/>
                </a:solidFill>
                <a:latin typeface="Proxima Nova"/>
                <a:ea typeface="Proxima Nova"/>
                <a:cs typeface="Proxima Nova"/>
                <a:sym typeface="Proxima Nova"/>
              </a:rPr>
              <a:t>sevenbridges.com</a:t>
            </a:r>
            <a:endParaRPr b="0" i="0" sz="1400" u="none" cap="none" strike="noStrike">
              <a:solidFill>
                <a:srgbClr val="000000"/>
              </a:solidFill>
              <a:latin typeface="Arial"/>
              <a:ea typeface="Arial"/>
              <a:cs typeface="Arial"/>
              <a:sym typeface="Arial"/>
            </a:endParaRPr>
          </a:p>
        </p:txBody>
      </p:sp>
      <p:sp>
        <p:nvSpPr>
          <p:cNvPr id="56" name="Google Shape;56;p70"/>
          <p:cNvSpPr/>
          <p:nvPr/>
        </p:nvSpPr>
        <p:spPr>
          <a:xfrm>
            <a:off x="7891000" y="216000"/>
            <a:ext cx="872100" cy="104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Clr>
                <a:schemeClr val="accent3"/>
              </a:buClr>
              <a:buSzPts val="200"/>
              <a:buFont typeface="Arial"/>
              <a:buNone/>
            </a:pPr>
            <a:r>
              <a:rPr b="0" i="0" lang="en-US" sz="800" u="none" cap="none" strike="noStrike">
                <a:solidFill>
                  <a:schemeClr val="accent4"/>
                </a:solidFill>
                <a:latin typeface="Proxima Nova"/>
                <a:ea typeface="Proxima Nova"/>
                <a:cs typeface="Proxima Nova"/>
                <a:sym typeface="Proxima Nova"/>
              </a:rPr>
              <a:t>CONFIDENTIAL</a:t>
            </a:r>
            <a:endParaRPr b="0" i="0" sz="1400" u="none" cap="none" strike="noStrike">
              <a:solidFill>
                <a:srgbClr val="000000"/>
              </a:solidFill>
              <a:latin typeface="Arial"/>
              <a:ea typeface="Arial"/>
              <a:cs typeface="Arial"/>
              <a:sym typeface="Arial"/>
            </a:endParaRPr>
          </a:p>
        </p:txBody>
      </p:sp>
      <p:cxnSp>
        <p:nvCxnSpPr>
          <p:cNvPr id="57" name="Google Shape;57;p70"/>
          <p:cNvCxnSpPr/>
          <p:nvPr/>
        </p:nvCxnSpPr>
        <p:spPr>
          <a:xfrm>
            <a:off x="7692397" y="174986"/>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58" name="Google Shape;58;p70"/>
          <p:cNvCxnSpPr/>
          <p:nvPr/>
        </p:nvCxnSpPr>
        <p:spPr>
          <a:xfrm>
            <a:off x="7692397" y="384673"/>
            <a:ext cx="1179000" cy="0"/>
          </a:xfrm>
          <a:prstGeom prst="straightConnector1">
            <a:avLst/>
          </a:prstGeom>
          <a:noFill/>
          <a:ln cap="flat" cmpd="sng" w="9525">
            <a:solidFill>
              <a:schemeClr val="accent4"/>
            </a:solidFill>
            <a:prstDash val="solid"/>
            <a:round/>
            <a:headEnd len="sm" w="sm" type="none"/>
            <a:tailEnd len="sm" w="sm" type="none"/>
          </a:ln>
        </p:spPr>
      </p:cxnSp>
      <p:cxnSp>
        <p:nvCxnSpPr>
          <p:cNvPr id="59" name="Google Shape;59;p70"/>
          <p:cNvCxnSpPr/>
          <p:nvPr/>
        </p:nvCxnSpPr>
        <p:spPr>
          <a:xfrm>
            <a:off x="4155857" y="2393604"/>
            <a:ext cx="832200" cy="0"/>
          </a:xfrm>
          <a:prstGeom prst="straightConnector1">
            <a:avLst/>
          </a:prstGeom>
          <a:noFill/>
          <a:ln cap="flat" cmpd="sng" w="38100">
            <a:solidFill>
              <a:schemeClr val="accent4"/>
            </a:solidFill>
            <a:prstDash val="solid"/>
            <a:round/>
            <a:headEnd len="sm" w="sm" type="none"/>
            <a:tailEnd len="sm" w="sm" type="none"/>
          </a:ln>
        </p:spPr>
      </p:cxnSp>
      <p:sp>
        <p:nvSpPr>
          <p:cNvPr id="60" name="Google Shape;60;p70"/>
          <p:cNvSpPr txBox="1"/>
          <p:nvPr>
            <p:ph type="title"/>
          </p:nvPr>
        </p:nvSpPr>
        <p:spPr>
          <a:xfrm>
            <a:off x="1541428" y="2503255"/>
            <a:ext cx="6061199" cy="1249799"/>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no title - no confidential">
  <p:cSld name="cover, no title - no confidential">
    <p:bg>
      <p:bgPr>
        <a:solidFill>
          <a:schemeClr val="dk1"/>
        </a:solidFill>
      </p:bgPr>
    </p:bg>
    <p:spTree>
      <p:nvGrpSpPr>
        <p:cNvPr id="61" name="Shape 61"/>
        <p:cNvGrpSpPr/>
        <p:nvPr/>
      </p:nvGrpSpPr>
      <p:grpSpPr>
        <a:xfrm>
          <a:off x="0" y="0"/>
          <a:ext cx="0" cy="0"/>
          <a:chOff x="0" y="0"/>
          <a:chExt cx="0" cy="0"/>
        </a:xfrm>
      </p:grpSpPr>
      <p:sp>
        <p:nvSpPr>
          <p:cNvPr id="62" name="Google Shape;62;p71"/>
          <p:cNvSpPr/>
          <p:nvPr/>
        </p:nvSpPr>
        <p:spPr>
          <a:xfrm>
            <a:off x="3117712"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3" name="Google Shape;63;p71"/>
          <p:cNvSpPr/>
          <p:nvPr/>
        </p:nvSpPr>
        <p:spPr>
          <a:xfrm>
            <a:off x="3157932" y="1130224"/>
            <a:ext cx="2850900" cy="2830199"/>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4" name="Google Shape;64;p71"/>
          <p:cNvSpPr/>
          <p:nvPr/>
        </p:nvSpPr>
        <p:spPr>
          <a:xfrm>
            <a:off x="3175284" y="1095575"/>
            <a:ext cx="2850900" cy="2830200"/>
          </a:xfrm>
          <a:prstGeom prst="ellipse">
            <a:avLst/>
          </a:prstGeom>
          <a:noFill/>
          <a:ln cap="flat" cmpd="sng" w="9525">
            <a:solidFill>
              <a:srgbClr val="435475"/>
            </a:solidFill>
            <a:prstDash val="solid"/>
            <a:round/>
            <a:headEnd len="sm" w="sm" type="none"/>
            <a:tailEnd len="sm" w="sm" type="none"/>
          </a:ln>
        </p:spPr>
        <p:txBody>
          <a:bodyPr anchorCtr="0" anchor="ctr" bIns="80900" lIns="80900" spcFirstLastPara="1" rIns="80900" wrap="square" tIns="809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SB_Logotype_RGB_1C.png" id="65" name="Google Shape;65;p71"/>
          <p:cNvPicPr preferRelativeResize="0"/>
          <p:nvPr/>
        </p:nvPicPr>
        <p:blipFill rotWithShape="1">
          <a:blip r:embed="rId2">
            <a:alphaModFix/>
          </a:blip>
          <a:srcRect b="0" l="0" r="0" t="0"/>
          <a:stretch/>
        </p:blipFill>
        <p:spPr>
          <a:xfrm>
            <a:off x="3830447" y="1979904"/>
            <a:ext cx="1483161" cy="226687"/>
          </a:xfrm>
          <a:prstGeom prst="rect">
            <a:avLst/>
          </a:prstGeom>
          <a:noFill/>
          <a:ln>
            <a:noFill/>
          </a:ln>
        </p:spPr>
      </p:pic>
      <p:sp>
        <p:nvSpPr>
          <p:cNvPr id="66" name="Google Shape;66;p71"/>
          <p:cNvSpPr/>
          <p:nvPr/>
        </p:nvSpPr>
        <p:spPr>
          <a:xfrm>
            <a:off x="7245723" y="4789140"/>
            <a:ext cx="1753200" cy="142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50"/>
              <a:buFont typeface="Arial"/>
              <a:buNone/>
            </a:pPr>
            <a:r>
              <a:rPr b="1" i="0" lang="en-US" sz="1000" u="none" cap="none" strike="noStrike">
                <a:solidFill>
                  <a:srgbClr val="FFFFFF"/>
                </a:solidFill>
                <a:latin typeface="Proxima Nova"/>
                <a:ea typeface="Proxima Nova"/>
                <a:cs typeface="Proxima Nova"/>
                <a:sym typeface="Proxima Nova"/>
              </a:rPr>
              <a:t>sevenbridges.com</a:t>
            </a:r>
            <a:endParaRPr b="0" i="0" sz="1400" u="none" cap="none" strike="noStrike">
              <a:solidFill>
                <a:srgbClr val="000000"/>
              </a:solidFill>
              <a:latin typeface="Arial"/>
              <a:ea typeface="Arial"/>
              <a:cs typeface="Arial"/>
              <a:sym typeface="Arial"/>
            </a:endParaRPr>
          </a:p>
        </p:txBody>
      </p:sp>
      <p:cxnSp>
        <p:nvCxnSpPr>
          <p:cNvPr id="67" name="Google Shape;67;p71"/>
          <p:cNvCxnSpPr/>
          <p:nvPr/>
        </p:nvCxnSpPr>
        <p:spPr>
          <a:xfrm>
            <a:off x="4155857" y="2393604"/>
            <a:ext cx="832200" cy="0"/>
          </a:xfrm>
          <a:prstGeom prst="straightConnector1">
            <a:avLst/>
          </a:prstGeom>
          <a:noFill/>
          <a:ln cap="flat" cmpd="sng" w="38100">
            <a:solidFill>
              <a:schemeClr val="accent4"/>
            </a:solidFill>
            <a:prstDash val="solid"/>
            <a:round/>
            <a:headEnd len="sm" w="sm" type="none"/>
            <a:tailEnd len="sm" w="sm" type="none"/>
          </a:ln>
        </p:spPr>
      </p:cxnSp>
      <p:sp>
        <p:nvSpPr>
          <p:cNvPr id="68" name="Google Shape;68;p71"/>
          <p:cNvSpPr txBox="1"/>
          <p:nvPr>
            <p:ph type="title"/>
          </p:nvPr>
        </p:nvSpPr>
        <p:spPr>
          <a:xfrm>
            <a:off x="1541428" y="2503255"/>
            <a:ext cx="6061199" cy="1249799"/>
          </a:xfrm>
          <a:prstGeom prst="rect">
            <a:avLst/>
          </a:prstGeom>
          <a:noFill/>
          <a:ln>
            <a:noFill/>
          </a:ln>
        </p:spPr>
        <p:txBody>
          <a:bodyPr anchorCtr="0" anchor="t" bIns="80900" lIns="80900" spcFirstLastPara="1" rIns="80900" wrap="square" tIns="80900">
            <a:noAutofit/>
          </a:bodyPr>
          <a:lstStyle>
            <a:lvl1pPr lvl="0" algn="ctr">
              <a:lnSpc>
                <a:spcPct val="100000"/>
              </a:lnSpc>
              <a:spcBef>
                <a:spcPts val="0"/>
              </a:spcBef>
              <a:spcAft>
                <a:spcPts val="0"/>
              </a:spcAft>
              <a:buSzPts val="2100"/>
              <a:buFont typeface="Arial"/>
              <a:buNone/>
              <a:defRPr>
                <a:solidFill>
                  <a:srgbClr val="FFFFFF"/>
                </a:solidFill>
              </a:defRPr>
            </a:lvl1pPr>
            <a:lvl2pPr lvl="1" algn="ctr">
              <a:lnSpc>
                <a:spcPct val="130000"/>
              </a:lnSpc>
              <a:spcBef>
                <a:spcPts val="0"/>
              </a:spcBef>
              <a:spcAft>
                <a:spcPts val="0"/>
              </a:spcAft>
              <a:buSzPts val="1200"/>
              <a:buNone/>
              <a:defRPr/>
            </a:lvl2pPr>
            <a:lvl3pPr lvl="2" algn="ctr">
              <a:lnSpc>
                <a:spcPct val="130000"/>
              </a:lnSpc>
              <a:spcBef>
                <a:spcPts val="0"/>
              </a:spcBef>
              <a:spcAft>
                <a:spcPts val="0"/>
              </a:spcAft>
              <a:buSzPts val="1200"/>
              <a:buNone/>
              <a:defRPr/>
            </a:lvl3pPr>
            <a:lvl4pPr lvl="3" algn="ctr">
              <a:lnSpc>
                <a:spcPct val="130000"/>
              </a:lnSpc>
              <a:spcBef>
                <a:spcPts val="0"/>
              </a:spcBef>
              <a:spcAft>
                <a:spcPts val="0"/>
              </a:spcAft>
              <a:buSzPts val="1200"/>
              <a:buNone/>
              <a:defRPr/>
            </a:lvl4pPr>
            <a:lvl5pPr lvl="4" algn="ctr">
              <a:lnSpc>
                <a:spcPct val="130000"/>
              </a:lnSpc>
              <a:spcBef>
                <a:spcPts val="0"/>
              </a:spcBef>
              <a:spcAft>
                <a:spcPts val="0"/>
              </a:spcAft>
              <a:buSzPts val="1200"/>
              <a:buNone/>
              <a:defRPr/>
            </a:lvl5pPr>
            <a:lvl6pPr lvl="5" algn="ctr">
              <a:lnSpc>
                <a:spcPct val="130000"/>
              </a:lnSpc>
              <a:spcBef>
                <a:spcPts val="0"/>
              </a:spcBef>
              <a:spcAft>
                <a:spcPts val="0"/>
              </a:spcAft>
              <a:buSzPts val="1900"/>
              <a:buNone/>
              <a:defRPr/>
            </a:lvl6pPr>
            <a:lvl7pPr lvl="6" algn="ctr">
              <a:lnSpc>
                <a:spcPct val="130000"/>
              </a:lnSpc>
              <a:spcBef>
                <a:spcPts val="0"/>
              </a:spcBef>
              <a:spcAft>
                <a:spcPts val="0"/>
              </a:spcAft>
              <a:buSzPts val="1900"/>
              <a:buNone/>
              <a:defRPr/>
            </a:lvl7pPr>
            <a:lvl8pPr lvl="7" algn="ctr">
              <a:lnSpc>
                <a:spcPct val="130000"/>
              </a:lnSpc>
              <a:spcBef>
                <a:spcPts val="0"/>
              </a:spcBef>
              <a:spcAft>
                <a:spcPts val="0"/>
              </a:spcAft>
              <a:buSzPts val="1900"/>
              <a:buNone/>
              <a:defRPr/>
            </a:lvl8pPr>
            <a:lvl9pPr lvl="8" algn="ctr">
              <a:lnSpc>
                <a:spcPct val="130000"/>
              </a:lnSpc>
              <a:spcBef>
                <a:spcPts val="0"/>
              </a:spcBef>
              <a:spcAft>
                <a:spcPts val="0"/>
              </a:spcAft>
              <a:buSzPts val="19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5" Type="http://schemas.openxmlformats.org/officeDocument/2006/relationships/slideLayout" Target="../slideLayouts/slideLayout14.xml"/><Relationship Id="rId6" Type="http://schemas.openxmlformats.org/officeDocument/2006/relationships/slideLayout" Target="../slideLayouts/slideLayout15.xml"/><Relationship Id="rId18" Type="http://schemas.openxmlformats.org/officeDocument/2006/relationships/theme" Target="../theme/theme3.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55"/>
          <p:cNvSpPr/>
          <p:nvPr/>
        </p:nvSpPr>
        <p:spPr>
          <a:xfrm>
            <a:off x="0" y="4828245"/>
            <a:ext cx="9144000" cy="318900"/>
          </a:xfrm>
          <a:prstGeom prst="rect">
            <a:avLst/>
          </a:prstGeom>
          <a:solidFill>
            <a:srgbClr val="13305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Helvetica Neue"/>
              <a:buNone/>
            </a:pPr>
            <a:r>
              <a:t/>
            </a:r>
            <a:endParaRPr b="0" i="0" sz="700" u="none" cap="none" strike="noStrike">
              <a:solidFill>
                <a:schemeClr val="accent3"/>
              </a:solidFill>
              <a:latin typeface="Arial"/>
              <a:ea typeface="Arial"/>
              <a:cs typeface="Arial"/>
              <a:sym typeface="Arial"/>
            </a:endParaRPr>
          </a:p>
        </p:txBody>
      </p:sp>
      <p:sp>
        <p:nvSpPr>
          <p:cNvPr id="7" name="Google Shape;7;p55"/>
          <p:cNvSpPr/>
          <p:nvPr/>
        </p:nvSpPr>
        <p:spPr>
          <a:xfrm>
            <a:off x="220380" y="4835476"/>
            <a:ext cx="1446900" cy="319200"/>
          </a:xfrm>
          <a:prstGeom prst="rect">
            <a:avLst/>
          </a:prstGeom>
          <a:noFill/>
          <a:ln>
            <a:noFill/>
          </a:ln>
        </p:spPr>
        <p:txBody>
          <a:bodyPr anchorCtr="0" anchor="ctr" bIns="0" lIns="0" spcFirstLastPara="1" rIns="0" wrap="square" tIns="0">
            <a:noAutofit/>
          </a:bodyPr>
          <a:lstStyle/>
          <a:p>
            <a:pPr indent="-114300" lvl="0" marL="114300" marR="0" rtl="0" algn="l">
              <a:lnSpc>
                <a:spcPct val="100000"/>
              </a:lnSpc>
              <a:spcBef>
                <a:spcPts val="0"/>
              </a:spcBef>
              <a:spcAft>
                <a:spcPts val="0"/>
              </a:spcAft>
              <a:buClr>
                <a:schemeClr val="accent3"/>
              </a:buClr>
              <a:buSzPts val="200"/>
              <a:buFont typeface="Arial"/>
              <a:buNone/>
            </a:pPr>
            <a:r>
              <a:rPr b="1" i="0" lang="en-US" sz="800" u="none" cap="none" strike="noStrike">
                <a:solidFill>
                  <a:schemeClr val="lt1"/>
                </a:solidFill>
                <a:latin typeface="Arial"/>
                <a:ea typeface="Arial"/>
                <a:cs typeface="Arial"/>
                <a:sym typeface="Arial"/>
              </a:rPr>
              <a:t>© 2016 Seven Bridges</a:t>
            </a:r>
            <a:endParaRPr b="0" i="0" sz="1400" u="none" cap="none" strike="noStrike">
              <a:solidFill>
                <a:srgbClr val="000000"/>
              </a:solidFill>
              <a:latin typeface="Arial"/>
              <a:ea typeface="Arial"/>
              <a:cs typeface="Arial"/>
              <a:sym typeface="Arial"/>
            </a:endParaRPr>
          </a:p>
        </p:txBody>
      </p:sp>
      <p:sp>
        <p:nvSpPr>
          <p:cNvPr id="8" name="Google Shape;8;p55"/>
          <p:cNvSpPr/>
          <p:nvPr/>
        </p:nvSpPr>
        <p:spPr>
          <a:xfrm>
            <a:off x="7390023" y="4828237"/>
            <a:ext cx="1596300" cy="319200"/>
          </a:xfrm>
          <a:prstGeom prst="rect">
            <a:avLst/>
          </a:prstGeom>
          <a:noFill/>
          <a:ln>
            <a:noFill/>
          </a:ln>
        </p:spPr>
        <p:txBody>
          <a:bodyPr anchorCtr="0" anchor="ctr" bIns="0" lIns="0" spcFirstLastPara="1" rIns="0" wrap="square" tIns="0">
            <a:noAutofit/>
          </a:bodyPr>
          <a:lstStyle/>
          <a:p>
            <a:pPr indent="-114300" lvl="0" marL="114300" marR="0" rtl="0" algn="r">
              <a:lnSpc>
                <a:spcPct val="100000"/>
              </a:lnSpc>
              <a:spcBef>
                <a:spcPts val="0"/>
              </a:spcBef>
              <a:spcAft>
                <a:spcPts val="0"/>
              </a:spcAft>
              <a:buClr>
                <a:schemeClr val="accent3"/>
              </a:buClr>
              <a:buSzPts val="200"/>
              <a:buFont typeface="Arial"/>
              <a:buNone/>
            </a:pPr>
            <a:r>
              <a:rPr b="1" i="0" lang="en-US" sz="800" u="none" cap="none" strike="noStrike">
                <a:solidFill>
                  <a:schemeClr val="lt1"/>
                </a:solidFill>
                <a:latin typeface="Arial"/>
                <a:ea typeface="Arial"/>
                <a:cs typeface="Arial"/>
                <a:sym typeface="Arial"/>
              </a:rPr>
              <a:t>sevenbridges.com</a:t>
            </a:r>
            <a:endParaRPr b="0" i="0" sz="1400" u="none" cap="none" strike="noStrike">
              <a:solidFill>
                <a:srgbClr val="000000"/>
              </a:solidFill>
              <a:latin typeface="Arial"/>
              <a:ea typeface="Arial"/>
              <a:cs typeface="Arial"/>
              <a:sym typeface="Arial"/>
            </a:endParaRPr>
          </a:p>
        </p:txBody>
      </p:sp>
      <p:sp>
        <p:nvSpPr>
          <p:cNvPr id="9" name="Google Shape;9;p55"/>
          <p:cNvSpPr txBox="1"/>
          <p:nvPr>
            <p:ph idx="1" type="body"/>
          </p:nvPr>
        </p:nvSpPr>
        <p:spPr>
          <a:xfrm>
            <a:off x="489832" y="947534"/>
            <a:ext cx="8273100" cy="3694500"/>
          </a:xfrm>
          <a:prstGeom prst="rect">
            <a:avLst/>
          </a:prstGeom>
          <a:noFill/>
          <a:ln>
            <a:noFill/>
          </a:ln>
        </p:spPr>
        <p:txBody>
          <a:bodyPr anchorCtr="0" anchor="t" bIns="80900" lIns="80900" spcFirstLastPara="1" rIns="80900" wrap="square" tIns="80900">
            <a:noAutofit/>
          </a:bodyPr>
          <a:lstStyle>
            <a:lvl1pPr indent="-298450" lvl="0" marL="457200" marR="0" rtl="0" algn="l">
              <a:lnSpc>
                <a:spcPct val="100000"/>
              </a:lnSpc>
              <a:spcBef>
                <a:spcPts val="400"/>
              </a:spcBef>
              <a:spcAft>
                <a:spcPts val="0"/>
              </a:spcAft>
              <a:buClr>
                <a:schemeClr val="accent5"/>
              </a:buClr>
              <a:buSzPts val="1100"/>
              <a:buFont typeface="Arial"/>
              <a:buChar char="■"/>
              <a:defRPr b="0" i="0" sz="1600" u="none" cap="none" strike="noStrike">
                <a:solidFill>
                  <a:schemeClr val="accent5"/>
                </a:solidFill>
                <a:latin typeface="Arial"/>
                <a:ea typeface="Arial"/>
                <a:cs typeface="Arial"/>
                <a:sym typeface="Arial"/>
              </a:defRPr>
            </a:lvl1pPr>
            <a:lvl2pPr indent="-285750" lvl="1" marL="914400" marR="0" rtl="0" algn="l">
              <a:lnSpc>
                <a:spcPct val="100000"/>
              </a:lnSpc>
              <a:spcBef>
                <a:spcPts val="400"/>
              </a:spcBef>
              <a:spcAft>
                <a:spcPts val="0"/>
              </a:spcAft>
              <a:buClr>
                <a:schemeClr val="dk1"/>
              </a:buClr>
              <a:buSzPts val="900"/>
              <a:buFont typeface="Arial"/>
              <a:buChar char="■"/>
              <a:defRPr b="0" i="0" sz="1200" u="none" cap="none" strike="noStrike">
                <a:solidFill>
                  <a:schemeClr val="dk1"/>
                </a:solidFill>
                <a:latin typeface="Arial"/>
                <a:ea typeface="Arial"/>
                <a:cs typeface="Arial"/>
                <a:sym typeface="Arial"/>
              </a:defRPr>
            </a:lvl2pPr>
            <a:lvl3pPr indent="-285750" lvl="2" marL="1371600" marR="0" rtl="0" algn="l">
              <a:lnSpc>
                <a:spcPct val="100000"/>
              </a:lnSpc>
              <a:spcBef>
                <a:spcPts val="400"/>
              </a:spcBef>
              <a:spcAft>
                <a:spcPts val="0"/>
              </a:spcAft>
              <a:buClr>
                <a:schemeClr val="dk1"/>
              </a:buClr>
              <a:buSzPts val="900"/>
              <a:buFont typeface="Arial"/>
              <a:buChar char="■"/>
              <a:defRPr b="0" i="0" sz="1200" u="none" cap="none" strike="noStrike">
                <a:solidFill>
                  <a:schemeClr val="dk1"/>
                </a:solidFill>
                <a:latin typeface="Arial"/>
                <a:ea typeface="Arial"/>
                <a:cs typeface="Arial"/>
                <a:sym typeface="Arial"/>
              </a:defRPr>
            </a:lvl3pPr>
            <a:lvl4pPr indent="-285750" lvl="3" marL="18288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4pPr>
            <a:lvl5pPr indent="-285750" lvl="4" marL="22860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5pPr>
            <a:lvl6pPr indent="-285750" lvl="5" marL="27432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6pPr>
            <a:lvl7pPr indent="-285750" lvl="6" marL="32004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7pPr>
            <a:lvl8pPr indent="-285750" lvl="7" marL="36576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8pPr>
            <a:lvl9pPr indent="-285750" lvl="8" marL="41148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9pPr>
          </a:lstStyle>
          <a:p/>
        </p:txBody>
      </p:sp>
      <p:sp>
        <p:nvSpPr>
          <p:cNvPr id="10" name="Google Shape;10;p55"/>
          <p:cNvSpPr txBox="1"/>
          <p:nvPr>
            <p:ph type="title"/>
          </p:nvPr>
        </p:nvSpPr>
        <p:spPr>
          <a:xfrm>
            <a:off x="435427" y="378590"/>
            <a:ext cx="8273100" cy="511800"/>
          </a:xfrm>
          <a:prstGeom prst="rect">
            <a:avLst/>
          </a:prstGeom>
          <a:noFill/>
          <a:ln>
            <a:noFill/>
          </a:ln>
        </p:spPr>
        <p:txBody>
          <a:bodyPr anchorCtr="0" anchor="ctr" bIns="80900" lIns="80900" spcFirstLastPara="1" rIns="80900" wrap="square" tIns="80900">
            <a:noAutofit/>
          </a:bodyPr>
          <a:lstStyle>
            <a:lvl1pPr lvl="0" marR="0" rtl="0" algn="ctr">
              <a:lnSpc>
                <a:spcPct val="100000"/>
              </a:lnSpc>
              <a:spcBef>
                <a:spcPts val="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1pPr>
            <a:lvl2pPr lvl="1"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9" name="Shape 69"/>
        <p:cNvGrpSpPr/>
        <p:nvPr/>
      </p:nvGrpSpPr>
      <p:grpSpPr>
        <a:xfrm>
          <a:off x="0" y="0"/>
          <a:ext cx="0" cy="0"/>
          <a:chOff x="0" y="0"/>
          <a:chExt cx="0" cy="0"/>
        </a:xfrm>
      </p:grpSpPr>
      <p:sp>
        <p:nvSpPr>
          <p:cNvPr id="70" name="Google Shape;70;p58"/>
          <p:cNvSpPr txBox="1"/>
          <p:nvPr>
            <p:ph idx="1" type="body"/>
          </p:nvPr>
        </p:nvSpPr>
        <p:spPr>
          <a:xfrm>
            <a:off x="489832" y="947534"/>
            <a:ext cx="8273100" cy="3694500"/>
          </a:xfrm>
          <a:prstGeom prst="rect">
            <a:avLst/>
          </a:prstGeom>
          <a:noFill/>
          <a:ln>
            <a:noFill/>
          </a:ln>
        </p:spPr>
        <p:txBody>
          <a:bodyPr anchorCtr="0" anchor="t" bIns="80900" lIns="80900" spcFirstLastPara="1" rIns="80900" wrap="square" tIns="80900">
            <a:noAutofit/>
          </a:bodyPr>
          <a:lstStyle>
            <a:lvl1pPr indent="-298450" lvl="0" marL="457200" marR="0" rtl="0" algn="l">
              <a:lnSpc>
                <a:spcPct val="100000"/>
              </a:lnSpc>
              <a:spcBef>
                <a:spcPts val="400"/>
              </a:spcBef>
              <a:spcAft>
                <a:spcPts val="0"/>
              </a:spcAft>
              <a:buClr>
                <a:schemeClr val="accent5"/>
              </a:buClr>
              <a:buSzPts val="1100"/>
              <a:buFont typeface="Arial"/>
              <a:buChar char="■"/>
              <a:defRPr b="0" i="0" sz="1600" u="none" cap="none" strike="noStrike">
                <a:solidFill>
                  <a:schemeClr val="accent5"/>
                </a:solidFill>
                <a:latin typeface="Arial"/>
                <a:ea typeface="Arial"/>
                <a:cs typeface="Arial"/>
                <a:sym typeface="Arial"/>
              </a:defRPr>
            </a:lvl1pPr>
            <a:lvl2pPr indent="-285750" lvl="1" marL="914400" marR="0" rtl="0" algn="l">
              <a:lnSpc>
                <a:spcPct val="100000"/>
              </a:lnSpc>
              <a:spcBef>
                <a:spcPts val="400"/>
              </a:spcBef>
              <a:spcAft>
                <a:spcPts val="0"/>
              </a:spcAft>
              <a:buClr>
                <a:schemeClr val="dk1"/>
              </a:buClr>
              <a:buSzPts val="900"/>
              <a:buFont typeface="Arial"/>
              <a:buChar char="■"/>
              <a:defRPr b="0" i="0" sz="1200" u="none" cap="none" strike="noStrike">
                <a:solidFill>
                  <a:schemeClr val="dk1"/>
                </a:solidFill>
                <a:latin typeface="Arial"/>
                <a:ea typeface="Arial"/>
                <a:cs typeface="Arial"/>
                <a:sym typeface="Arial"/>
              </a:defRPr>
            </a:lvl2pPr>
            <a:lvl3pPr indent="-285750" lvl="2" marL="1371600" marR="0" rtl="0" algn="l">
              <a:lnSpc>
                <a:spcPct val="100000"/>
              </a:lnSpc>
              <a:spcBef>
                <a:spcPts val="400"/>
              </a:spcBef>
              <a:spcAft>
                <a:spcPts val="0"/>
              </a:spcAft>
              <a:buClr>
                <a:schemeClr val="dk1"/>
              </a:buClr>
              <a:buSzPts val="900"/>
              <a:buFont typeface="Arial"/>
              <a:buChar char="■"/>
              <a:defRPr b="0" i="0" sz="1200" u="none" cap="none" strike="noStrike">
                <a:solidFill>
                  <a:schemeClr val="dk1"/>
                </a:solidFill>
                <a:latin typeface="Arial"/>
                <a:ea typeface="Arial"/>
                <a:cs typeface="Arial"/>
                <a:sym typeface="Arial"/>
              </a:defRPr>
            </a:lvl3pPr>
            <a:lvl4pPr indent="-285750" lvl="3" marL="18288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4pPr>
            <a:lvl5pPr indent="-285750" lvl="4" marL="22860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5pPr>
            <a:lvl6pPr indent="-285750" lvl="5" marL="27432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6pPr>
            <a:lvl7pPr indent="-285750" lvl="6" marL="32004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7pPr>
            <a:lvl8pPr indent="-285750" lvl="7" marL="36576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8pPr>
            <a:lvl9pPr indent="-285750" lvl="8" marL="4114800" marR="0" rtl="0" algn="l">
              <a:lnSpc>
                <a:spcPct val="100000"/>
              </a:lnSpc>
              <a:spcBef>
                <a:spcPts val="400"/>
              </a:spcBef>
              <a:spcAft>
                <a:spcPts val="0"/>
              </a:spcAft>
              <a:buClr>
                <a:schemeClr val="dk1"/>
              </a:buClr>
              <a:buSzPts val="900"/>
              <a:buFont typeface="Arial"/>
              <a:buChar char="■"/>
              <a:defRPr b="0" i="0" sz="1100" u="none" cap="none" strike="noStrike">
                <a:solidFill>
                  <a:schemeClr val="dk1"/>
                </a:solidFill>
                <a:latin typeface="Arial"/>
                <a:ea typeface="Arial"/>
                <a:cs typeface="Arial"/>
                <a:sym typeface="Arial"/>
              </a:defRPr>
            </a:lvl9pPr>
          </a:lstStyle>
          <a:p/>
        </p:txBody>
      </p:sp>
      <p:sp>
        <p:nvSpPr>
          <p:cNvPr id="71" name="Google Shape;71;p58"/>
          <p:cNvSpPr txBox="1"/>
          <p:nvPr>
            <p:ph type="title"/>
          </p:nvPr>
        </p:nvSpPr>
        <p:spPr>
          <a:xfrm>
            <a:off x="435427" y="378590"/>
            <a:ext cx="8273100" cy="511800"/>
          </a:xfrm>
          <a:prstGeom prst="rect">
            <a:avLst/>
          </a:prstGeom>
          <a:noFill/>
          <a:ln>
            <a:noFill/>
          </a:ln>
        </p:spPr>
        <p:txBody>
          <a:bodyPr anchorCtr="0" anchor="ctr" bIns="80900" lIns="80900" spcFirstLastPara="1" rIns="80900" wrap="square" tIns="80900">
            <a:noAutofit/>
          </a:bodyPr>
          <a:lstStyle>
            <a:lvl1pPr lvl="0" marR="0" rtl="0" algn="ctr">
              <a:lnSpc>
                <a:spcPct val="100000"/>
              </a:lnSpc>
              <a:spcBef>
                <a:spcPts val="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1pPr>
            <a:lvl2pPr lvl="1"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2pPr>
            <a:lvl3pPr lvl="2"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3pPr>
            <a:lvl4pPr lvl="3"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4pPr>
            <a:lvl5pPr lvl="4" marR="0" rtl="0" algn="ctr">
              <a:lnSpc>
                <a:spcPct val="130000"/>
              </a:lnSpc>
              <a:spcBef>
                <a:spcPts val="0"/>
              </a:spcBef>
              <a:spcAft>
                <a:spcPts val="0"/>
              </a:spcAft>
              <a:buClr>
                <a:srgbClr val="133050"/>
              </a:buClr>
              <a:buSzPts val="1200"/>
              <a:buFont typeface="Montserrat"/>
              <a:buNone/>
              <a:defRPr b="1" i="0" sz="1900" u="none" cap="none" strike="noStrike">
                <a:solidFill>
                  <a:srgbClr val="133050"/>
                </a:solidFill>
                <a:latin typeface="Montserrat"/>
                <a:ea typeface="Montserrat"/>
                <a:cs typeface="Montserrat"/>
                <a:sym typeface="Montserrat"/>
              </a:defRPr>
            </a:lvl5pPr>
            <a:lvl6pPr lvl="5"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6pPr>
            <a:lvl7pPr lvl="6"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7pPr>
            <a:lvl8pPr lvl="7"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8pPr>
            <a:lvl9pPr lvl="8" marR="0" rtl="0" algn="ctr">
              <a:lnSpc>
                <a:spcPct val="130000"/>
              </a:lnSpc>
              <a:spcBef>
                <a:spcPts val="0"/>
              </a:spcBef>
              <a:spcAft>
                <a:spcPts val="0"/>
              </a:spcAft>
              <a:buClr>
                <a:srgbClr val="133050"/>
              </a:buClr>
              <a:buSzPts val="1900"/>
              <a:buFont typeface="Montserrat"/>
              <a:buChar char="-"/>
              <a:defRPr b="1" i="0" sz="1900" u="none" cap="none" strike="noStrike">
                <a:solidFill>
                  <a:srgbClr val="133050"/>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8.jp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1.jpg"/><Relationship Id="rId12" Type="http://schemas.openxmlformats.org/officeDocument/2006/relationships/image" Target="../media/image22.jp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58.png"/><Relationship Id="rId5" Type="http://schemas.openxmlformats.org/officeDocument/2006/relationships/image" Target="../media/image13.jpg"/><Relationship Id="rId6"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23.png"/></Relationships>
</file>

<file path=ppt/slides/_rels/slide14.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31.png"/><Relationship Id="rId13" Type="http://schemas.openxmlformats.org/officeDocument/2006/relationships/image" Target="../media/image23.png"/><Relationship Id="rId12" Type="http://schemas.openxmlformats.org/officeDocument/2006/relationships/image" Target="../media/image32.gif"/><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58.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12.pn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65.gif"/><Relationship Id="rId5" Type="http://schemas.openxmlformats.org/officeDocument/2006/relationships/image" Target="../media/image35.png"/><Relationship Id="rId6"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41.jpg"/><Relationship Id="rId5"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60.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2.png"/><Relationship Id="rId4" Type="http://schemas.openxmlformats.org/officeDocument/2006/relationships/image" Target="../media/image50.png"/><Relationship Id="rId5"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74.png"/><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4.png"/><Relationship Id="rId4" Type="http://schemas.openxmlformats.org/officeDocument/2006/relationships/image" Target="../media/image68.jpg"/><Relationship Id="rId5" Type="http://schemas.openxmlformats.org/officeDocument/2006/relationships/image" Target="../media/image70.png"/><Relationship Id="rId6"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66.png"/><Relationship Id="rId4" Type="http://schemas.openxmlformats.org/officeDocument/2006/relationships/image" Target="../media/image71.png"/><Relationship Id="rId5"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75.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1"/>
          <p:cNvSpPr txBox="1"/>
          <p:nvPr>
            <p:ph idx="1" type="subTitle"/>
          </p:nvPr>
        </p:nvSpPr>
        <p:spPr>
          <a:xfrm>
            <a:off x="1593817" y="3264820"/>
            <a:ext cx="6061199" cy="4173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1100"/>
              <a:buFont typeface="Arial"/>
              <a:buNone/>
            </a:pPr>
            <a:r>
              <a:rPr lang="en-US" sz="1600"/>
              <a:t>Dennis A. Dean, II, PhD,  </a:t>
            </a:r>
            <a:endParaRPr/>
          </a:p>
          <a:p>
            <a:pPr indent="-127000" lvl="0" marL="203200" rtl="0" algn="ctr">
              <a:lnSpc>
                <a:spcPct val="100000"/>
              </a:lnSpc>
              <a:spcBef>
                <a:spcPts val="500"/>
              </a:spcBef>
              <a:spcAft>
                <a:spcPts val="0"/>
              </a:spcAft>
              <a:buSzPts val="1100"/>
              <a:buFont typeface="Arial"/>
              <a:buNone/>
            </a:pPr>
            <a:r>
              <a:rPr lang="en-US" sz="1600"/>
              <a:t>Nan Xiao, Soner Koc, MS</a:t>
            </a:r>
            <a:endParaRPr sz="1600"/>
          </a:p>
        </p:txBody>
      </p:sp>
      <p:sp>
        <p:nvSpPr>
          <p:cNvPr id="193" name="Google Shape;193;p1"/>
          <p:cNvSpPr txBox="1"/>
          <p:nvPr>
            <p:ph type="title"/>
          </p:nvPr>
        </p:nvSpPr>
        <p:spPr>
          <a:xfrm>
            <a:off x="0" y="2217506"/>
            <a:ext cx="9144000" cy="417300"/>
          </a:xfrm>
          <a:prstGeom prst="rect">
            <a:avLst/>
          </a:prstGeom>
          <a:noFill/>
          <a:ln>
            <a:noFill/>
          </a:ln>
        </p:spPr>
        <p:txBody>
          <a:bodyPr anchorCtr="0" anchor="t" bIns="80900" lIns="80900" spcFirstLastPara="1" rIns="80900" wrap="square" tIns="80900">
            <a:noAutofit/>
          </a:bodyPr>
          <a:lstStyle/>
          <a:p>
            <a:pPr indent="0" lvl="0" marL="0" rtl="0" algn="ctr">
              <a:lnSpc>
                <a:spcPct val="100000"/>
              </a:lnSpc>
              <a:spcBef>
                <a:spcPts val="0"/>
              </a:spcBef>
              <a:spcAft>
                <a:spcPts val="0"/>
              </a:spcAft>
              <a:buSzPts val="2400"/>
              <a:buFont typeface="Arial"/>
              <a:buNone/>
            </a:pPr>
            <a:r>
              <a:rPr lang="en-US" sz="2400"/>
              <a:t>BioCompute Objects as a Framework for Uniting </a:t>
            </a:r>
            <a:br>
              <a:rPr lang="en-US" sz="2400"/>
            </a:br>
            <a:r>
              <a:rPr lang="en-US" sz="2400"/>
              <a:t>Advances in Workflow Portability and Reproducibility</a:t>
            </a:r>
            <a:endParaRPr sz="2400"/>
          </a:p>
        </p:txBody>
      </p:sp>
      <p:sp>
        <p:nvSpPr>
          <p:cNvPr id="194" name="Google Shape;194;p1"/>
          <p:cNvSpPr txBox="1"/>
          <p:nvPr/>
        </p:nvSpPr>
        <p:spPr>
          <a:xfrm>
            <a:off x="1567608" y="4165783"/>
            <a:ext cx="6061199" cy="301262"/>
          </a:xfrm>
          <a:prstGeom prst="rect">
            <a:avLst/>
          </a:prstGeom>
          <a:noFill/>
          <a:ln>
            <a:noFill/>
          </a:ln>
        </p:spPr>
        <p:txBody>
          <a:bodyPr anchorCtr="0" anchor="t" bIns="80900" lIns="80900" spcFirstLastPara="1" rIns="80900" wrap="square" tIns="80900">
            <a:noAutofit/>
          </a:bodyPr>
          <a:lstStyle/>
          <a:p>
            <a:pPr indent="-127000" lvl="0" marL="203200" marR="0" rtl="0" algn="ctr">
              <a:lnSpc>
                <a:spcPct val="100000"/>
              </a:lnSpc>
              <a:spcBef>
                <a:spcPts val="0"/>
              </a:spcBef>
              <a:spcAft>
                <a:spcPts val="0"/>
              </a:spcAft>
              <a:buClr>
                <a:schemeClr val="accent5"/>
              </a:buClr>
              <a:buSzPts val="722"/>
              <a:buFont typeface="Arial"/>
              <a:buNone/>
            </a:pPr>
            <a:r>
              <a:rPr b="0" i="0" lang="en-US" sz="1050" u="none" cap="none" strike="noStrike">
                <a:solidFill>
                  <a:srgbClr val="FFFFFF"/>
                </a:solidFill>
                <a:latin typeface="Arial"/>
                <a:ea typeface="Arial"/>
                <a:cs typeface="Arial"/>
                <a:sym typeface="Arial"/>
              </a:rPr>
              <a:t>Containers and Workflows Interest Groups</a:t>
            </a:r>
            <a:endParaRPr b="0" i="0" sz="1400" u="none" cap="none" strike="noStrike">
              <a:solidFill>
                <a:srgbClr val="000000"/>
              </a:solidFill>
              <a:latin typeface="Arial"/>
              <a:ea typeface="Arial"/>
              <a:cs typeface="Arial"/>
              <a:sym typeface="Arial"/>
            </a:endParaRPr>
          </a:p>
        </p:txBody>
      </p:sp>
      <p:sp>
        <p:nvSpPr>
          <p:cNvPr id="195" name="Google Shape;195;p1"/>
          <p:cNvSpPr txBox="1"/>
          <p:nvPr/>
        </p:nvSpPr>
        <p:spPr>
          <a:xfrm>
            <a:off x="1567608" y="4744104"/>
            <a:ext cx="6061199" cy="301262"/>
          </a:xfrm>
          <a:prstGeom prst="rect">
            <a:avLst/>
          </a:prstGeom>
          <a:noFill/>
          <a:ln>
            <a:noFill/>
          </a:ln>
        </p:spPr>
        <p:txBody>
          <a:bodyPr anchorCtr="0" anchor="t" bIns="80900" lIns="80900" spcFirstLastPara="1" rIns="80900" wrap="square" tIns="80900">
            <a:noAutofit/>
          </a:bodyPr>
          <a:lstStyle/>
          <a:p>
            <a:pPr indent="-127000" lvl="0" marL="203200" marR="0" rtl="0" algn="ctr">
              <a:lnSpc>
                <a:spcPct val="100000"/>
              </a:lnSpc>
              <a:spcBef>
                <a:spcPts val="0"/>
              </a:spcBef>
              <a:spcAft>
                <a:spcPts val="0"/>
              </a:spcAft>
              <a:buClr>
                <a:schemeClr val="accent5"/>
              </a:buClr>
              <a:buSzPts val="756"/>
              <a:buFont typeface="Arial"/>
              <a:buNone/>
            </a:pPr>
            <a:r>
              <a:rPr b="0" i="0" lang="en-US" sz="1100" u="none" cap="none" strike="noStrike">
                <a:solidFill>
                  <a:srgbClr val="FFFFFF"/>
                </a:solidFill>
                <a:latin typeface="Arial"/>
                <a:ea typeface="Arial"/>
                <a:cs typeface="Arial"/>
                <a:sym typeface="Arial"/>
              </a:rPr>
              <a:t>August 9, 2019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10"/>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BioCompute Object Success Rests on Integrated Solutions</a:t>
            </a:r>
            <a:endParaRPr/>
          </a:p>
        </p:txBody>
      </p:sp>
      <p:pic>
        <p:nvPicPr>
          <p:cNvPr id="259" name="Google Shape;259;p10"/>
          <p:cNvPicPr preferRelativeResize="0"/>
          <p:nvPr/>
        </p:nvPicPr>
        <p:blipFill rotWithShape="1">
          <a:blip r:embed="rId3">
            <a:alphaModFix/>
          </a:blip>
          <a:srcRect b="0" l="0" r="0" t="0"/>
          <a:stretch/>
        </p:blipFill>
        <p:spPr>
          <a:xfrm>
            <a:off x="52356" y="642356"/>
            <a:ext cx="4443467" cy="3895844"/>
          </a:xfrm>
          <a:prstGeom prst="rect">
            <a:avLst/>
          </a:prstGeom>
          <a:noFill/>
          <a:ln>
            <a:noFill/>
          </a:ln>
        </p:spPr>
      </p:pic>
      <p:sp>
        <p:nvSpPr>
          <p:cNvPr id="260" name="Google Shape;260;p10"/>
          <p:cNvSpPr txBox="1"/>
          <p:nvPr/>
        </p:nvSpPr>
        <p:spPr>
          <a:xfrm>
            <a:off x="794882" y="4523531"/>
            <a:ext cx="3235181"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BioCompute Object JSON in Sublime Text Window</a:t>
            </a:r>
            <a:endParaRPr b="0" i="0" sz="1400" u="none" cap="none" strike="noStrike">
              <a:solidFill>
                <a:srgbClr val="000000"/>
              </a:solidFill>
              <a:latin typeface="Arial"/>
              <a:ea typeface="Arial"/>
              <a:cs typeface="Arial"/>
              <a:sym typeface="Arial"/>
            </a:endParaRPr>
          </a:p>
        </p:txBody>
      </p:sp>
      <p:pic>
        <p:nvPicPr>
          <p:cNvPr id="261" name="Google Shape;261;p10"/>
          <p:cNvPicPr preferRelativeResize="0"/>
          <p:nvPr/>
        </p:nvPicPr>
        <p:blipFill rotWithShape="1">
          <a:blip r:embed="rId4">
            <a:alphaModFix/>
          </a:blip>
          <a:srcRect b="0" l="0" r="0" t="0"/>
          <a:stretch/>
        </p:blipFill>
        <p:spPr>
          <a:xfrm>
            <a:off x="4495823" y="605300"/>
            <a:ext cx="4598602" cy="4052197"/>
          </a:xfrm>
          <a:prstGeom prst="rect">
            <a:avLst/>
          </a:prstGeom>
          <a:noFill/>
          <a:ln>
            <a:noFill/>
          </a:ln>
        </p:spPr>
      </p:pic>
      <p:sp>
        <p:nvSpPr>
          <p:cNvPr id="262" name="Google Shape;262;p10"/>
          <p:cNvSpPr txBox="1"/>
          <p:nvPr/>
        </p:nvSpPr>
        <p:spPr>
          <a:xfrm>
            <a:off x="4937885" y="4509876"/>
            <a:ext cx="3714478"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BioCompute Object Generator for Seven Bridges Platforms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11"/>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268" name="Google Shape;268;p11"/>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Cancer Genomics Cloud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12"/>
          <p:cNvSpPr txBox="1"/>
          <p:nvPr>
            <p:ph type="title"/>
          </p:nvPr>
        </p:nvSpPr>
        <p:spPr>
          <a:xfrm>
            <a:off x="435428" y="226191"/>
            <a:ext cx="8273100" cy="51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Font typeface="Arial"/>
              <a:buNone/>
            </a:pPr>
            <a:r>
              <a:rPr lang="en-US"/>
              <a:t>The Seven Bridges Cancer Genomics Cloud (CGC)</a:t>
            </a:r>
            <a:endParaRPr/>
          </a:p>
        </p:txBody>
      </p:sp>
      <p:sp>
        <p:nvSpPr>
          <p:cNvPr id="274" name="Google Shape;274;p12"/>
          <p:cNvSpPr txBox="1"/>
          <p:nvPr/>
        </p:nvSpPr>
        <p:spPr>
          <a:xfrm>
            <a:off x="927275" y="4393150"/>
            <a:ext cx="8043900" cy="36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The Seven Bridges Cancer Genomics Cloud has been funded in whole or in part with Federal funds from the National Cancer Institute, National Institutes of Health, Contract No. HHSN261201400008C and Task Order No. 17X146 under Contract No. HHSN261201500003I.</a:t>
            </a:r>
            <a:endParaRPr b="0" i="0" sz="800" u="none" cap="none" strike="noStrike">
              <a:solidFill>
                <a:schemeClr val="dk1"/>
              </a:solidFill>
              <a:latin typeface="Arial"/>
              <a:ea typeface="Arial"/>
              <a:cs typeface="Arial"/>
              <a:sym typeface="Arial"/>
            </a:endParaRPr>
          </a:p>
        </p:txBody>
      </p:sp>
      <p:pic>
        <p:nvPicPr>
          <p:cNvPr id="275" name="Google Shape;275;p12"/>
          <p:cNvPicPr preferRelativeResize="0"/>
          <p:nvPr/>
        </p:nvPicPr>
        <p:blipFill rotWithShape="1">
          <a:blip r:embed="rId3">
            <a:alphaModFix/>
          </a:blip>
          <a:srcRect b="0" l="0" r="0" t="0"/>
          <a:stretch/>
        </p:blipFill>
        <p:spPr>
          <a:xfrm>
            <a:off x="1214250" y="954400"/>
            <a:ext cx="2162729" cy="2158125"/>
          </a:xfrm>
          <a:prstGeom prst="rect">
            <a:avLst/>
          </a:prstGeom>
          <a:noFill/>
          <a:ln>
            <a:noFill/>
          </a:ln>
        </p:spPr>
      </p:pic>
      <p:sp>
        <p:nvSpPr>
          <p:cNvPr id="276" name="Google Shape;276;p12"/>
          <p:cNvSpPr txBox="1"/>
          <p:nvPr/>
        </p:nvSpPr>
        <p:spPr>
          <a:xfrm>
            <a:off x="40450" y="3256250"/>
            <a:ext cx="4571400" cy="879300"/>
          </a:xfrm>
          <a:prstGeom prst="rect">
            <a:avLst/>
          </a:prstGeom>
          <a:noFill/>
          <a:ln>
            <a:noFill/>
          </a:ln>
        </p:spPr>
        <p:txBody>
          <a:bodyPr anchorCtr="0" anchor="t" bIns="144475" lIns="144475" spcFirstLastPara="1" rIns="144475" wrap="square" tIns="144475">
            <a:noAutofit/>
          </a:bodyPr>
          <a:lstStyle/>
          <a:p>
            <a:pPr indent="0" lvl="0" marL="0" marR="0" rtl="0" algn="ctr">
              <a:lnSpc>
                <a:spcPct val="100000"/>
              </a:lnSpc>
              <a:spcBef>
                <a:spcPts val="0"/>
              </a:spcBef>
              <a:spcAft>
                <a:spcPts val="0"/>
              </a:spcAft>
              <a:buClr>
                <a:srgbClr val="34739F"/>
              </a:buClr>
              <a:buSzPts val="1400"/>
              <a:buFont typeface="Proxima Nova"/>
              <a:buNone/>
            </a:pPr>
            <a:r>
              <a:rPr b="0" i="0" lang="en-US" sz="1400" u="none" cap="none" strike="noStrike">
                <a:solidFill>
                  <a:schemeClr val="dk1"/>
                </a:solidFill>
                <a:latin typeface="Arial"/>
                <a:ea typeface="Arial"/>
                <a:cs typeface="Arial"/>
                <a:sym typeface="Arial"/>
              </a:rPr>
              <a:t>A Cloud Resource within the NCI Cancer Research Data Commons for secure storage, sharing &amp; analysis of petabytes of public, multi-omic cancer datasets</a:t>
            </a:r>
            <a:endParaRPr b="0" i="0" sz="1400" u="none" cap="none" strike="noStrike">
              <a:solidFill>
                <a:schemeClr val="dk1"/>
              </a:solidFill>
              <a:latin typeface="Arial"/>
              <a:ea typeface="Arial"/>
              <a:cs typeface="Arial"/>
              <a:sym typeface="Arial"/>
            </a:endParaRPr>
          </a:p>
        </p:txBody>
      </p:sp>
      <p:pic>
        <p:nvPicPr>
          <p:cNvPr id="277" name="Google Shape;277;p12"/>
          <p:cNvPicPr preferRelativeResize="0"/>
          <p:nvPr/>
        </p:nvPicPr>
        <p:blipFill rotWithShape="1">
          <a:blip r:embed="rId4">
            <a:alphaModFix/>
          </a:blip>
          <a:srcRect b="0" l="0" r="0" t="0"/>
          <a:stretch/>
        </p:blipFill>
        <p:spPr>
          <a:xfrm>
            <a:off x="4611750" y="790675"/>
            <a:ext cx="3881099" cy="3492999"/>
          </a:xfrm>
          <a:prstGeom prst="rect">
            <a:avLst/>
          </a:prstGeom>
          <a:noFill/>
          <a:ln>
            <a:noFill/>
          </a:ln>
        </p:spPr>
      </p:pic>
      <p:pic>
        <p:nvPicPr>
          <p:cNvPr id="278" name="Google Shape;278;p12"/>
          <p:cNvPicPr preferRelativeResize="0"/>
          <p:nvPr/>
        </p:nvPicPr>
        <p:blipFill rotWithShape="1">
          <a:blip r:embed="rId5">
            <a:alphaModFix/>
          </a:blip>
          <a:srcRect b="11329" l="9865" r="9992" t="4686"/>
          <a:stretch/>
        </p:blipFill>
        <p:spPr>
          <a:xfrm>
            <a:off x="48650" y="4279250"/>
            <a:ext cx="878615" cy="511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cxnSp>
        <p:nvCxnSpPr>
          <p:cNvPr id="283" name="Google Shape;283;p13"/>
          <p:cNvCxnSpPr>
            <a:stCxn id="284" idx="2"/>
          </p:cNvCxnSpPr>
          <p:nvPr/>
        </p:nvCxnSpPr>
        <p:spPr>
          <a:xfrm>
            <a:off x="5753623" y="1632804"/>
            <a:ext cx="0" cy="1147800"/>
          </a:xfrm>
          <a:prstGeom prst="straightConnector1">
            <a:avLst/>
          </a:prstGeom>
          <a:noFill/>
          <a:ln cap="flat" cmpd="sng" w="9525">
            <a:solidFill>
              <a:srgbClr val="083050"/>
            </a:solidFill>
            <a:prstDash val="solid"/>
            <a:round/>
            <a:headEnd len="med" w="med" type="oval"/>
            <a:tailEnd len="sm" w="sm" type="none"/>
          </a:ln>
        </p:spPr>
      </p:cxnSp>
      <p:sp>
        <p:nvSpPr>
          <p:cNvPr id="285" name="Google Shape;285;p13"/>
          <p:cNvSpPr txBox="1"/>
          <p:nvPr/>
        </p:nvSpPr>
        <p:spPr>
          <a:xfrm>
            <a:off x="4404263" y="2042213"/>
            <a:ext cx="1977900" cy="495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Partnered with JAX to build NCI’s PDXNet Data Commons</a:t>
            </a:r>
            <a:endParaRPr b="0" i="0" sz="1000" u="none" cap="none" strike="noStrike">
              <a:solidFill>
                <a:schemeClr val="dk1"/>
              </a:solidFill>
              <a:latin typeface="Arial"/>
              <a:ea typeface="Arial"/>
              <a:cs typeface="Arial"/>
              <a:sym typeface="Arial"/>
            </a:endParaRPr>
          </a:p>
        </p:txBody>
      </p:sp>
      <p:sp>
        <p:nvSpPr>
          <p:cNvPr id="286" name="Google Shape;286;p13"/>
          <p:cNvSpPr txBox="1"/>
          <p:nvPr/>
        </p:nvSpPr>
        <p:spPr>
          <a:xfrm>
            <a:off x="4612408" y="2792480"/>
            <a:ext cx="1236600" cy="38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2017</a:t>
            </a:r>
            <a:endParaRPr b="1" i="0" sz="1400" u="none" cap="none" strike="noStrike">
              <a:solidFill>
                <a:srgbClr val="083050"/>
              </a:solidFill>
              <a:latin typeface="Arial"/>
              <a:ea typeface="Arial"/>
              <a:cs typeface="Arial"/>
              <a:sym typeface="Arial"/>
            </a:endParaRPr>
          </a:p>
        </p:txBody>
      </p:sp>
      <p:sp>
        <p:nvSpPr>
          <p:cNvPr id="287" name="Google Shape;287;p13"/>
          <p:cNvSpPr txBox="1"/>
          <p:nvPr/>
        </p:nvSpPr>
        <p:spPr>
          <a:xfrm>
            <a:off x="6063730" y="2792480"/>
            <a:ext cx="1236600" cy="38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2018</a:t>
            </a:r>
            <a:endParaRPr b="1" i="0" sz="1400" u="none" cap="none" strike="noStrike">
              <a:solidFill>
                <a:srgbClr val="083050"/>
              </a:solidFill>
              <a:latin typeface="Arial"/>
              <a:ea typeface="Arial"/>
              <a:cs typeface="Arial"/>
              <a:sym typeface="Arial"/>
            </a:endParaRPr>
          </a:p>
        </p:txBody>
      </p:sp>
      <p:cxnSp>
        <p:nvCxnSpPr>
          <p:cNvPr id="288" name="Google Shape;288;p13"/>
          <p:cNvCxnSpPr>
            <a:stCxn id="289" idx="2"/>
          </p:cNvCxnSpPr>
          <p:nvPr/>
        </p:nvCxnSpPr>
        <p:spPr>
          <a:xfrm>
            <a:off x="1877750" y="1958250"/>
            <a:ext cx="0" cy="829200"/>
          </a:xfrm>
          <a:prstGeom prst="straightConnector1">
            <a:avLst/>
          </a:prstGeom>
          <a:noFill/>
          <a:ln cap="flat" cmpd="sng" w="9525">
            <a:solidFill>
              <a:srgbClr val="083050"/>
            </a:solidFill>
            <a:prstDash val="solid"/>
            <a:round/>
            <a:headEnd len="med" w="med" type="oval"/>
            <a:tailEnd len="sm" w="sm" type="none"/>
          </a:ln>
        </p:spPr>
      </p:cxnSp>
      <p:cxnSp>
        <p:nvCxnSpPr>
          <p:cNvPr id="290" name="Google Shape;290;p13"/>
          <p:cNvCxnSpPr/>
          <p:nvPr/>
        </p:nvCxnSpPr>
        <p:spPr>
          <a:xfrm>
            <a:off x="4948850" y="2467200"/>
            <a:ext cx="0" cy="313200"/>
          </a:xfrm>
          <a:prstGeom prst="straightConnector1">
            <a:avLst/>
          </a:prstGeom>
          <a:noFill/>
          <a:ln cap="flat" cmpd="sng" w="9525">
            <a:solidFill>
              <a:srgbClr val="083050"/>
            </a:solidFill>
            <a:prstDash val="solid"/>
            <a:round/>
            <a:headEnd len="med" w="med" type="oval"/>
            <a:tailEnd len="sm" w="sm" type="none"/>
          </a:ln>
        </p:spPr>
      </p:cxnSp>
      <p:cxnSp>
        <p:nvCxnSpPr>
          <p:cNvPr id="291" name="Google Shape;291;p13"/>
          <p:cNvCxnSpPr/>
          <p:nvPr/>
        </p:nvCxnSpPr>
        <p:spPr>
          <a:xfrm>
            <a:off x="459975" y="1281750"/>
            <a:ext cx="0" cy="1555200"/>
          </a:xfrm>
          <a:prstGeom prst="straightConnector1">
            <a:avLst/>
          </a:prstGeom>
          <a:noFill/>
          <a:ln cap="flat" cmpd="sng" w="9525">
            <a:solidFill>
              <a:srgbClr val="083050"/>
            </a:solidFill>
            <a:prstDash val="solid"/>
            <a:round/>
            <a:headEnd len="med" w="med" type="oval"/>
            <a:tailEnd len="sm" w="sm" type="none"/>
          </a:ln>
        </p:spPr>
      </p:cxnSp>
      <p:sp>
        <p:nvSpPr>
          <p:cNvPr id="292" name="Google Shape;292;p13"/>
          <p:cNvSpPr txBox="1"/>
          <p:nvPr/>
        </p:nvSpPr>
        <p:spPr>
          <a:xfrm>
            <a:off x="71924" y="2792480"/>
            <a:ext cx="764700" cy="38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2006</a:t>
            </a:r>
            <a:endParaRPr b="1" i="0" sz="1400" u="none" cap="none" strike="noStrike">
              <a:solidFill>
                <a:srgbClr val="083050"/>
              </a:solidFill>
              <a:latin typeface="Arial"/>
              <a:ea typeface="Arial"/>
              <a:cs typeface="Arial"/>
              <a:sym typeface="Arial"/>
            </a:endParaRPr>
          </a:p>
        </p:txBody>
      </p:sp>
      <p:sp>
        <p:nvSpPr>
          <p:cNvPr id="293" name="Google Shape;293;p13"/>
          <p:cNvSpPr txBox="1"/>
          <p:nvPr/>
        </p:nvSpPr>
        <p:spPr>
          <a:xfrm>
            <a:off x="715643" y="2792480"/>
            <a:ext cx="1236600" cy="38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2014</a:t>
            </a:r>
            <a:endParaRPr b="1" i="0" sz="1400" u="none" cap="none" strike="noStrike">
              <a:solidFill>
                <a:srgbClr val="083050"/>
              </a:solidFill>
              <a:latin typeface="Arial"/>
              <a:ea typeface="Arial"/>
              <a:cs typeface="Arial"/>
              <a:sym typeface="Arial"/>
            </a:endParaRPr>
          </a:p>
        </p:txBody>
      </p:sp>
      <p:sp>
        <p:nvSpPr>
          <p:cNvPr id="294" name="Google Shape;294;p13"/>
          <p:cNvSpPr txBox="1"/>
          <p:nvPr/>
        </p:nvSpPr>
        <p:spPr>
          <a:xfrm>
            <a:off x="1938365" y="2792480"/>
            <a:ext cx="1236600" cy="38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2015</a:t>
            </a:r>
            <a:endParaRPr b="1" i="0" sz="1400" u="none" cap="none" strike="noStrike">
              <a:solidFill>
                <a:srgbClr val="083050"/>
              </a:solidFill>
              <a:latin typeface="Arial"/>
              <a:ea typeface="Arial"/>
              <a:cs typeface="Arial"/>
              <a:sym typeface="Arial"/>
            </a:endParaRPr>
          </a:p>
        </p:txBody>
      </p:sp>
      <p:sp>
        <p:nvSpPr>
          <p:cNvPr id="295" name="Google Shape;295;p13"/>
          <p:cNvSpPr txBox="1"/>
          <p:nvPr/>
        </p:nvSpPr>
        <p:spPr>
          <a:xfrm>
            <a:off x="3237287" y="2792480"/>
            <a:ext cx="1236600" cy="386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2016</a:t>
            </a:r>
            <a:endParaRPr b="1" i="0" sz="1400" u="none" cap="none" strike="noStrike">
              <a:solidFill>
                <a:srgbClr val="083050"/>
              </a:solidFill>
              <a:latin typeface="Arial"/>
              <a:ea typeface="Arial"/>
              <a:cs typeface="Arial"/>
              <a:sym typeface="Arial"/>
            </a:endParaRPr>
          </a:p>
        </p:txBody>
      </p:sp>
      <p:sp>
        <p:nvSpPr>
          <p:cNvPr id="296" name="Google Shape;296;p13"/>
          <p:cNvSpPr txBox="1"/>
          <p:nvPr/>
        </p:nvSpPr>
        <p:spPr>
          <a:xfrm>
            <a:off x="375" y="851550"/>
            <a:ext cx="1376400" cy="43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TCGA Pilot Program announced</a:t>
            </a:r>
            <a:endParaRPr b="0" i="0" sz="1000" u="none" cap="none" strike="noStrike">
              <a:solidFill>
                <a:schemeClr val="dk1"/>
              </a:solidFill>
              <a:latin typeface="Arial"/>
              <a:ea typeface="Arial"/>
              <a:cs typeface="Arial"/>
              <a:sym typeface="Arial"/>
            </a:endParaRPr>
          </a:p>
        </p:txBody>
      </p:sp>
      <p:sp>
        <p:nvSpPr>
          <p:cNvPr id="297" name="Google Shape;297;p13"/>
          <p:cNvSpPr txBox="1"/>
          <p:nvPr/>
        </p:nvSpPr>
        <p:spPr>
          <a:xfrm>
            <a:off x="3094824" y="3327625"/>
            <a:ext cx="828000" cy="38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Launched the CGC</a:t>
            </a:r>
            <a:endParaRPr b="0" i="0" sz="1000" u="none" cap="none" strike="noStrike">
              <a:solidFill>
                <a:schemeClr val="dk1"/>
              </a:solidFill>
              <a:latin typeface="Arial"/>
              <a:ea typeface="Arial"/>
              <a:cs typeface="Arial"/>
              <a:sym typeface="Arial"/>
            </a:endParaRPr>
          </a:p>
        </p:txBody>
      </p:sp>
      <p:sp>
        <p:nvSpPr>
          <p:cNvPr id="289" name="Google Shape;289;p13"/>
          <p:cNvSpPr txBox="1"/>
          <p:nvPr/>
        </p:nvSpPr>
        <p:spPr>
          <a:xfrm>
            <a:off x="819800" y="1528050"/>
            <a:ext cx="2115900" cy="4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Awarded NCI Cancer Genomics Cloud (CGC) Pilot contract</a:t>
            </a:r>
            <a:endParaRPr b="0" i="0" sz="1000" u="none" cap="none" strike="noStrike">
              <a:solidFill>
                <a:schemeClr val="dk1"/>
              </a:solidFill>
              <a:latin typeface="Arial"/>
              <a:ea typeface="Arial"/>
              <a:cs typeface="Arial"/>
              <a:sym typeface="Arial"/>
            </a:endParaRPr>
          </a:p>
        </p:txBody>
      </p:sp>
      <p:sp>
        <p:nvSpPr>
          <p:cNvPr id="298" name="Google Shape;298;p13"/>
          <p:cNvSpPr txBox="1"/>
          <p:nvPr/>
        </p:nvSpPr>
        <p:spPr>
          <a:xfrm>
            <a:off x="5546225" y="4130575"/>
            <a:ext cx="1504500" cy="57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Logged 3000</a:t>
            </a:r>
            <a:r>
              <a:rPr b="0" baseline="30000" i="0" lang="en-US" sz="1000" u="none" cap="none" strike="noStrike">
                <a:solidFill>
                  <a:schemeClr val="dk1"/>
                </a:solidFill>
                <a:latin typeface="Arial"/>
                <a:ea typeface="Arial"/>
                <a:cs typeface="Arial"/>
                <a:sym typeface="Arial"/>
              </a:rPr>
              <a:t>th</a:t>
            </a:r>
            <a:r>
              <a:rPr b="0" i="0" lang="en-US" sz="1000" u="none" cap="none" strike="noStrike">
                <a:solidFill>
                  <a:schemeClr val="dk1"/>
                </a:solidFill>
                <a:latin typeface="Arial"/>
                <a:ea typeface="Arial"/>
                <a:cs typeface="Arial"/>
                <a:sym typeface="Arial"/>
              </a:rPr>
              <a:t> user &amp; 450</a:t>
            </a:r>
            <a:r>
              <a:rPr b="0" baseline="30000" i="0" lang="en-US" sz="1000" u="none" cap="none" strike="noStrike">
                <a:solidFill>
                  <a:schemeClr val="dk1"/>
                </a:solidFill>
                <a:latin typeface="Arial"/>
                <a:ea typeface="Arial"/>
                <a:cs typeface="Arial"/>
                <a:sym typeface="Arial"/>
              </a:rPr>
              <a:t>th</a:t>
            </a:r>
            <a:r>
              <a:rPr b="0" i="0" lang="en-US" sz="1000" u="none" cap="none" strike="noStrike">
                <a:solidFill>
                  <a:schemeClr val="dk1"/>
                </a:solidFill>
                <a:latin typeface="Arial"/>
                <a:ea typeface="Arial"/>
                <a:cs typeface="Arial"/>
                <a:sym typeface="Arial"/>
              </a:rPr>
              <a:t> year of compute time on the CGC</a:t>
            </a:r>
            <a:endParaRPr b="0" i="0" sz="1000" u="none" cap="none" strike="noStrike">
              <a:solidFill>
                <a:schemeClr val="dk1"/>
              </a:solidFill>
              <a:latin typeface="Arial"/>
              <a:ea typeface="Arial"/>
              <a:cs typeface="Arial"/>
              <a:sym typeface="Arial"/>
            </a:endParaRPr>
          </a:p>
        </p:txBody>
      </p:sp>
      <p:sp>
        <p:nvSpPr>
          <p:cNvPr id="299" name="Google Shape;299;p13"/>
          <p:cNvSpPr txBox="1"/>
          <p:nvPr/>
        </p:nvSpPr>
        <p:spPr>
          <a:xfrm>
            <a:off x="3656575" y="4153250"/>
            <a:ext cx="1158000" cy="4302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Registered 1000</a:t>
            </a:r>
            <a:r>
              <a:rPr b="0" baseline="30000" i="0" lang="en-US" sz="1000" u="none" cap="none" strike="noStrike">
                <a:solidFill>
                  <a:schemeClr val="dk1"/>
                </a:solidFill>
                <a:latin typeface="Arial"/>
                <a:ea typeface="Arial"/>
                <a:cs typeface="Arial"/>
                <a:sym typeface="Arial"/>
              </a:rPr>
              <a:t>th</a:t>
            </a:r>
            <a:r>
              <a:rPr b="0" i="0" lang="en-US" sz="1000" u="none" cap="none" strike="noStrike">
                <a:solidFill>
                  <a:schemeClr val="dk1"/>
                </a:solidFill>
                <a:latin typeface="Arial"/>
                <a:ea typeface="Arial"/>
                <a:cs typeface="Arial"/>
                <a:sym typeface="Arial"/>
              </a:rPr>
              <a:t> CGC user</a:t>
            </a:r>
            <a:endParaRPr b="0" i="0" sz="1000" u="none" cap="none" strike="noStrike">
              <a:solidFill>
                <a:schemeClr val="dk1"/>
              </a:solidFill>
              <a:latin typeface="Arial"/>
              <a:ea typeface="Arial"/>
              <a:cs typeface="Arial"/>
              <a:sym typeface="Arial"/>
            </a:endParaRPr>
          </a:p>
        </p:txBody>
      </p:sp>
      <p:cxnSp>
        <p:nvCxnSpPr>
          <p:cNvPr id="300" name="Google Shape;300;p13"/>
          <p:cNvCxnSpPr/>
          <p:nvPr/>
        </p:nvCxnSpPr>
        <p:spPr>
          <a:xfrm rot="10800000">
            <a:off x="3508825" y="2815950"/>
            <a:ext cx="0" cy="573300"/>
          </a:xfrm>
          <a:prstGeom prst="straightConnector1">
            <a:avLst/>
          </a:prstGeom>
          <a:noFill/>
          <a:ln cap="flat" cmpd="sng" w="9525">
            <a:solidFill>
              <a:srgbClr val="083050"/>
            </a:solidFill>
            <a:prstDash val="solid"/>
            <a:round/>
            <a:headEnd len="med" w="med" type="oval"/>
            <a:tailEnd len="sm" w="sm" type="none"/>
          </a:ln>
        </p:spPr>
      </p:cxnSp>
      <p:cxnSp>
        <p:nvCxnSpPr>
          <p:cNvPr id="301" name="Google Shape;301;p13"/>
          <p:cNvCxnSpPr/>
          <p:nvPr/>
        </p:nvCxnSpPr>
        <p:spPr>
          <a:xfrm rot="10800000">
            <a:off x="4235575" y="2816125"/>
            <a:ext cx="0" cy="1404000"/>
          </a:xfrm>
          <a:prstGeom prst="straightConnector1">
            <a:avLst/>
          </a:prstGeom>
          <a:noFill/>
          <a:ln cap="flat" cmpd="sng" w="9525">
            <a:solidFill>
              <a:srgbClr val="083050"/>
            </a:solidFill>
            <a:prstDash val="solid"/>
            <a:round/>
            <a:headEnd len="med" w="med" type="oval"/>
            <a:tailEnd len="sm" w="sm" type="none"/>
          </a:ln>
        </p:spPr>
      </p:cxnSp>
      <p:cxnSp>
        <p:nvCxnSpPr>
          <p:cNvPr id="302" name="Google Shape;302;p13"/>
          <p:cNvCxnSpPr/>
          <p:nvPr/>
        </p:nvCxnSpPr>
        <p:spPr>
          <a:xfrm rot="10800000">
            <a:off x="6298475" y="2780575"/>
            <a:ext cx="0" cy="1350000"/>
          </a:xfrm>
          <a:prstGeom prst="straightConnector1">
            <a:avLst/>
          </a:prstGeom>
          <a:noFill/>
          <a:ln cap="flat" cmpd="sng" w="9525">
            <a:solidFill>
              <a:srgbClr val="083050"/>
            </a:solidFill>
            <a:prstDash val="solid"/>
            <a:round/>
            <a:headEnd len="med" w="med" type="oval"/>
            <a:tailEnd len="sm" w="sm" type="none"/>
          </a:ln>
        </p:spPr>
      </p:cxnSp>
      <p:cxnSp>
        <p:nvCxnSpPr>
          <p:cNvPr id="303" name="Google Shape;303;p13"/>
          <p:cNvCxnSpPr/>
          <p:nvPr/>
        </p:nvCxnSpPr>
        <p:spPr>
          <a:xfrm>
            <a:off x="160241" y="2807326"/>
            <a:ext cx="8820000" cy="0"/>
          </a:xfrm>
          <a:prstGeom prst="straightConnector1">
            <a:avLst/>
          </a:prstGeom>
          <a:noFill/>
          <a:ln cap="flat" cmpd="sng" w="76200">
            <a:solidFill>
              <a:schemeClr val="dk1"/>
            </a:solidFill>
            <a:prstDash val="solid"/>
            <a:round/>
            <a:headEnd len="sm" w="sm" type="none"/>
            <a:tailEnd len="med" w="med" type="stealth"/>
          </a:ln>
        </p:spPr>
      </p:cxnSp>
      <p:sp>
        <p:nvSpPr>
          <p:cNvPr id="304" name="Google Shape;304;p13"/>
          <p:cNvSpPr txBox="1"/>
          <p:nvPr/>
        </p:nvSpPr>
        <p:spPr>
          <a:xfrm>
            <a:off x="707800" y="2563875"/>
            <a:ext cx="380700" cy="386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a:t>
            </a:r>
            <a:endParaRPr b="1" i="0" sz="1400" u="none" cap="none" strike="noStrike">
              <a:solidFill>
                <a:srgbClr val="083050"/>
              </a:solidFill>
              <a:latin typeface="Arial"/>
              <a:ea typeface="Arial"/>
              <a:cs typeface="Arial"/>
              <a:sym typeface="Arial"/>
            </a:endParaRPr>
          </a:p>
        </p:txBody>
      </p:sp>
      <p:sp>
        <p:nvSpPr>
          <p:cNvPr id="305" name="Google Shape;305;p13"/>
          <p:cNvSpPr txBox="1"/>
          <p:nvPr>
            <p:ph type="title"/>
          </p:nvPr>
        </p:nvSpPr>
        <p:spPr>
          <a:xfrm>
            <a:off x="489833" y="226200"/>
            <a:ext cx="8291400" cy="514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None/>
            </a:pPr>
            <a:r>
              <a:rPr lang="en-US">
                <a:latin typeface="Arial"/>
                <a:ea typeface="Arial"/>
                <a:cs typeface="Arial"/>
                <a:sym typeface="Arial"/>
              </a:rPr>
              <a:t>Growth of the Cancer Genomics Cloud</a:t>
            </a:r>
            <a:endParaRPr>
              <a:latin typeface="Arial"/>
              <a:ea typeface="Arial"/>
              <a:cs typeface="Arial"/>
              <a:sym typeface="Arial"/>
            </a:endParaRPr>
          </a:p>
        </p:txBody>
      </p:sp>
      <p:pic>
        <p:nvPicPr>
          <p:cNvPr id="306" name="Google Shape;306;p13"/>
          <p:cNvPicPr preferRelativeResize="0"/>
          <p:nvPr/>
        </p:nvPicPr>
        <p:blipFill rotWithShape="1">
          <a:blip r:embed="rId3">
            <a:alphaModFix/>
          </a:blip>
          <a:srcRect b="20507" l="4571" r="0" t="16776"/>
          <a:stretch/>
        </p:blipFill>
        <p:spPr>
          <a:xfrm>
            <a:off x="2626309" y="1171859"/>
            <a:ext cx="838428" cy="460946"/>
          </a:xfrm>
          <a:prstGeom prst="rect">
            <a:avLst/>
          </a:prstGeom>
          <a:noFill/>
          <a:ln>
            <a:noFill/>
          </a:ln>
        </p:spPr>
      </p:pic>
      <p:cxnSp>
        <p:nvCxnSpPr>
          <p:cNvPr id="307" name="Google Shape;307;p13"/>
          <p:cNvCxnSpPr>
            <a:stCxn id="306" idx="2"/>
          </p:cNvCxnSpPr>
          <p:nvPr/>
        </p:nvCxnSpPr>
        <p:spPr>
          <a:xfrm>
            <a:off x="3045523" y="1632805"/>
            <a:ext cx="0" cy="1211400"/>
          </a:xfrm>
          <a:prstGeom prst="straightConnector1">
            <a:avLst/>
          </a:prstGeom>
          <a:noFill/>
          <a:ln cap="flat" cmpd="sng" w="9525">
            <a:solidFill>
              <a:srgbClr val="083050"/>
            </a:solidFill>
            <a:prstDash val="solid"/>
            <a:round/>
            <a:headEnd len="med" w="med" type="oval"/>
            <a:tailEnd len="sm" w="sm" type="none"/>
          </a:ln>
        </p:spPr>
      </p:cxnSp>
      <p:cxnSp>
        <p:nvCxnSpPr>
          <p:cNvPr id="308" name="Google Shape;308;p13"/>
          <p:cNvCxnSpPr/>
          <p:nvPr/>
        </p:nvCxnSpPr>
        <p:spPr>
          <a:xfrm>
            <a:off x="3993988" y="2611350"/>
            <a:ext cx="0" cy="176100"/>
          </a:xfrm>
          <a:prstGeom prst="straightConnector1">
            <a:avLst/>
          </a:prstGeom>
          <a:noFill/>
          <a:ln cap="flat" cmpd="sng" w="9525">
            <a:solidFill>
              <a:srgbClr val="083050"/>
            </a:solidFill>
            <a:prstDash val="solid"/>
            <a:round/>
            <a:headEnd len="med" w="med" type="oval"/>
            <a:tailEnd len="sm" w="sm" type="none"/>
          </a:ln>
        </p:spPr>
      </p:cxnSp>
      <p:cxnSp>
        <p:nvCxnSpPr>
          <p:cNvPr id="309" name="Google Shape;309;p13"/>
          <p:cNvCxnSpPr/>
          <p:nvPr/>
        </p:nvCxnSpPr>
        <p:spPr>
          <a:xfrm>
            <a:off x="4513769" y="2123144"/>
            <a:ext cx="0" cy="637800"/>
          </a:xfrm>
          <a:prstGeom prst="straightConnector1">
            <a:avLst/>
          </a:prstGeom>
          <a:noFill/>
          <a:ln cap="flat" cmpd="sng" w="9525">
            <a:solidFill>
              <a:srgbClr val="083050"/>
            </a:solidFill>
            <a:prstDash val="solid"/>
            <a:round/>
            <a:headEnd len="med" w="med" type="oval"/>
            <a:tailEnd len="sm" w="sm" type="none"/>
          </a:ln>
        </p:spPr>
      </p:cxnSp>
      <p:grpSp>
        <p:nvGrpSpPr>
          <p:cNvPr id="310" name="Google Shape;310;p13"/>
          <p:cNvGrpSpPr/>
          <p:nvPr/>
        </p:nvGrpSpPr>
        <p:grpSpPr>
          <a:xfrm>
            <a:off x="4079992" y="1477786"/>
            <a:ext cx="862477" cy="569159"/>
            <a:chOff x="9067193" y="6133986"/>
            <a:chExt cx="2912791" cy="1922183"/>
          </a:xfrm>
        </p:grpSpPr>
        <p:pic>
          <p:nvPicPr>
            <p:cNvPr id="311" name="Google Shape;311;p13"/>
            <p:cNvPicPr preferRelativeResize="0"/>
            <p:nvPr/>
          </p:nvPicPr>
          <p:blipFill rotWithShape="1">
            <a:blip r:embed="rId4">
              <a:alphaModFix/>
            </a:blip>
            <a:srcRect b="0" l="0" r="0" t="0"/>
            <a:stretch/>
          </p:blipFill>
          <p:spPr>
            <a:xfrm>
              <a:off x="9067193" y="6133986"/>
              <a:ext cx="2912791" cy="185729"/>
            </a:xfrm>
            <a:prstGeom prst="rect">
              <a:avLst/>
            </a:prstGeom>
            <a:noFill/>
            <a:ln>
              <a:noFill/>
            </a:ln>
          </p:spPr>
        </p:pic>
        <p:pic>
          <p:nvPicPr>
            <p:cNvPr id="312" name="Google Shape;312;p13"/>
            <p:cNvPicPr preferRelativeResize="0"/>
            <p:nvPr/>
          </p:nvPicPr>
          <p:blipFill rotWithShape="1">
            <a:blip r:embed="rId5">
              <a:alphaModFix/>
            </a:blip>
            <a:srcRect b="0" l="0" r="0" t="0"/>
            <a:stretch/>
          </p:blipFill>
          <p:spPr>
            <a:xfrm>
              <a:off x="9143400" y="6378075"/>
              <a:ext cx="2777525" cy="1678094"/>
            </a:xfrm>
            <a:prstGeom prst="rect">
              <a:avLst/>
            </a:prstGeom>
            <a:noFill/>
            <a:ln>
              <a:noFill/>
            </a:ln>
          </p:spPr>
        </p:pic>
      </p:grpSp>
      <p:cxnSp>
        <p:nvCxnSpPr>
          <p:cNvPr id="313" name="Google Shape;313;p13"/>
          <p:cNvCxnSpPr/>
          <p:nvPr/>
        </p:nvCxnSpPr>
        <p:spPr>
          <a:xfrm rot="10800000">
            <a:off x="4744400" y="2805900"/>
            <a:ext cx="0" cy="863400"/>
          </a:xfrm>
          <a:prstGeom prst="straightConnector1">
            <a:avLst/>
          </a:prstGeom>
          <a:noFill/>
          <a:ln cap="flat" cmpd="sng" w="9525">
            <a:solidFill>
              <a:srgbClr val="083050"/>
            </a:solidFill>
            <a:prstDash val="solid"/>
            <a:round/>
            <a:headEnd len="med" w="med" type="oval"/>
            <a:tailEnd len="sm" w="sm" type="none"/>
          </a:ln>
        </p:spPr>
      </p:cxnSp>
      <p:pic>
        <p:nvPicPr>
          <p:cNvPr descr="TCIA_logo.ong.png" id="314" name="Google Shape;314;p13"/>
          <p:cNvPicPr preferRelativeResize="0"/>
          <p:nvPr/>
        </p:nvPicPr>
        <p:blipFill rotWithShape="1">
          <a:blip r:embed="rId6">
            <a:alphaModFix/>
          </a:blip>
          <a:srcRect b="0" l="0" r="0" t="0"/>
          <a:stretch/>
        </p:blipFill>
        <p:spPr>
          <a:xfrm>
            <a:off x="4386274" y="3678593"/>
            <a:ext cx="929050" cy="366482"/>
          </a:xfrm>
          <a:prstGeom prst="rect">
            <a:avLst/>
          </a:prstGeom>
          <a:noFill/>
          <a:ln>
            <a:noFill/>
          </a:ln>
        </p:spPr>
      </p:pic>
      <p:cxnSp>
        <p:nvCxnSpPr>
          <p:cNvPr id="315" name="Google Shape;315;p13"/>
          <p:cNvCxnSpPr/>
          <p:nvPr/>
        </p:nvCxnSpPr>
        <p:spPr>
          <a:xfrm rot="10800000">
            <a:off x="7243750" y="2812100"/>
            <a:ext cx="0" cy="458400"/>
          </a:xfrm>
          <a:prstGeom prst="straightConnector1">
            <a:avLst/>
          </a:prstGeom>
          <a:noFill/>
          <a:ln cap="flat" cmpd="sng" w="9525">
            <a:solidFill>
              <a:srgbClr val="083050"/>
            </a:solidFill>
            <a:prstDash val="solid"/>
            <a:round/>
            <a:headEnd len="med" w="med" type="oval"/>
            <a:tailEnd len="sm" w="sm" type="none"/>
          </a:ln>
        </p:spPr>
      </p:cxnSp>
      <p:cxnSp>
        <p:nvCxnSpPr>
          <p:cNvPr id="316" name="Google Shape;316;p13"/>
          <p:cNvCxnSpPr/>
          <p:nvPr/>
        </p:nvCxnSpPr>
        <p:spPr>
          <a:xfrm>
            <a:off x="6372275" y="1960525"/>
            <a:ext cx="0" cy="836400"/>
          </a:xfrm>
          <a:prstGeom prst="straightConnector1">
            <a:avLst/>
          </a:prstGeom>
          <a:noFill/>
          <a:ln cap="flat" cmpd="sng" w="9525">
            <a:solidFill>
              <a:srgbClr val="083050"/>
            </a:solidFill>
            <a:prstDash val="solid"/>
            <a:round/>
            <a:headEnd len="med" w="med" type="oval"/>
            <a:tailEnd len="sm" w="sm" type="none"/>
          </a:ln>
        </p:spPr>
      </p:cxnSp>
      <p:pic>
        <p:nvPicPr>
          <p:cNvPr id="284" name="Google Shape;284;p13"/>
          <p:cNvPicPr preferRelativeResize="0"/>
          <p:nvPr/>
        </p:nvPicPr>
        <p:blipFill rotWithShape="1">
          <a:blip r:embed="rId7">
            <a:alphaModFix/>
          </a:blip>
          <a:srcRect b="0" l="0" r="0" t="0"/>
          <a:stretch/>
        </p:blipFill>
        <p:spPr>
          <a:xfrm>
            <a:off x="5110116" y="1171859"/>
            <a:ext cx="1287015" cy="460945"/>
          </a:xfrm>
          <a:prstGeom prst="rect">
            <a:avLst/>
          </a:prstGeom>
          <a:noFill/>
          <a:ln>
            <a:noFill/>
          </a:ln>
        </p:spPr>
      </p:pic>
      <p:pic>
        <p:nvPicPr>
          <p:cNvPr id="317" name="Google Shape;317;p13"/>
          <p:cNvPicPr preferRelativeResize="0"/>
          <p:nvPr/>
        </p:nvPicPr>
        <p:blipFill rotWithShape="1">
          <a:blip r:embed="rId8">
            <a:alphaModFix/>
          </a:blip>
          <a:srcRect b="0" l="768" r="757" t="0"/>
          <a:stretch/>
        </p:blipFill>
        <p:spPr>
          <a:xfrm>
            <a:off x="4814563" y="3213650"/>
            <a:ext cx="998175" cy="359825"/>
          </a:xfrm>
          <a:prstGeom prst="rect">
            <a:avLst/>
          </a:prstGeom>
          <a:noFill/>
          <a:ln>
            <a:noFill/>
          </a:ln>
        </p:spPr>
      </p:pic>
      <p:cxnSp>
        <p:nvCxnSpPr>
          <p:cNvPr id="318" name="Google Shape;318;p13"/>
          <p:cNvCxnSpPr/>
          <p:nvPr/>
        </p:nvCxnSpPr>
        <p:spPr>
          <a:xfrm rot="10800000">
            <a:off x="5005375" y="2800225"/>
            <a:ext cx="6000" cy="383700"/>
          </a:xfrm>
          <a:prstGeom prst="straightConnector1">
            <a:avLst/>
          </a:prstGeom>
          <a:noFill/>
          <a:ln cap="flat" cmpd="sng" w="9525">
            <a:solidFill>
              <a:srgbClr val="083050"/>
            </a:solidFill>
            <a:prstDash val="solid"/>
            <a:round/>
            <a:headEnd len="med" w="med" type="oval"/>
            <a:tailEnd len="sm" w="sm" type="none"/>
          </a:ln>
        </p:spPr>
      </p:cxnSp>
      <p:pic>
        <p:nvPicPr>
          <p:cNvPr id="319" name="Google Shape;319;p13"/>
          <p:cNvPicPr preferRelativeResize="0"/>
          <p:nvPr/>
        </p:nvPicPr>
        <p:blipFill rotWithShape="1">
          <a:blip r:embed="rId9">
            <a:alphaModFix/>
          </a:blip>
          <a:srcRect b="0" l="0" r="0" t="0"/>
          <a:stretch/>
        </p:blipFill>
        <p:spPr>
          <a:xfrm>
            <a:off x="6086771" y="1619643"/>
            <a:ext cx="929052" cy="326093"/>
          </a:xfrm>
          <a:prstGeom prst="rect">
            <a:avLst/>
          </a:prstGeom>
          <a:noFill/>
          <a:ln>
            <a:noFill/>
          </a:ln>
        </p:spPr>
      </p:pic>
      <p:pic>
        <p:nvPicPr>
          <p:cNvPr id="320" name="Google Shape;320;p13"/>
          <p:cNvPicPr preferRelativeResize="0"/>
          <p:nvPr/>
        </p:nvPicPr>
        <p:blipFill rotWithShape="1">
          <a:blip r:embed="rId10">
            <a:alphaModFix/>
          </a:blip>
          <a:srcRect b="0" l="0" r="0" t="0"/>
          <a:stretch/>
        </p:blipFill>
        <p:spPr>
          <a:xfrm>
            <a:off x="6134196" y="976950"/>
            <a:ext cx="834195" cy="306128"/>
          </a:xfrm>
          <a:prstGeom prst="rect">
            <a:avLst/>
          </a:prstGeom>
          <a:noFill/>
          <a:ln>
            <a:noFill/>
          </a:ln>
        </p:spPr>
      </p:pic>
      <p:sp>
        <p:nvSpPr>
          <p:cNvPr id="321" name="Google Shape;321;p13"/>
          <p:cNvSpPr txBox="1"/>
          <p:nvPr/>
        </p:nvSpPr>
        <p:spPr>
          <a:xfrm>
            <a:off x="7362652" y="2792480"/>
            <a:ext cx="1236600" cy="38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83050"/>
                </a:solidFill>
                <a:latin typeface="Arial"/>
                <a:ea typeface="Arial"/>
                <a:cs typeface="Arial"/>
                <a:sym typeface="Arial"/>
              </a:rPr>
              <a:t>2019</a:t>
            </a:r>
            <a:endParaRPr b="1" i="0" sz="1400" u="none" cap="none" strike="noStrike">
              <a:solidFill>
                <a:srgbClr val="083050"/>
              </a:solidFill>
              <a:latin typeface="Arial"/>
              <a:ea typeface="Arial"/>
              <a:cs typeface="Arial"/>
              <a:sym typeface="Arial"/>
            </a:endParaRPr>
          </a:p>
        </p:txBody>
      </p:sp>
      <p:cxnSp>
        <p:nvCxnSpPr>
          <p:cNvPr id="322" name="Google Shape;322;p13"/>
          <p:cNvCxnSpPr/>
          <p:nvPr/>
        </p:nvCxnSpPr>
        <p:spPr>
          <a:xfrm flipH="1">
            <a:off x="7664694" y="2464869"/>
            <a:ext cx="2700" cy="295800"/>
          </a:xfrm>
          <a:prstGeom prst="straightConnector1">
            <a:avLst/>
          </a:prstGeom>
          <a:noFill/>
          <a:ln cap="flat" cmpd="sng" w="9525">
            <a:solidFill>
              <a:srgbClr val="083050"/>
            </a:solidFill>
            <a:prstDash val="solid"/>
            <a:round/>
            <a:headEnd len="med" w="med" type="oval"/>
            <a:tailEnd len="sm" w="sm" type="none"/>
          </a:ln>
        </p:spPr>
      </p:cxnSp>
      <p:sp>
        <p:nvSpPr>
          <p:cNvPr id="323" name="Google Shape;323;p13"/>
          <p:cNvSpPr txBox="1"/>
          <p:nvPr/>
        </p:nvSpPr>
        <p:spPr>
          <a:xfrm>
            <a:off x="6944525" y="1998700"/>
            <a:ext cx="1731000" cy="4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Integrated data with the Genomics Data Commons</a:t>
            </a:r>
            <a:endParaRPr b="0" i="0" sz="1000" u="none" cap="none" strike="noStrike">
              <a:solidFill>
                <a:schemeClr val="dk1"/>
              </a:solidFill>
              <a:latin typeface="Arial"/>
              <a:ea typeface="Arial"/>
              <a:cs typeface="Arial"/>
              <a:sym typeface="Arial"/>
            </a:endParaRPr>
          </a:p>
        </p:txBody>
      </p:sp>
      <p:cxnSp>
        <p:nvCxnSpPr>
          <p:cNvPr id="324" name="Google Shape;324;p13"/>
          <p:cNvCxnSpPr/>
          <p:nvPr/>
        </p:nvCxnSpPr>
        <p:spPr>
          <a:xfrm rot="10800000">
            <a:off x="8412450" y="2812100"/>
            <a:ext cx="0" cy="458400"/>
          </a:xfrm>
          <a:prstGeom prst="straightConnector1">
            <a:avLst/>
          </a:prstGeom>
          <a:noFill/>
          <a:ln cap="flat" cmpd="sng" w="9525">
            <a:solidFill>
              <a:srgbClr val="083050"/>
            </a:solidFill>
            <a:prstDash val="solid"/>
            <a:round/>
            <a:headEnd len="med" w="med" type="oval"/>
            <a:tailEnd len="sm" w="sm" type="none"/>
          </a:ln>
        </p:spPr>
      </p:cxnSp>
      <p:pic>
        <p:nvPicPr>
          <p:cNvPr id="325" name="Google Shape;325;p13"/>
          <p:cNvPicPr preferRelativeResize="0"/>
          <p:nvPr/>
        </p:nvPicPr>
        <p:blipFill rotWithShape="1">
          <a:blip r:embed="rId11">
            <a:alphaModFix/>
          </a:blip>
          <a:srcRect b="0" l="0" r="0" t="0"/>
          <a:stretch/>
        </p:blipFill>
        <p:spPr>
          <a:xfrm>
            <a:off x="3263525" y="2300922"/>
            <a:ext cx="1615545" cy="279418"/>
          </a:xfrm>
          <a:prstGeom prst="rect">
            <a:avLst/>
          </a:prstGeom>
          <a:noFill/>
          <a:ln>
            <a:noFill/>
          </a:ln>
        </p:spPr>
      </p:pic>
      <p:sp>
        <p:nvSpPr>
          <p:cNvPr id="326" name="Google Shape;326;p13"/>
          <p:cNvSpPr txBox="1"/>
          <p:nvPr/>
        </p:nvSpPr>
        <p:spPr>
          <a:xfrm>
            <a:off x="7451225" y="4130575"/>
            <a:ext cx="1504500" cy="57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Logged 4000</a:t>
            </a:r>
            <a:r>
              <a:rPr b="0" baseline="30000" i="0" lang="en-US" sz="1000" u="none" cap="none" strike="noStrike">
                <a:solidFill>
                  <a:schemeClr val="dk1"/>
                </a:solidFill>
                <a:latin typeface="Arial"/>
                <a:ea typeface="Arial"/>
                <a:cs typeface="Arial"/>
                <a:sym typeface="Arial"/>
              </a:rPr>
              <a:t>th</a:t>
            </a:r>
            <a:r>
              <a:rPr b="0" i="0" lang="en-US" sz="1000" u="none" cap="none" strike="noStrike">
                <a:solidFill>
                  <a:schemeClr val="dk1"/>
                </a:solidFill>
                <a:latin typeface="Arial"/>
                <a:ea typeface="Arial"/>
                <a:cs typeface="Arial"/>
                <a:sym typeface="Arial"/>
              </a:rPr>
              <a:t> user &amp; 850</a:t>
            </a:r>
            <a:r>
              <a:rPr b="0" baseline="30000" i="0" lang="en-US" sz="1000" u="none" cap="none" strike="noStrike">
                <a:solidFill>
                  <a:schemeClr val="dk1"/>
                </a:solidFill>
                <a:latin typeface="Arial"/>
                <a:ea typeface="Arial"/>
                <a:cs typeface="Arial"/>
                <a:sym typeface="Arial"/>
              </a:rPr>
              <a:t>th</a:t>
            </a:r>
            <a:r>
              <a:rPr b="0" i="0" lang="en-US" sz="1000" u="none" cap="none" strike="noStrike">
                <a:solidFill>
                  <a:schemeClr val="dk1"/>
                </a:solidFill>
                <a:latin typeface="Arial"/>
                <a:ea typeface="Arial"/>
                <a:cs typeface="Arial"/>
                <a:sym typeface="Arial"/>
              </a:rPr>
              <a:t> year of compute time on the CGC</a:t>
            </a:r>
            <a:endParaRPr b="0" i="0" sz="1000" u="none" cap="none" strike="noStrike">
              <a:solidFill>
                <a:schemeClr val="dk1"/>
              </a:solidFill>
              <a:latin typeface="Arial"/>
              <a:ea typeface="Arial"/>
              <a:cs typeface="Arial"/>
              <a:sym typeface="Arial"/>
            </a:endParaRPr>
          </a:p>
        </p:txBody>
      </p:sp>
      <p:cxnSp>
        <p:nvCxnSpPr>
          <p:cNvPr id="327" name="Google Shape;327;p13"/>
          <p:cNvCxnSpPr/>
          <p:nvPr/>
        </p:nvCxnSpPr>
        <p:spPr>
          <a:xfrm rot="10800000">
            <a:off x="8203475" y="2780575"/>
            <a:ext cx="0" cy="1350000"/>
          </a:xfrm>
          <a:prstGeom prst="straightConnector1">
            <a:avLst/>
          </a:prstGeom>
          <a:noFill/>
          <a:ln cap="flat" cmpd="sng" w="9525">
            <a:solidFill>
              <a:srgbClr val="083050"/>
            </a:solidFill>
            <a:prstDash val="solid"/>
            <a:round/>
            <a:headEnd len="med" w="med" type="oval"/>
            <a:tailEnd len="sm" w="sm" type="none"/>
          </a:ln>
        </p:spPr>
      </p:cxnSp>
      <p:sp>
        <p:nvSpPr>
          <p:cNvPr id="328" name="Google Shape;328;p13"/>
          <p:cNvSpPr txBox="1"/>
          <p:nvPr/>
        </p:nvSpPr>
        <p:spPr>
          <a:xfrm>
            <a:off x="7751200" y="3316675"/>
            <a:ext cx="1404600" cy="4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Integration with other Cloud Resources</a:t>
            </a:r>
            <a:endParaRPr b="0" i="0" sz="1000" u="none" cap="none" strike="noStrike">
              <a:solidFill>
                <a:schemeClr val="dk1"/>
              </a:solidFill>
              <a:latin typeface="Arial"/>
              <a:ea typeface="Arial"/>
              <a:cs typeface="Arial"/>
              <a:sym typeface="Arial"/>
            </a:endParaRPr>
          </a:p>
        </p:txBody>
      </p:sp>
      <p:pic>
        <p:nvPicPr>
          <p:cNvPr id="329" name="Google Shape;329;p13"/>
          <p:cNvPicPr preferRelativeResize="0"/>
          <p:nvPr/>
        </p:nvPicPr>
        <p:blipFill rotWithShape="1">
          <a:blip r:embed="rId12">
            <a:alphaModFix/>
          </a:blip>
          <a:srcRect b="16405" l="11872" r="6283" t="7452"/>
          <a:stretch/>
        </p:blipFill>
        <p:spPr>
          <a:xfrm>
            <a:off x="6812509" y="3351554"/>
            <a:ext cx="862500" cy="4011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Google Shape;334;p14"/>
          <p:cNvPicPr preferRelativeResize="0"/>
          <p:nvPr/>
        </p:nvPicPr>
        <p:blipFill rotWithShape="1">
          <a:blip r:embed="rId3">
            <a:alphaModFix/>
          </a:blip>
          <a:srcRect b="0" l="3372" r="0" t="0"/>
          <a:stretch/>
        </p:blipFill>
        <p:spPr>
          <a:xfrm>
            <a:off x="2007587" y="3983678"/>
            <a:ext cx="856650" cy="305995"/>
          </a:xfrm>
          <a:prstGeom prst="rect">
            <a:avLst/>
          </a:prstGeom>
          <a:noFill/>
          <a:ln>
            <a:noFill/>
          </a:ln>
        </p:spPr>
      </p:pic>
      <p:sp>
        <p:nvSpPr>
          <p:cNvPr id="335" name="Google Shape;335;p14"/>
          <p:cNvSpPr txBox="1"/>
          <p:nvPr>
            <p:ph type="title"/>
          </p:nvPr>
        </p:nvSpPr>
        <p:spPr>
          <a:xfrm>
            <a:off x="435453" y="75066"/>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latin typeface="Arial"/>
                <a:ea typeface="Arial"/>
                <a:cs typeface="Arial"/>
                <a:sym typeface="Arial"/>
              </a:rPr>
              <a:t>CGC users have immediate access to tools, compute, and data</a:t>
            </a:r>
            <a:endParaRPr>
              <a:latin typeface="Arial"/>
              <a:ea typeface="Arial"/>
              <a:cs typeface="Arial"/>
              <a:sym typeface="Arial"/>
            </a:endParaRPr>
          </a:p>
        </p:txBody>
      </p:sp>
      <p:pic>
        <p:nvPicPr>
          <p:cNvPr id="336" name="Google Shape;336;p14"/>
          <p:cNvPicPr preferRelativeResize="0"/>
          <p:nvPr/>
        </p:nvPicPr>
        <p:blipFill rotWithShape="1">
          <a:blip r:embed="rId4">
            <a:alphaModFix/>
          </a:blip>
          <a:srcRect b="20507" l="4571" r="0" t="16776"/>
          <a:stretch/>
        </p:blipFill>
        <p:spPr>
          <a:xfrm>
            <a:off x="271075" y="3923341"/>
            <a:ext cx="856650" cy="426658"/>
          </a:xfrm>
          <a:prstGeom prst="rect">
            <a:avLst/>
          </a:prstGeom>
          <a:noFill/>
          <a:ln>
            <a:noFill/>
          </a:ln>
        </p:spPr>
      </p:pic>
      <p:pic>
        <p:nvPicPr>
          <p:cNvPr descr="CCLE_logo.png" id="337" name="Google Shape;337;p14"/>
          <p:cNvPicPr preferRelativeResize="0"/>
          <p:nvPr/>
        </p:nvPicPr>
        <p:blipFill rotWithShape="1">
          <a:blip r:embed="rId5">
            <a:alphaModFix/>
          </a:blip>
          <a:srcRect b="0" l="0" r="0" t="0"/>
          <a:stretch/>
        </p:blipFill>
        <p:spPr>
          <a:xfrm>
            <a:off x="2025125" y="4321175"/>
            <a:ext cx="1554526" cy="337950"/>
          </a:xfrm>
          <a:prstGeom prst="rect">
            <a:avLst/>
          </a:prstGeom>
          <a:noFill/>
          <a:ln>
            <a:noFill/>
          </a:ln>
        </p:spPr>
      </p:pic>
      <p:grpSp>
        <p:nvGrpSpPr>
          <p:cNvPr id="338" name="Google Shape;338;p14"/>
          <p:cNvGrpSpPr/>
          <p:nvPr/>
        </p:nvGrpSpPr>
        <p:grpSpPr>
          <a:xfrm>
            <a:off x="3624302" y="3967701"/>
            <a:ext cx="1167402" cy="691323"/>
            <a:chOff x="13325534" y="2937499"/>
            <a:chExt cx="2040200" cy="1010411"/>
          </a:xfrm>
        </p:grpSpPr>
        <p:pic>
          <p:nvPicPr>
            <p:cNvPr descr="SGDP_map.png" id="339" name="Google Shape;339;p14"/>
            <p:cNvPicPr preferRelativeResize="0"/>
            <p:nvPr/>
          </p:nvPicPr>
          <p:blipFill rotWithShape="1">
            <a:blip r:embed="rId6">
              <a:alphaModFix/>
            </a:blip>
            <a:srcRect b="0" l="0" r="0" t="0"/>
            <a:stretch/>
          </p:blipFill>
          <p:spPr>
            <a:xfrm>
              <a:off x="13325534" y="3113530"/>
              <a:ext cx="2040199" cy="834380"/>
            </a:xfrm>
            <a:prstGeom prst="rect">
              <a:avLst/>
            </a:prstGeom>
            <a:noFill/>
            <a:ln>
              <a:noFill/>
            </a:ln>
          </p:spPr>
        </p:pic>
        <p:pic>
          <p:nvPicPr>
            <p:cNvPr id="340" name="Google Shape;340;p14"/>
            <p:cNvPicPr preferRelativeResize="0"/>
            <p:nvPr/>
          </p:nvPicPr>
          <p:blipFill rotWithShape="1">
            <a:blip r:embed="rId7">
              <a:alphaModFix/>
            </a:blip>
            <a:srcRect b="0" l="0" r="0" t="0"/>
            <a:stretch/>
          </p:blipFill>
          <p:spPr>
            <a:xfrm>
              <a:off x="13325536" y="2937499"/>
              <a:ext cx="2040198" cy="108811"/>
            </a:xfrm>
            <a:prstGeom prst="rect">
              <a:avLst/>
            </a:prstGeom>
            <a:noFill/>
            <a:ln>
              <a:noFill/>
            </a:ln>
          </p:spPr>
        </p:pic>
      </p:grpSp>
      <p:pic>
        <p:nvPicPr>
          <p:cNvPr descr="TARGET_logo.png" id="341" name="Google Shape;341;p14"/>
          <p:cNvPicPr preferRelativeResize="0"/>
          <p:nvPr/>
        </p:nvPicPr>
        <p:blipFill rotWithShape="1">
          <a:blip r:embed="rId8">
            <a:alphaModFix/>
          </a:blip>
          <a:srcRect b="0" l="0" r="0" t="0"/>
          <a:stretch/>
        </p:blipFill>
        <p:spPr>
          <a:xfrm>
            <a:off x="200431" y="4368152"/>
            <a:ext cx="886554" cy="313460"/>
          </a:xfrm>
          <a:prstGeom prst="rect">
            <a:avLst/>
          </a:prstGeom>
          <a:noFill/>
          <a:ln>
            <a:noFill/>
          </a:ln>
        </p:spPr>
      </p:pic>
      <p:pic>
        <p:nvPicPr>
          <p:cNvPr descr="TCIA_logo.ong.png" id="342" name="Google Shape;342;p14"/>
          <p:cNvPicPr preferRelativeResize="0"/>
          <p:nvPr/>
        </p:nvPicPr>
        <p:blipFill rotWithShape="1">
          <a:blip r:embed="rId9">
            <a:alphaModFix/>
          </a:blip>
          <a:srcRect b="0" l="0" r="0" t="0"/>
          <a:stretch/>
        </p:blipFill>
        <p:spPr>
          <a:xfrm>
            <a:off x="1127717" y="3967703"/>
            <a:ext cx="856670" cy="337938"/>
          </a:xfrm>
          <a:prstGeom prst="rect">
            <a:avLst/>
          </a:prstGeom>
          <a:noFill/>
          <a:ln>
            <a:noFill/>
          </a:ln>
        </p:spPr>
      </p:pic>
      <p:sp>
        <p:nvSpPr>
          <p:cNvPr id="343" name="Google Shape;343;p14"/>
          <p:cNvSpPr txBox="1"/>
          <p:nvPr/>
        </p:nvSpPr>
        <p:spPr>
          <a:xfrm>
            <a:off x="4737150" y="678025"/>
            <a:ext cx="4047600" cy="1251300"/>
          </a:xfrm>
          <a:prstGeom prst="rect">
            <a:avLst/>
          </a:prstGeom>
          <a:noFill/>
          <a:ln>
            <a:noFill/>
          </a:ln>
        </p:spPr>
        <p:txBody>
          <a:bodyPr anchorCtr="0" anchor="t" bIns="80900" lIns="80900" spcFirstLastPara="1" rIns="80900" wrap="square" tIns="80900">
            <a:noAutofit/>
          </a:bodyPr>
          <a:lstStyle/>
          <a:p>
            <a:pPr indent="-279400" lvl="0" marL="342900" marR="0" rtl="0" algn="l">
              <a:lnSpc>
                <a:spcPct val="100000"/>
              </a:lnSpc>
              <a:spcBef>
                <a:spcPts val="600"/>
              </a:spcBef>
              <a:spcAft>
                <a:spcPts val="0"/>
              </a:spcAft>
              <a:buClr>
                <a:schemeClr val="dk1"/>
              </a:buClr>
              <a:buSzPts val="1400"/>
              <a:buFont typeface="Proxima Nova"/>
              <a:buChar char="●"/>
            </a:pPr>
            <a:r>
              <a:rPr b="0" i="0" lang="en-US" sz="1400" u="none" cap="none" strike="noStrike">
                <a:solidFill>
                  <a:schemeClr val="dk1"/>
                </a:solidFill>
                <a:latin typeface="Arial"/>
                <a:ea typeface="Arial"/>
                <a:cs typeface="Arial"/>
                <a:sym typeface="Arial"/>
              </a:rPr>
              <a:t>Use the </a:t>
            </a:r>
            <a:r>
              <a:rPr b="1" i="0" lang="en-US" sz="1400" u="none" cap="none" strike="noStrike">
                <a:solidFill>
                  <a:schemeClr val="dk1"/>
                </a:solidFill>
                <a:latin typeface="Arial"/>
                <a:ea typeface="Arial"/>
                <a:cs typeface="Arial"/>
                <a:sym typeface="Arial"/>
              </a:rPr>
              <a:t>400</a:t>
            </a:r>
            <a:r>
              <a:rPr b="1" baseline="30000" i="0" lang="en-US" sz="1400" u="none" cap="none" strike="noStrike">
                <a:solidFill>
                  <a:schemeClr val="dk1"/>
                </a:solidFill>
                <a:latin typeface="Arial"/>
                <a:ea typeface="Arial"/>
                <a:cs typeface="Arial"/>
                <a:sym typeface="Arial"/>
              </a:rPr>
              <a:t>+</a:t>
            </a:r>
            <a:r>
              <a:rPr b="0" i="0" lang="en-US" sz="1400" u="none" cap="none" strike="noStrike">
                <a:solidFill>
                  <a:schemeClr val="dk1"/>
                </a:solidFill>
                <a:latin typeface="Arial"/>
                <a:ea typeface="Arial"/>
                <a:cs typeface="Arial"/>
                <a:sym typeface="Arial"/>
              </a:rPr>
              <a:t> cloud- and cost-optimized tools in our Public Apps library.</a:t>
            </a:r>
            <a:endParaRPr b="0" i="0" sz="1400" u="none" cap="none" strike="noStrike">
              <a:solidFill>
                <a:schemeClr val="dk1"/>
              </a:solidFill>
              <a:latin typeface="Arial"/>
              <a:ea typeface="Arial"/>
              <a:cs typeface="Arial"/>
              <a:sym typeface="Arial"/>
            </a:endParaRPr>
          </a:p>
          <a:p>
            <a:pPr indent="-279400" lvl="0" marL="342900" marR="0" rtl="0" algn="l">
              <a:lnSpc>
                <a:spcPct val="100000"/>
              </a:lnSpc>
              <a:spcBef>
                <a:spcPts val="0"/>
              </a:spcBef>
              <a:spcAft>
                <a:spcPts val="0"/>
              </a:spcAft>
              <a:buClr>
                <a:schemeClr val="dk1"/>
              </a:buClr>
              <a:buSzPts val="1400"/>
              <a:buFont typeface="Proxima Nova"/>
              <a:buChar char="●"/>
            </a:pPr>
            <a:r>
              <a:rPr b="0" i="0" lang="en-US" sz="1400" u="none" cap="none" strike="noStrike">
                <a:solidFill>
                  <a:schemeClr val="dk1"/>
                </a:solidFill>
                <a:latin typeface="Arial"/>
                <a:ea typeface="Arial"/>
                <a:cs typeface="Arial"/>
                <a:sym typeface="Arial"/>
              </a:rPr>
              <a:t>Deploy custom tools using our SDK (</a:t>
            </a:r>
            <a:r>
              <a:rPr b="1" i="0" lang="en-US" sz="1400" u="none" cap="none" strike="noStrike">
                <a:solidFill>
                  <a:schemeClr val="dk1"/>
                </a:solidFill>
                <a:latin typeface="Arial"/>
                <a:ea typeface="Arial"/>
                <a:cs typeface="Arial"/>
                <a:sym typeface="Arial"/>
              </a:rPr>
              <a:t>Rabix</a:t>
            </a:r>
            <a:r>
              <a:rPr b="0" i="0" lang="en-US" sz="1400" u="none" cap="none" strike="noStrike">
                <a:solidFill>
                  <a:schemeClr val="dk1"/>
                </a:solidFill>
                <a:latin typeface="Arial"/>
                <a:ea typeface="Arial"/>
                <a:cs typeface="Arial"/>
                <a:sym typeface="Arial"/>
              </a:rPr>
              <a:t>) &amp; Jupyter notebook (</a:t>
            </a:r>
            <a:r>
              <a:rPr b="1" i="0" lang="en-US" sz="1400" u="none" cap="none" strike="noStrike">
                <a:solidFill>
                  <a:schemeClr val="dk1"/>
                </a:solidFill>
                <a:latin typeface="Arial"/>
                <a:ea typeface="Arial"/>
                <a:cs typeface="Arial"/>
                <a:sym typeface="Arial"/>
              </a:rPr>
              <a:t>Data Cruncher</a:t>
            </a:r>
            <a:r>
              <a:rPr b="0" i="0" lang="en-US" sz="14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a:p>
            <a:pPr indent="-279400" lvl="0" marL="342900" marR="0" rtl="0" algn="l">
              <a:lnSpc>
                <a:spcPct val="100000"/>
              </a:lnSpc>
              <a:spcBef>
                <a:spcPts val="0"/>
              </a:spcBef>
              <a:spcAft>
                <a:spcPts val="0"/>
              </a:spcAft>
              <a:buClr>
                <a:schemeClr val="dk1"/>
              </a:buClr>
              <a:buSzPts val="1400"/>
              <a:buFont typeface="Proxima Nova"/>
              <a:buChar char="●"/>
            </a:pPr>
            <a:r>
              <a:rPr b="0" i="0" lang="en-US" sz="1400" u="none" cap="none" strike="noStrike">
                <a:solidFill>
                  <a:schemeClr val="dk1"/>
                </a:solidFill>
                <a:latin typeface="Arial"/>
                <a:ea typeface="Arial"/>
                <a:cs typeface="Arial"/>
                <a:sym typeface="Arial"/>
              </a:rPr>
              <a:t>Consult with our </a:t>
            </a:r>
            <a:r>
              <a:rPr b="1" i="0" lang="en-US" sz="1400" u="none" cap="none" strike="noStrike">
                <a:solidFill>
                  <a:schemeClr val="dk1"/>
                </a:solidFill>
                <a:latin typeface="Arial"/>
                <a:ea typeface="Arial"/>
                <a:cs typeface="Arial"/>
                <a:sym typeface="Arial"/>
              </a:rPr>
              <a:t>200</a:t>
            </a:r>
            <a:r>
              <a:rPr b="1" baseline="30000" i="0" lang="en-US" sz="1400" u="none" cap="none" strike="noStrike">
                <a:solidFill>
                  <a:schemeClr val="dk1"/>
                </a:solidFill>
                <a:latin typeface="Arial"/>
                <a:ea typeface="Arial"/>
                <a:cs typeface="Arial"/>
                <a:sym typeface="Arial"/>
              </a:rPr>
              <a:t>+</a:t>
            </a:r>
            <a:r>
              <a:rPr b="0" i="0" lang="en-US" sz="1400" u="none" cap="none" strike="noStrike">
                <a:solidFill>
                  <a:schemeClr val="dk1"/>
                </a:solidFill>
                <a:latin typeface="Arial"/>
                <a:ea typeface="Arial"/>
                <a:cs typeface="Arial"/>
                <a:sym typeface="Arial"/>
              </a:rPr>
              <a:t> expert support staff.</a:t>
            </a:r>
            <a:endParaRPr b="0" i="0" sz="1400" u="none" cap="none" strike="noStrike">
              <a:solidFill>
                <a:schemeClr val="dk1"/>
              </a:solidFill>
              <a:latin typeface="Arial"/>
              <a:ea typeface="Arial"/>
              <a:cs typeface="Arial"/>
              <a:sym typeface="Arial"/>
            </a:endParaRPr>
          </a:p>
        </p:txBody>
      </p:sp>
      <p:sp>
        <p:nvSpPr>
          <p:cNvPr id="344" name="Google Shape;344;p14"/>
          <p:cNvSpPr txBox="1"/>
          <p:nvPr/>
        </p:nvSpPr>
        <p:spPr>
          <a:xfrm>
            <a:off x="-73800" y="678025"/>
            <a:ext cx="4635900" cy="1425600"/>
          </a:xfrm>
          <a:prstGeom prst="rect">
            <a:avLst/>
          </a:prstGeom>
          <a:noFill/>
          <a:ln>
            <a:noFill/>
          </a:ln>
        </p:spPr>
        <p:txBody>
          <a:bodyPr anchorCtr="0" anchor="t" bIns="91425" lIns="91425" spcFirstLastPara="1" rIns="91425" wrap="square" tIns="91425">
            <a:noAutofit/>
          </a:bodyPr>
          <a:lstStyle/>
          <a:p>
            <a:pPr indent="-317500" lvl="0" marL="914400" marR="0" rtl="0" algn="l">
              <a:lnSpc>
                <a:spcPct val="100000"/>
              </a:lnSpc>
              <a:spcBef>
                <a:spcPts val="600"/>
              </a:spcBef>
              <a:spcAft>
                <a:spcPts val="0"/>
              </a:spcAft>
              <a:buClr>
                <a:schemeClr val="dk1"/>
              </a:buClr>
              <a:buSzPts val="1400"/>
              <a:buFont typeface="Proxima Nova"/>
              <a:buChar char="●"/>
            </a:pPr>
            <a:r>
              <a:rPr b="0" i="0" lang="en-US" sz="1400" u="none" cap="none" strike="noStrike">
                <a:solidFill>
                  <a:schemeClr val="dk1"/>
                </a:solidFill>
                <a:latin typeface="Arial"/>
                <a:ea typeface="Arial"/>
                <a:cs typeface="Arial"/>
                <a:sym typeface="Arial"/>
              </a:rPr>
              <a:t>Access </a:t>
            </a:r>
            <a:r>
              <a:rPr b="1" i="0" lang="en-US" sz="1400" u="none" cap="none" strike="noStrike">
                <a:solidFill>
                  <a:schemeClr val="dk1"/>
                </a:solidFill>
                <a:latin typeface="Arial"/>
                <a:ea typeface="Arial"/>
                <a:cs typeface="Arial"/>
                <a:sym typeface="Arial"/>
              </a:rPr>
              <a:t>3</a:t>
            </a:r>
            <a:r>
              <a:rPr b="1" baseline="30000" i="0" lang="en-US" sz="1400" u="none" cap="none" strike="noStrike">
                <a:solidFill>
                  <a:schemeClr val="dk1"/>
                </a:solidFill>
                <a:latin typeface="Arial"/>
                <a:ea typeface="Arial"/>
                <a:cs typeface="Arial"/>
                <a:sym typeface="Arial"/>
              </a:rPr>
              <a:t>+</a:t>
            </a:r>
            <a:r>
              <a:rPr b="0" i="0" lang="en-US" sz="1400" u="none" cap="none" strike="noStrike">
                <a:solidFill>
                  <a:schemeClr val="dk1"/>
                </a:solidFill>
                <a:latin typeface="Arial"/>
                <a:ea typeface="Arial"/>
                <a:cs typeface="Arial"/>
                <a:sym typeface="Arial"/>
              </a:rPr>
              <a:t> </a:t>
            </a:r>
            <a:r>
              <a:rPr b="1" i="0" lang="en-US" sz="1400" u="none" cap="none" strike="noStrike">
                <a:solidFill>
                  <a:schemeClr val="dk1"/>
                </a:solidFill>
                <a:latin typeface="Arial"/>
                <a:ea typeface="Arial"/>
                <a:cs typeface="Arial"/>
                <a:sym typeface="Arial"/>
              </a:rPr>
              <a:t>PB </a:t>
            </a:r>
            <a:r>
              <a:rPr b="0" i="0" lang="en-US" sz="1400" u="none" cap="none" strike="noStrike">
                <a:solidFill>
                  <a:schemeClr val="dk1"/>
                </a:solidFill>
                <a:latin typeface="Arial"/>
                <a:ea typeface="Arial"/>
                <a:cs typeface="Arial"/>
                <a:sym typeface="Arial"/>
              </a:rPr>
              <a:t>of multi-omic public data through interactive query tools &amp; APIs.</a:t>
            </a:r>
            <a:endParaRPr b="0" i="0" sz="1400" u="none" cap="none" strike="noStrike">
              <a:solidFill>
                <a:schemeClr val="dk1"/>
              </a:solidFill>
              <a:latin typeface="Arial"/>
              <a:ea typeface="Arial"/>
              <a:cs typeface="Arial"/>
              <a:sym typeface="Arial"/>
            </a:endParaRPr>
          </a:p>
          <a:p>
            <a:pPr indent="-317500" lvl="0" marL="9144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Upload private data for analysis.</a:t>
            </a:r>
            <a:endParaRPr b="0" i="0" sz="1400" u="none" cap="none" strike="noStrike">
              <a:solidFill>
                <a:schemeClr val="dk1"/>
              </a:solidFill>
              <a:latin typeface="Arial"/>
              <a:ea typeface="Arial"/>
              <a:cs typeface="Arial"/>
              <a:sym typeface="Arial"/>
            </a:endParaRPr>
          </a:p>
          <a:p>
            <a:pPr indent="-317500" lvl="0" marL="9144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Collaborate securely with colleagues anywhere.</a:t>
            </a:r>
            <a:endParaRPr b="0" i="0" sz="1400" u="none" cap="none" strike="noStrike">
              <a:solidFill>
                <a:schemeClr val="dk1"/>
              </a:solidFill>
              <a:latin typeface="Arial"/>
              <a:ea typeface="Arial"/>
              <a:cs typeface="Arial"/>
              <a:sym typeface="Arial"/>
            </a:endParaRPr>
          </a:p>
        </p:txBody>
      </p:sp>
      <p:pic>
        <p:nvPicPr>
          <p:cNvPr descr="SS-CGC-samplequery-062916.png" id="345" name="Google Shape;345;p14"/>
          <p:cNvPicPr preferRelativeResize="0"/>
          <p:nvPr/>
        </p:nvPicPr>
        <p:blipFill rotWithShape="1">
          <a:blip r:embed="rId10">
            <a:alphaModFix/>
          </a:blip>
          <a:srcRect b="6037" l="0" r="0" t="0"/>
          <a:stretch/>
        </p:blipFill>
        <p:spPr>
          <a:xfrm>
            <a:off x="587850" y="2196187"/>
            <a:ext cx="2249268" cy="1263574"/>
          </a:xfrm>
          <a:prstGeom prst="rect">
            <a:avLst/>
          </a:prstGeom>
          <a:noFill/>
          <a:ln cap="flat" cmpd="sng" w="9525">
            <a:solidFill>
              <a:srgbClr val="919191"/>
            </a:solidFill>
            <a:prstDash val="solid"/>
            <a:round/>
            <a:headEnd len="sm" w="sm" type="none"/>
            <a:tailEnd len="sm" w="sm" type="none"/>
          </a:ln>
        </p:spPr>
      </p:pic>
      <p:pic>
        <p:nvPicPr>
          <p:cNvPr id="346" name="Google Shape;346;p14"/>
          <p:cNvPicPr preferRelativeResize="0"/>
          <p:nvPr/>
        </p:nvPicPr>
        <p:blipFill rotWithShape="1">
          <a:blip r:embed="rId11">
            <a:alphaModFix/>
          </a:blip>
          <a:srcRect b="0" l="0" r="0" t="0"/>
          <a:stretch/>
        </p:blipFill>
        <p:spPr>
          <a:xfrm>
            <a:off x="2492714" y="2500739"/>
            <a:ext cx="2051261" cy="1263573"/>
          </a:xfrm>
          <a:prstGeom prst="rect">
            <a:avLst/>
          </a:prstGeom>
          <a:noFill/>
          <a:ln cap="flat" cmpd="sng" w="9525">
            <a:solidFill>
              <a:srgbClr val="919191"/>
            </a:solidFill>
            <a:prstDash val="solid"/>
            <a:round/>
            <a:headEnd len="sm" w="sm" type="none"/>
            <a:tailEnd len="sm" w="sm" type="none"/>
          </a:ln>
        </p:spPr>
      </p:pic>
      <p:pic>
        <p:nvPicPr>
          <p:cNvPr descr="composer.gif" id="347" name="Google Shape;347;p14"/>
          <p:cNvPicPr preferRelativeResize="0"/>
          <p:nvPr/>
        </p:nvPicPr>
        <p:blipFill rotWithShape="1">
          <a:blip r:embed="rId12">
            <a:alphaModFix/>
          </a:blip>
          <a:srcRect b="0" l="0" r="0" t="0"/>
          <a:stretch/>
        </p:blipFill>
        <p:spPr>
          <a:xfrm>
            <a:off x="5088066" y="2196187"/>
            <a:ext cx="3696672" cy="2028625"/>
          </a:xfrm>
          <a:prstGeom prst="rect">
            <a:avLst/>
          </a:prstGeom>
          <a:noFill/>
          <a:ln>
            <a:noFill/>
          </a:ln>
        </p:spPr>
      </p:pic>
      <p:pic>
        <p:nvPicPr>
          <p:cNvPr id="348" name="Google Shape;348;p14"/>
          <p:cNvPicPr preferRelativeResize="0"/>
          <p:nvPr/>
        </p:nvPicPr>
        <p:blipFill rotWithShape="1">
          <a:blip r:embed="rId13">
            <a:alphaModFix/>
          </a:blip>
          <a:srcRect b="0" l="768" r="757" t="0"/>
          <a:stretch/>
        </p:blipFill>
        <p:spPr>
          <a:xfrm>
            <a:off x="1131625" y="4371883"/>
            <a:ext cx="848855" cy="306000"/>
          </a:xfrm>
          <a:prstGeom prst="rect">
            <a:avLst/>
          </a:prstGeom>
          <a:noFill/>
          <a:ln>
            <a:noFill/>
          </a:ln>
        </p:spPr>
      </p:pic>
      <p:pic>
        <p:nvPicPr>
          <p:cNvPr id="349" name="Google Shape;349;p14"/>
          <p:cNvPicPr preferRelativeResize="0"/>
          <p:nvPr/>
        </p:nvPicPr>
        <p:blipFill rotWithShape="1">
          <a:blip r:embed="rId14">
            <a:alphaModFix/>
          </a:blip>
          <a:srcRect b="0" l="0" r="0" t="0"/>
          <a:stretch/>
        </p:blipFill>
        <p:spPr>
          <a:xfrm>
            <a:off x="2864225" y="4011113"/>
            <a:ext cx="715425" cy="2511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15"/>
          <p:cNvSpPr txBox="1"/>
          <p:nvPr>
            <p:ph type="title"/>
          </p:nvPr>
        </p:nvSpPr>
        <p:spPr>
          <a:xfrm>
            <a:off x="435453" y="227466"/>
            <a:ext cx="8273100" cy="51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Font typeface="Arial"/>
              <a:buNone/>
            </a:pPr>
            <a:r>
              <a:rPr lang="en-US"/>
              <a:t>Powerful, collaborative, &amp; reproducible interactive analysis</a:t>
            </a:r>
            <a:endParaRPr/>
          </a:p>
        </p:txBody>
      </p:sp>
      <p:sp>
        <p:nvSpPr>
          <p:cNvPr id="355" name="Google Shape;355;p15"/>
          <p:cNvSpPr txBox="1"/>
          <p:nvPr>
            <p:ph idx="1" type="body"/>
          </p:nvPr>
        </p:nvSpPr>
        <p:spPr>
          <a:xfrm>
            <a:off x="350350" y="910525"/>
            <a:ext cx="8448900" cy="103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0"/>
              </a:spcAft>
              <a:buSzPts val="1100"/>
              <a:buNone/>
            </a:pPr>
            <a:r>
              <a:rPr lang="en-US"/>
              <a:t>Users create interactive analysis sessions within a project - all files are available and over 50 instances can be used (</a:t>
            </a:r>
            <a:r>
              <a:rPr i="1" lang="en-US"/>
              <a:t>c3.2xlarge</a:t>
            </a:r>
            <a:r>
              <a:rPr lang="en-US"/>
              <a:t> to </a:t>
            </a:r>
            <a:r>
              <a:rPr i="1" lang="en-US"/>
              <a:t>x1.32xlarge</a:t>
            </a:r>
            <a:r>
              <a:rPr lang="en-US"/>
              <a:t> on AWS)</a:t>
            </a:r>
            <a:endParaRPr/>
          </a:p>
        </p:txBody>
      </p:sp>
      <p:grpSp>
        <p:nvGrpSpPr>
          <p:cNvPr id="356" name="Google Shape;356;p15"/>
          <p:cNvGrpSpPr/>
          <p:nvPr/>
        </p:nvGrpSpPr>
        <p:grpSpPr>
          <a:xfrm>
            <a:off x="4683675" y="2249824"/>
            <a:ext cx="4337550" cy="2438500"/>
            <a:chOff x="4806450" y="1732924"/>
            <a:chExt cx="4337550" cy="2438500"/>
          </a:xfrm>
        </p:grpSpPr>
        <p:pic>
          <p:nvPicPr>
            <p:cNvPr descr="mac.png" id="357" name="Google Shape;357;p15"/>
            <p:cNvPicPr preferRelativeResize="0"/>
            <p:nvPr/>
          </p:nvPicPr>
          <p:blipFill rotWithShape="1">
            <a:blip r:embed="rId3">
              <a:alphaModFix/>
            </a:blip>
            <a:srcRect b="0" l="0" r="0" t="0"/>
            <a:stretch/>
          </p:blipFill>
          <p:spPr>
            <a:xfrm>
              <a:off x="4806450" y="1732924"/>
              <a:ext cx="4337550" cy="2438500"/>
            </a:xfrm>
            <a:prstGeom prst="rect">
              <a:avLst/>
            </a:prstGeom>
            <a:noFill/>
            <a:ln>
              <a:noFill/>
            </a:ln>
          </p:spPr>
        </p:pic>
        <p:pic>
          <p:nvPicPr>
            <p:cNvPr descr="R-cruncher.gif" id="358" name="Google Shape;358;p15"/>
            <p:cNvPicPr preferRelativeResize="0"/>
            <p:nvPr/>
          </p:nvPicPr>
          <p:blipFill rotWithShape="1">
            <a:blip r:embed="rId4">
              <a:alphaModFix/>
            </a:blip>
            <a:srcRect b="0" l="0" r="0" t="0"/>
            <a:stretch/>
          </p:blipFill>
          <p:spPr>
            <a:xfrm>
              <a:off x="5350371" y="1868754"/>
              <a:ext cx="3249709" cy="1997392"/>
            </a:xfrm>
            <a:prstGeom prst="rect">
              <a:avLst/>
            </a:prstGeom>
            <a:noFill/>
            <a:ln>
              <a:noFill/>
            </a:ln>
          </p:spPr>
        </p:pic>
      </p:grpSp>
      <p:sp>
        <p:nvSpPr>
          <p:cNvPr id="359" name="Google Shape;359;p15"/>
          <p:cNvSpPr txBox="1"/>
          <p:nvPr/>
        </p:nvSpPr>
        <p:spPr>
          <a:xfrm>
            <a:off x="2729800" y="2330913"/>
            <a:ext cx="644700" cy="33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34739F"/>
                </a:solidFill>
                <a:latin typeface="Arial"/>
                <a:ea typeface="Arial"/>
                <a:cs typeface="Arial"/>
                <a:sym typeface="Arial"/>
              </a:rPr>
              <a:t>Files</a:t>
            </a:r>
            <a:endParaRPr b="1" i="0" sz="1200" u="none" cap="none" strike="noStrike">
              <a:solidFill>
                <a:srgbClr val="133050"/>
              </a:solidFill>
              <a:latin typeface="Arial"/>
              <a:ea typeface="Arial"/>
              <a:cs typeface="Arial"/>
              <a:sym typeface="Arial"/>
            </a:endParaRPr>
          </a:p>
        </p:txBody>
      </p:sp>
      <p:grpSp>
        <p:nvGrpSpPr>
          <p:cNvPr id="360" name="Google Shape;360;p15"/>
          <p:cNvGrpSpPr/>
          <p:nvPr/>
        </p:nvGrpSpPr>
        <p:grpSpPr>
          <a:xfrm>
            <a:off x="3042773" y="3832090"/>
            <a:ext cx="644848" cy="902230"/>
            <a:chOff x="1640325" y="2236800"/>
            <a:chExt cx="764400" cy="1069500"/>
          </a:xfrm>
        </p:grpSpPr>
        <p:sp>
          <p:nvSpPr>
            <p:cNvPr id="361" name="Google Shape;361;p15"/>
            <p:cNvSpPr/>
            <p:nvPr/>
          </p:nvSpPr>
          <p:spPr>
            <a:xfrm>
              <a:off x="1640325" y="2236800"/>
              <a:ext cx="764400" cy="1069500"/>
            </a:xfrm>
            <a:prstGeom prst="roundRect">
              <a:avLst>
                <a:gd fmla="val 17477" name="adj"/>
              </a:avLst>
            </a:prstGeom>
            <a:solidFill>
              <a:srgbClr val="EBF0F3"/>
            </a:solidFill>
            <a:ln cap="flat" cmpd="sng" w="28575">
              <a:solidFill>
                <a:srgbClr val="1330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15"/>
            <p:cNvSpPr/>
            <p:nvPr/>
          </p:nvSpPr>
          <p:spPr>
            <a:xfrm>
              <a:off x="1765725" y="2386050"/>
              <a:ext cx="513600" cy="96600"/>
            </a:xfrm>
            <a:prstGeom prst="rect">
              <a:avLst/>
            </a:prstGeom>
            <a:solidFill>
              <a:srgbClr val="FFFFFF"/>
            </a:solidFill>
            <a:ln cap="flat" cmpd="sng" w="19050">
              <a:solidFill>
                <a:srgbClr val="1330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15"/>
            <p:cNvSpPr/>
            <p:nvPr/>
          </p:nvSpPr>
          <p:spPr>
            <a:xfrm>
              <a:off x="1765725" y="2523450"/>
              <a:ext cx="513600" cy="96600"/>
            </a:xfrm>
            <a:prstGeom prst="rect">
              <a:avLst/>
            </a:prstGeom>
            <a:solidFill>
              <a:srgbClr val="FFFFFF"/>
            </a:solidFill>
            <a:ln cap="flat" cmpd="sng" w="19050">
              <a:solidFill>
                <a:srgbClr val="1330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5"/>
            <p:cNvSpPr/>
            <p:nvPr/>
          </p:nvSpPr>
          <p:spPr>
            <a:xfrm>
              <a:off x="1765725" y="2660850"/>
              <a:ext cx="513600" cy="96600"/>
            </a:xfrm>
            <a:prstGeom prst="rect">
              <a:avLst/>
            </a:prstGeom>
            <a:solidFill>
              <a:srgbClr val="FFFFFF"/>
            </a:solidFill>
            <a:ln cap="flat" cmpd="sng" w="19050">
              <a:solidFill>
                <a:srgbClr val="1330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5" name="Google Shape;365;p15"/>
          <p:cNvPicPr preferRelativeResize="0"/>
          <p:nvPr/>
        </p:nvPicPr>
        <p:blipFill rotWithShape="1">
          <a:blip r:embed="rId5">
            <a:alphaModFix/>
          </a:blip>
          <a:srcRect b="0" l="0" r="0" t="0"/>
          <a:stretch/>
        </p:blipFill>
        <p:spPr>
          <a:xfrm>
            <a:off x="4271500" y="3832100"/>
            <a:ext cx="639950" cy="639950"/>
          </a:xfrm>
          <a:prstGeom prst="rect">
            <a:avLst/>
          </a:prstGeom>
          <a:noFill/>
          <a:ln>
            <a:noFill/>
          </a:ln>
        </p:spPr>
      </p:pic>
      <p:grpSp>
        <p:nvGrpSpPr>
          <p:cNvPr id="366" name="Google Shape;366;p15"/>
          <p:cNvGrpSpPr/>
          <p:nvPr/>
        </p:nvGrpSpPr>
        <p:grpSpPr>
          <a:xfrm>
            <a:off x="1702864" y="2948992"/>
            <a:ext cx="303659" cy="313060"/>
            <a:chOff x="4718250" y="2875500"/>
            <a:chExt cx="587802" cy="606000"/>
          </a:xfrm>
        </p:grpSpPr>
        <p:sp>
          <p:nvSpPr>
            <p:cNvPr id="367" name="Google Shape;367;p15"/>
            <p:cNvSpPr/>
            <p:nvPr/>
          </p:nvSpPr>
          <p:spPr>
            <a:xfrm>
              <a:off x="4718250" y="28755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5"/>
            <p:cNvSpPr/>
            <p:nvPr/>
          </p:nvSpPr>
          <p:spPr>
            <a:xfrm>
              <a:off x="4794450" y="29517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5"/>
            <p:cNvSpPr/>
            <p:nvPr/>
          </p:nvSpPr>
          <p:spPr>
            <a:xfrm>
              <a:off x="4870650" y="30279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0" name="Google Shape;370;p15"/>
          <p:cNvGrpSpPr/>
          <p:nvPr/>
        </p:nvGrpSpPr>
        <p:grpSpPr>
          <a:xfrm>
            <a:off x="2006664" y="2599642"/>
            <a:ext cx="303659" cy="313060"/>
            <a:chOff x="4718250" y="2875500"/>
            <a:chExt cx="587802" cy="606000"/>
          </a:xfrm>
        </p:grpSpPr>
        <p:sp>
          <p:nvSpPr>
            <p:cNvPr id="371" name="Google Shape;371;p15"/>
            <p:cNvSpPr/>
            <p:nvPr/>
          </p:nvSpPr>
          <p:spPr>
            <a:xfrm>
              <a:off x="4718250" y="28755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5"/>
            <p:cNvSpPr/>
            <p:nvPr/>
          </p:nvSpPr>
          <p:spPr>
            <a:xfrm>
              <a:off x="4794450" y="29517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5"/>
            <p:cNvSpPr/>
            <p:nvPr/>
          </p:nvSpPr>
          <p:spPr>
            <a:xfrm>
              <a:off x="4870650" y="30279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4" name="Google Shape;374;p15"/>
          <p:cNvGrpSpPr/>
          <p:nvPr/>
        </p:nvGrpSpPr>
        <p:grpSpPr>
          <a:xfrm>
            <a:off x="2507289" y="2478417"/>
            <a:ext cx="303659" cy="313060"/>
            <a:chOff x="4718250" y="2875500"/>
            <a:chExt cx="587802" cy="606000"/>
          </a:xfrm>
        </p:grpSpPr>
        <p:sp>
          <p:nvSpPr>
            <p:cNvPr id="375" name="Google Shape;375;p15"/>
            <p:cNvSpPr/>
            <p:nvPr/>
          </p:nvSpPr>
          <p:spPr>
            <a:xfrm>
              <a:off x="4718250" y="28755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5"/>
            <p:cNvSpPr/>
            <p:nvPr/>
          </p:nvSpPr>
          <p:spPr>
            <a:xfrm>
              <a:off x="4794450" y="29517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5"/>
            <p:cNvSpPr/>
            <p:nvPr/>
          </p:nvSpPr>
          <p:spPr>
            <a:xfrm>
              <a:off x="4870650" y="30279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78" name="Google Shape;378;p15"/>
          <p:cNvCxnSpPr>
            <a:stCxn id="369" idx="3"/>
            <a:endCxn id="379" idx="1"/>
          </p:cNvCxnSpPr>
          <p:nvPr/>
        </p:nvCxnSpPr>
        <p:spPr>
          <a:xfrm>
            <a:off x="2006523" y="3144887"/>
            <a:ext cx="322800" cy="69300"/>
          </a:xfrm>
          <a:prstGeom prst="straightConnector1">
            <a:avLst/>
          </a:prstGeom>
          <a:noFill/>
          <a:ln cap="flat" cmpd="sng" w="9525">
            <a:solidFill>
              <a:srgbClr val="515151"/>
            </a:solidFill>
            <a:prstDash val="solid"/>
            <a:round/>
            <a:headEnd len="sm" w="sm" type="none"/>
            <a:tailEnd len="sm" w="sm" type="none"/>
          </a:ln>
        </p:spPr>
      </p:cxnSp>
      <p:cxnSp>
        <p:nvCxnSpPr>
          <p:cNvPr id="380" name="Google Shape;380;p15"/>
          <p:cNvCxnSpPr>
            <a:stCxn id="373" idx="2"/>
            <a:endCxn id="381" idx="1"/>
          </p:cNvCxnSpPr>
          <p:nvPr/>
        </p:nvCxnSpPr>
        <p:spPr>
          <a:xfrm>
            <a:off x="2197859" y="2897210"/>
            <a:ext cx="199200" cy="196800"/>
          </a:xfrm>
          <a:prstGeom prst="straightConnector1">
            <a:avLst/>
          </a:prstGeom>
          <a:noFill/>
          <a:ln cap="flat" cmpd="sng" w="9525">
            <a:solidFill>
              <a:srgbClr val="515151"/>
            </a:solidFill>
            <a:prstDash val="solid"/>
            <a:round/>
            <a:headEnd len="sm" w="sm" type="none"/>
            <a:tailEnd len="sm" w="sm" type="none"/>
          </a:ln>
        </p:spPr>
      </p:cxnSp>
      <p:cxnSp>
        <p:nvCxnSpPr>
          <p:cNvPr id="382" name="Google Shape;382;p15"/>
          <p:cNvCxnSpPr>
            <a:stCxn id="377" idx="2"/>
            <a:endCxn id="381" idx="7"/>
          </p:cNvCxnSpPr>
          <p:nvPr/>
        </p:nvCxnSpPr>
        <p:spPr>
          <a:xfrm flipH="1">
            <a:off x="2588384" y="2775985"/>
            <a:ext cx="110100" cy="318000"/>
          </a:xfrm>
          <a:prstGeom prst="straightConnector1">
            <a:avLst/>
          </a:prstGeom>
          <a:noFill/>
          <a:ln cap="flat" cmpd="sng" w="9525">
            <a:solidFill>
              <a:srgbClr val="515151"/>
            </a:solidFill>
            <a:prstDash val="solid"/>
            <a:round/>
            <a:headEnd len="sm" w="sm" type="none"/>
            <a:tailEnd len="sm" w="sm" type="none"/>
          </a:ln>
        </p:spPr>
      </p:cxnSp>
      <p:cxnSp>
        <p:nvCxnSpPr>
          <p:cNvPr id="383" name="Google Shape;383;p15"/>
          <p:cNvCxnSpPr>
            <a:stCxn id="381" idx="4"/>
            <a:endCxn id="384" idx="1"/>
          </p:cNvCxnSpPr>
          <p:nvPr/>
        </p:nvCxnSpPr>
        <p:spPr>
          <a:xfrm flipH="1" rot="-5400000">
            <a:off x="2086997" y="3714677"/>
            <a:ext cx="1285200" cy="473700"/>
          </a:xfrm>
          <a:prstGeom prst="bentConnector2">
            <a:avLst/>
          </a:prstGeom>
          <a:noFill/>
          <a:ln cap="flat" cmpd="sng" w="19050">
            <a:solidFill>
              <a:srgbClr val="133050"/>
            </a:solidFill>
            <a:prstDash val="solid"/>
            <a:round/>
            <a:headEnd len="sm" w="sm" type="none"/>
            <a:tailEnd len="med" w="med" type="oval"/>
          </a:ln>
        </p:spPr>
      </p:cxnSp>
      <p:sp>
        <p:nvSpPr>
          <p:cNvPr id="384" name="Google Shape;384;p15"/>
          <p:cNvSpPr/>
          <p:nvPr/>
        </p:nvSpPr>
        <p:spPr>
          <a:xfrm>
            <a:off x="2966575" y="4520400"/>
            <a:ext cx="147900" cy="14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5"/>
          <p:cNvSpPr/>
          <p:nvPr/>
        </p:nvSpPr>
        <p:spPr>
          <a:xfrm>
            <a:off x="4683675" y="4520400"/>
            <a:ext cx="147900" cy="14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5"/>
          <p:cNvSpPr/>
          <p:nvPr/>
        </p:nvSpPr>
        <p:spPr>
          <a:xfrm>
            <a:off x="2701525" y="4520400"/>
            <a:ext cx="147900" cy="14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7" name="Google Shape;387;p15"/>
          <p:cNvCxnSpPr>
            <a:endCxn id="385" idx="1"/>
          </p:cNvCxnSpPr>
          <p:nvPr/>
        </p:nvCxnSpPr>
        <p:spPr>
          <a:xfrm flipH="1" rot="10800000">
            <a:off x="3702075" y="4594050"/>
            <a:ext cx="981600" cy="16800"/>
          </a:xfrm>
          <a:prstGeom prst="bentConnector3">
            <a:avLst>
              <a:gd fmla="val 50000" name="adj1"/>
            </a:avLst>
          </a:prstGeom>
          <a:noFill/>
          <a:ln cap="flat" cmpd="sng" w="19050">
            <a:solidFill>
              <a:srgbClr val="133050"/>
            </a:solidFill>
            <a:prstDash val="solid"/>
            <a:round/>
            <a:headEnd len="med" w="med" type="oval"/>
            <a:tailEnd len="med" w="med" type="oval"/>
          </a:ln>
        </p:spPr>
      </p:cxnSp>
      <p:cxnSp>
        <p:nvCxnSpPr>
          <p:cNvPr id="388" name="Google Shape;388;p15"/>
          <p:cNvCxnSpPr>
            <a:stCxn id="389" idx="0"/>
            <a:endCxn id="390" idx="1"/>
          </p:cNvCxnSpPr>
          <p:nvPr/>
        </p:nvCxnSpPr>
        <p:spPr>
          <a:xfrm flipH="1" rot="10800000">
            <a:off x="2642818" y="3050526"/>
            <a:ext cx="336300" cy="131400"/>
          </a:xfrm>
          <a:prstGeom prst="straightConnector1">
            <a:avLst/>
          </a:prstGeom>
          <a:noFill/>
          <a:ln cap="flat" cmpd="sng" w="9525">
            <a:solidFill>
              <a:srgbClr val="515151"/>
            </a:solidFill>
            <a:prstDash val="solid"/>
            <a:round/>
            <a:headEnd len="sm" w="sm" type="none"/>
            <a:tailEnd len="sm" w="sm" type="none"/>
          </a:ln>
        </p:spPr>
      </p:cxnSp>
      <p:grpSp>
        <p:nvGrpSpPr>
          <p:cNvPr id="391" name="Google Shape;391;p15"/>
          <p:cNvGrpSpPr/>
          <p:nvPr/>
        </p:nvGrpSpPr>
        <p:grpSpPr>
          <a:xfrm>
            <a:off x="2900314" y="2854642"/>
            <a:ext cx="303659" cy="313060"/>
            <a:chOff x="4718250" y="2875500"/>
            <a:chExt cx="587802" cy="606000"/>
          </a:xfrm>
        </p:grpSpPr>
        <p:sp>
          <p:nvSpPr>
            <p:cNvPr id="392" name="Google Shape;392;p15"/>
            <p:cNvSpPr/>
            <p:nvPr/>
          </p:nvSpPr>
          <p:spPr>
            <a:xfrm>
              <a:off x="4718250" y="28755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15"/>
            <p:cNvSpPr/>
            <p:nvPr/>
          </p:nvSpPr>
          <p:spPr>
            <a:xfrm>
              <a:off x="4794450" y="29517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5"/>
            <p:cNvSpPr/>
            <p:nvPr/>
          </p:nvSpPr>
          <p:spPr>
            <a:xfrm>
              <a:off x="4870650" y="3027900"/>
              <a:ext cx="435402" cy="453600"/>
            </a:xfrm>
            <a:prstGeom prst="flowChartDocument">
              <a:avLst/>
            </a:prstGeom>
            <a:solidFill>
              <a:srgbClr val="FFFFFF"/>
            </a:solidFill>
            <a:ln cap="flat" cmpd="sng" w="9525">
              <a:solidFill>
                <a:srgbClr val="5151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4" name="Google Shape;394;p15"/>
          <p:cNvGrpSpPr/>
          <p:nvPr/>
        </p:nvGrpSpPr>
        <p:grpSpPr>
          <a:xfrm>
            <a:off x="2310314" y="3057090"/>
            <a:ext cx="397326" cy="267799"/>
            <a:chOff x="1186191" y="1229192"/>
            <a:chExt cx="639920" cy="431308"/>
          </a:xfrm>
        </p:grpSpPr>
        <p:sp>
          <p:nvSpPr>
            <p:cNvPr id="395" name="Google Shape;395;p15"/>
            <p:cNvSpPr/>
            <p:nvPr/>
          </p:nvSpPr>
          <p:spPr>
            <a:xfrm>
              <a:off x="1288225" y="1451700"/>
              <a:ext cx="436200" cy="208800"/>
            </a:xfrm>
            <a:prstGeom prst="rect">
              <a:avLst/>
            </a:prstGeom>
            <a:solidFill>
              <a:srgbClr val="133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5"/>
            <p:cNvSpPr/>
            <p:nvPr/>
          </p:nvSpPr>
          <p:spPr>
            <a:xfrm>
              <a:off x="1261912" y="1229192"/>
              <a:ext cx="436200" cy="405600"/>
            </a:xfrm>
            <a:prstGeom prst="ellipse">
              <a:avLst/>
            </a:prstGeom>
            <a:solidFill>
              <a:srgbClr val="133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5"/>
            <p:cNvSpPr/>
            <p:nvPr/>
          </p:nvSpPr>
          <p:spPr>
            <a:xfrm>
              <a:off x="1186191" y="1451688"/>
              <a:ext cx="208800" cy="208800"/>
            </a:xfrm>
            <a:prstGeom prst="ellipse">
              <a:avLst/>
            </a:prstGeom>
            <a:solidFill>
              <a:srgbClr val="133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5"/>
            <p:cNvSpPr/>
            <p:nvPr/>
          </p:nvSpPr>
          <p:spPr>
            <a:xfrm>
              <a:off x="1617311" y="1430249"/>
              <a:ext cx="208800" cy="230100"/>
            </a:xfrm>
            <a:prstGeom prst="ellipse">
              <a:avLst/>
            </a:prstGeom>
            <a:solidFill>
              <a:srgbClr val="133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6" name="Google Shape;396;p15"/>
          <p:cNvSpPr txBox="1"/>
          <p:nvPr/>
        </p:nvSpPr>
        <p:spPr>
          <a:xfrm>
            <a:off x="2910100" y="3467300"/>
            <a:ext cx="1031100" cy="33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4739F"/>
                </a:solidFill>
                <a:latin typeface="Arial"/>
                <a:ea typeface="Arial"/>
                <a:cs typeface="Arial"/>
                <a:sym typeface="Arial"/>
              </a:rPr>
              <a:t>Instance</a:t>
            </a:r>
            <a:endParaRPr b="1" i="0" sz="1400" u="none" cap="none" strike="noStrike">
              <a:solidFill>
                <a:srgbClr val="34739F"/>
              </a:solidFill>
              <a:latin typeface="Arial"/>
              <a:ea typeface="Arial"/>
              <a:cs typeface="Arial"/>
              <a:sym typeface="Arial"/>
            </a:endParaRPr>
          </a:p>
        </p:txBody>
      </p:sp>
      <p:pic>
        <p:nvPicPr>
          <p:cNvPr id="397" name="Google Shape;397;p15"/>
          <p:cNvPicPr preferRelativeResize="0"/>
          <p:nvPr/>
        </p:nvPicPr>
        <p:blipFill rotWithShape="1">
          <a:blip r:embed="rId6">
            <a:alphaModFix/>
          </a:blip>
          <a:srcRect b="0" l="0" r="0" t="0"/>
          <a:stretch/>
        </p:blipFill>
        <p:spPr>
          <a:xfrm>
            <a:off x="4097775" y="3070149"/>
            <a:ext cx="825750" cy="639950"/>
          </a:xfrm>
          <a:prstGeom prst="rect">
            <a:avLst/>
          </a:prstGeom>
          <a:noFill/>
          <a:ln>
            <a:noFill/>
          </a:ln>
        </p:spPr>
      </p:pic>
      <p:sp>
        <p:nvSpPr>
          <p:cNvPr id="398" name="Google Shape;398;p15"/>
          <p:cNvSpPr txBox="1"/>
          <p:nvPr/>
        </p:nvSpPr>
        <p:spPr>
          <a:xfrm>
            <a:off x="1754975" y="3265050"/>
            <a:ext cx="825900" cy="33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34739F"/>
                </a:solidFill>
                <a:latin typeface="Arial"/>
                <a:ea typeface="Arial"/>
                <a:cs typeface="Arial"/>
                <a:sym typeface="Arial"/>
              </a:rPr>
              <a:t>Project</a:t>
            </a:r>
            <a:endParaRPr b="1" i="0" sz="1200" u="none" cap="none" strike="noStrike">
              <a:solidFill>
                <a:srgbClr val="13305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16"/>
          <p:cNvSpPr txBox="1"/>
          <p:nvPr>
            <p:ph type="title"/>
          </p:nvPr>
        </p:nvSpPr>
        <p:spPr>
          <a:xfrm>
            <a:off x="435428" y="378591"/>
            <a:ext cx="8273100" cy="51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Font typeface="Arial"/>
              <a:buNone/>
            </a:pPr>
            <a:r>
              <a:rPr lang="en-US"/>
              <a:t>Quantify and visualize isomiR differences in RStudio</a:t>
            </a:r>
            <a:endParaRPr/>
          </a:p>
        </p:txBody>
      </p:sp>
      <p:pic>
        <p:nvPicPr>
          <p:cNvPr id="404" name="Google Shape;404;p16"/>
          <p:cNvPicPr preferRelativeResize="0"/>
          <p:nvPr/>
        </p:nvPicPr>
        <p:blipFill rotWithShape="1">
          <a:blip r:embed="rId3">
            <a:alphaModFix/>
          </a:blip>
          <a:srcRect b="0" l="12126" r="0" t="0"/>
          <a:stretch/>
        </p:blipFill>
        <p:spPr>
          <a:xfrm>
            <a:off x="365563" y="890400"/>
            <a:ext cx="7140876" cy="37606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17"/>
          <p:cNvSpPr txBox="1"/>
          <p:nvPr>
            <p:ph type="title"/>
          </p:nvPr>
        </p:nvSpPr>
        <p:spPr>
          <a:xfrm>
            <a:off x="435428" y="378591"/>
            <a:ext cx="8273100" cy="51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Font typeface="Arial"/>
              <a:buNone/>
            </a:pPr>
            <a:r>
              <a:rPr lang="en-US"/>
              <a:t>Quantify and visualize isomiR differences in RStudio</a:t>
            </a:r>
            <a:endParaRPr/>
          </a:p>
        </p:txBody>
      </p:sp>
      <p:pic>
        <p:nvPicPr>
          <p:cNvPr id="410" name="Google Shape;410;p17"/>
          <p:cNvPicPr preferRelativeResize="0"/>
          <p:nvPr/>
        </p:nvPicPr>
        <p:blipFill rotWithShape="1">
          <a:blip r:embed="rId3">
            <a:alphaModFix/>
          </a:blip>
          <a:srcRect b="0" l="12126" r="0" t="0"/>
          <a:stretch/>
        </p:blipFill>
        <p:spPr>
          <a:xfrm>
            <a:off x="365563" y="890400"/>
            <a:ext cx="7140876" cy="3760600"/>
          </a:xfrm>
          <a:prstGeom prst="rect">
            <a:avLst/>
          </a:prstGeom>
          <a:noFill/>
          <a:ln cap="flat" cmpd="sng" w="9525">
            <a:solidFill>
              <a:schemeClr val="dk2"/>
            </a:solidFill>
            <a:prstDash val="solid"/>
            <a:round/>
            <a:headEnd len="sm" w="sm" type="none"/>
            <a:tailEnd len="sm" w="sm" type="none"/>
          </a:ln>
        </p:spPr>
      </p:pic>
      <p:pic>
        <p:nvPicPr>
          <p:cNvPr id="411" name="Google Shape;411;p17"/>
          <p:cNvPicPr preferRelativeResize="0"/>
          <p:nvPr/>
        </p:nvPicPr>
        <p:blipFill rotWithShape="1">
          <a:blip r:embed="rId4">
            <a:alphaModFix/>
          </a:blip>
          <a:srcRect b="0" l="0" r="0" t="0"/>
          <a:stretch/>
        </p:blipFill>
        <p:spPr>
          <a:xfrm>
            <a:off x="2703837" y="1824125"/>
            <a:ext cx="6074600" cy="282687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18"/>
          <p:cNvSpPr txBox="1"/>
          <p:nvPr>
            <p:ph type="title"/>
          </p:nvPr>
        </p:nvSpPr>
        <p:spPr>
          <a:xfrm>
            <a:off x="435428" y="378591"/>
            <a:ext cx="8273100" cy="51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Font typeface="Arial"/>
              <a:buNone/>
            </a:pPr>
            <a:r>
              <a:rPr lang="en-US"/>
              <a:t>Quantify and visualize isomiR differences in RStudio</a:t>
            </a:r>
            <a:endParaRPr/>
          </a:p>
        </p:txBody>
      </p:sp>
      <p:pic>
        <p:nvPicPr>
          <p:cNvPr id="417" name="Google Shape;417;p18"/>
          <p:cNvPicPr preferRelativeResize="0"/>
          <p:nvPr/>
        </p:nvPicPr>
        <p:blipFill rotWithShape="1">
          <a:blip r:embed="rId3">
            <a:alphaModFix/>
          </a:blip>
          <a:srcRect b="0" l="12126" r="0" t="0"/>
          <a:stretch/>
        </p:blipFill>
        <p:spPr>
          <a:xfrm>
            <a:off x="365563" y="890400"/>
            <a:ext cx="7140876" cy="3760600"/>
          </a:xfrm>
          <a:prstGeom prst="rect">
            <a:avLst/>
          </a:prstGeom>
          <a:noFill/>
          <a:ln cap="flat" cmpd="sng" w="9525">
            <a:solidFill>
              <a:schemeClr val="dk2"/>
            </a:solidFill>
            <a:prstDash val="solid"/>
            <a:round/>
            <a:headEnd len="sm" w="sm" type="none"/>
            <a:tailEnd len="sm" w="sm" type="none"/>
          </a:ln>
        </p:spPr>
      </p:pic>
      <p:pic>
        <p:nvPicPr>
          <p:cNvPr id="418" name="Google Shape;418;p18"/>
          <p:cNvPicPr preferRelativeResize="0"/>
          <p:nvPr/>
        </p:nvPicPr>
        <p:blipFill rotWithShape="1">
          <a:blip r:embed="rId4">
            <a:alphaModFix/>
          </a:blip>
          <a:srcRect b="0" l="0" r="0" t="0"/>
          <a:stretch/>
        </p:blipFill>
        <p:spPr>
          <a:xfrm>
            <a:off x="2703837" y="1824125"/>
            <a:ext cx="6074600" cy="2826875"/>
          </a:xfrm>
          <a:prstGeom prst="rect">
            <a:avLst/>
          </a:prstGeom>
          <a:noFill/>
          <a:ln cap="flat" cmpd="sng" w="9525">
            <a:solidFill>
              <a:schemeClr val="dk2"/>
            </a:solidFill>
            <a:prstDash val="solid"/>
            <a:round/>
            <a:headEnd len="sm" w="sm" type="none"/>
            <a:tailEnd len="sm" w="sm" type="none"/>
          </a:ln>
        </p:spPr>
      </p:pic>
      <p:pic>
        <p:nvPicPr>
          <p:cNvPr id="419" name="Google Shape;419;p18"/>
          <p:cNvPicPr preferRelativeResize="0"/>
          <p:nvPr/>
        </p:nvPicPr>
        <p:blipFill rotWithShape="1">
          <a:blip r:embed="rId5">
            <a:alphaModFix/>
          </a:blip>
          <a:srcRect b="0" l="0" r="31633" t="10241"/>
          <a:stretch/>
        </p:blipFill>
        <p:spPr>
          <a:xfrm>
            <a:off x="4311380" y="2105247"/>
            <a:ext cx="4736927" cy="2659662"/>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19"/>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425" name="Google Shape;425;p19"/>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Merging Perspective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
          <p:cNvSpPr txBox="1"/>
          <p:nvPr>
            <p:ph type="title"/>
          </p:nvPr>
        </p:nvSpPr>
        <p:spPr>
          <a:xfrm>
            <a:off x="426300" y="389617"/>
            <a:ext cx="8291400" cy="5142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None/>
            </a:pPr>
            <a:r>
              <a:rPr lang="en-US"/>
              <a:t>Agenda</a:t>
            </a:r>
            <a:endParaRPr/>
          </a:p>
        </p:txBody>
      </p:sp>
      <p:sp>
        <p:nvSpPr>
          <p:cNvPr id="201" name="Google Shape;201;p2"/>
          <p:cNvSpPr txBox="1"/>
          <p:nvPr>
            <p:ph idx="1" type="body"/>
          </p:nvPr>
        </p:nvSpPr>
        <p:spPr>
          <a:xfrm>
            <a:off x="2152625" y="968319"/>
            <a:ext cx="4811511" cy="3694500"/>
          </a:xfrm>
          <a:prstGeom prst="rect">
            <a:avLst/>
          </a:prstGeom>
          <a:noFill/>
          <a:ln>
            <a:noFill/>
          </a:ln>
        </p:spPr>
        <p:txBody>
          <a:bodyPr anchorCtr="0" anchor="t" bIns="80900" lIns="80900" spcFirstLastPara="1" rIns="80900" wrap="square" tIns="80900">
            <a:noAutofit/>
          </a:bodyPr>
          <a:lstStyle/>
          <a:p>
            <a:pPr indent="-285750" lvl="0" marL="355600" rtl="0" algn="l">
              <a:lnSpc>
                <a:spcPct val="150000"/>
              </a:lnSpc>
              <a:spcBef>
                <a:spcPts val="400"/>
              </a:spcBef>
              <a:spcAft>
                <a:spcPts val="0"/>
              </a:spcAft>
              <a:buSzPts val="1300"/>
              <a:buChar char="●"/>
            </a:pPr>
            <a:r>
              <a:rPr lang="en-US" sz="1700"/>
              <a:t>Introduction and Overview</a:t>
            </a:r>
            <a:endParaRPr/>
          </a:p>
          <a:p>
            <a:pPr indent="-285750" lvl="1" marL="812800" rtl="0" algn="l">
              <a:lnSpc>
                <a:spcPct val="150000"/>
              </a:lnSpc>
              <a:spcBef>
                <a:spcPts val="400"/>
              </a:spcBef>
              <a:spcAft>
                <a:spcPts val="0"/>
              </a:spcAft>
              <a:buSzPts val="1300"/>
              <a:buChar char="●"/>
            </a:pPr>
            <a:r>
              <a:rPr lang="en-US" sz="1400"/>
              <a:t>Merging BCO and Public Program Perspectives</a:t>
            </a:r>
            <a:endParaRPr/>
          </a:p>
          <a:p>
            <a:pPr indent="-298450" lvl="0" marL="355600" rtl="0" algn="l">
              <a:lnSpc>
                <a:spcPct val="150000"/>
              </a:lnSpc>
              <a:spcBef>
                <a:spcPts val="400"/>
              </a:spcBef>
              <a:spcAft>
                <a:spcPts val="0"/>
              </a:spcAft>
              <a:buSzPts val="1300"/>
              <a:buChar char="●"/>
            </a:pPr>
            <a:r>
              <a:rPr lang="en-US" sz="1700"/>
              <a:t>Core BioCompute Object Implementation</a:t>
            </a:r>
            <a:endParaRPr/>
          </a:p>
          <a:p>
            <a:pPr indent="-285750" lvl="1" marL="812800" rtl="0" algn="l">
              <a:lnSpc>
                <a:spcPct val="150000"/>
              </a:lnSpc>
              <a:spcBef>
                <a:spcPts val="400"/>
              </a:spcBef>
              <a:spcAft>
                <a:spcPts val="0"/>
              </a:spcAft>
              <a:buSzPts val="1300"/>
              <a:buChar char="●"/>
            </a:pPr>
            <a:r>
              <a:rPr lang="en-US" sz="1300"/>
              <a:t>Libraries and Interfaces</a:t>
            </a:r>
            <a:endParaRPr/>
          </a:p>
          <a:p>
            <a:pPr indent="-285750" lvl="0" marL="355600" rtl="0" algn="l">
              <a:lnSpc>
                <a:spcPct val="150000"/>
              </a:lnSpc>
              <a:spcBef>
                <a:spcPts val="400"/>
              </a:spcBef>
              <a:spcAft>
                <a:spcPts val="0"/>
              </a:spcAft>
              <a:buSzPts val="1300"/>
              <a:buChar char="●"/>
            </a:pPr>
            <a:r>
              <a:rPr lang="en-US" sz="1700"/>
              <a:t>Recent Advances and Real World Use Cases </a:t>
            </a:r>
            <a:endParaRPr/>
          </a:p>
          <a:p>
            <a:pPr indent="-285750" lvl="1" marL="812800" rtl="0" algn="l">
              <a:lnSpc>
                <a:spcPct val="150000"/>
              </a:lnSpc>
              <a:spcBef>
                <a:spcPts val="400"/>
              </a:spcBef>
              <a:spcAft>
                <a:spcPts val="0"/>
              </a:spcAft>
              <a:buSzPts val="1300"/>
              <a:buChar char="●"/>
            </a:pPr>
            <a:r>
              <a:rPr lang="en-US" sz="1300"/>
              <a:t>Public Programs</a:t>
            </a:r>
            <a:endParaRPr/>
          </a:p>
          <a:p>
            <a:pPr indent="-285750" lvl="1" marL="812800" rtl="0" algn="l">
              <a:lnSpc>
                <a:spcPct val="150000"/>
              </a:lnSpc>
              <a:spcBef>
                <a:spcPts val="400"/>
              </a:spcBef>
              <a:spcAft>
                <a:spcPts val="0"/>
              </a:spcAft>
              <a:buSzPts val="1300"/>
              <a:buChar char="●"/>
            </a:pPr>
            <a:r>
              <a:rPr lang="en-US" sz="1300"/>
              <a:t>Current Tool Development</a:t>
            </a:r>
            <a:endParaRPr/>
          </a:p>
          <a:p>
            <a:pPr indent="-285750" lvl="0" marL="355600" rtl="0" algn="l">
              <a:lnSpc>
                <a:spcPct val="150000"/>
              </a:lnSpc>
              <a:spcBef>
                <a:spcPts val="400"/>
              </a:spcBef>
              <a:spcAft>
                <a:spcPts val="0"/>
              </a:spcAft>
              <a:buSzPts val="1300"/>
              <a:buChar char="●"/>
            </a:pPr>
            <a:r>
              <a:rPr lang="en-US" sz="1700"/>
              <a:t>Outcomes, Goals, and Milestones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20"/>
          <p:cNvSpPr txBox="1"/>
          <p:nvPr>
            <p:ph type="title"/>
          </p:nvPr>
        </p:nvSpPr>
        <p:spPr>
          <a:xfrm>
            <a:off x="435428" y="73791"/>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400"/>
              <a:buFont typeface="Arial"/>
              <a:buNone/>
            </a:pPr>
            <a:r>
              <a:rPr lang="en-US" sz="2400"/>
              <a:t>Owning our CWL Centric View of the World</a:t>
            </a:r>
            <a:endParaRPr sz="2400"/>
          </a:p>
        </p:txBody>
      </p:sp>
      <p:sp>
        <p:nvSpPr>
          <p:cNvPr id="431" name="Google Shape;431;p20"/>
          <p:cNvSpPr txBox="1"/>
          <p:nvPr>
            <p:ph idx="4294967295" type="body"/>
          </p:nvPr>
        </p:nvSpPr>
        <p:spPr>
          <a:xfrm>
            <a:off x="239915" y="732225"/>
            <a:ext cx="3143400" cy="2932200"/>
          </a:xfrm>
          <a:prstGeom prst="rect">
            <a:avLst/>
          </a:prstGeom>
          <a:noFill/>
          <a:ln>
            <a:noFill/>
          </a:ln>
        </p:spPr>
        <p:txBody>
          <a:bodyPr anchorCtr="0" anchor="t" bIns="80900" lIns="80900" spcFirstLastPara="1" rIns="80900" wrap="square" tIns="80900">
            <a:noAutofit/>
          </a:bodyPr>
          <a:lstStyle/>
          <a:p>
            <a:pPr indent="-260350" lvl="0" marL="400050" marR="0" rtl="0" algn="l">
              <a:lnSpc>
                <a:spcPct val="100000"/>
              </a:lnSpc>
              <a:spcBef>
                <a:spcPts val="400"/>
              </a:spcBef>
              <a:spcAft>
                <a:spcPts val="0"/>
              </a:spcAft>
              <a:buClr>
                <a:schemeClr val="dk1"/>
              </a:buClr>
              <a:buSzPts val="1400"/>
              <a:buFont typeface="Arial"/>
              <a:buChar char="●"/>
            </a:pPr>
            <a:r>
              <a:rPr lang="en-US" sz="1400">
                <a:solidFill>
                  <a:schemeClr val="dk1"/>
                </a:solidFill>
              </a:rPr>
              <a:t>Use of Docker-containerized bioinformatics pipelines to provide a consistent computational environment</a:t>
            </a:r>
            <a:endParaRPr sz="1400">
              <a:solidFill>
                <a:schemeClr val="dk1"/>
              </a:solidFill>
            </a:endParaRPr>
          </a:p>
          <a:p>
            <a:pPr indent="-171450" lvl="0" marL="400050" marR="0" rtl="0" algn="l">
              <a:lnSpc>
                <a:spcPct val="100000"/>
              </a:lnSpc>
              <a:spcBef>
                <a:spcPts val="400"/>
              </a:spcBef>
              <a:spcAft>
                <a:spcPts val="0"/>
              </a:spcAft>
              <a:buSzPts val="963"/>
              <a:buFont typeface="Arial"/>
              <a:buNone/>
            </a:pPr>
            <a:r>
              <a:t/>
            </a:r>
            <a:endParaRPr sz="1400">
              <a:solidFill>
                <a:schemeClr val="dk1"/>
              </a:solidFill>
            </a:endParaRPr>
          </a:p>
          <a:p>
            <a:pPr indent="-260350" lvl="0" marL="400050" marR="0" rtl="0" algn="l">
              <a:lnSpc>
                <a:spcPct val="100000"/>
              </a:lnSpc>
              <a:spcBef>
                <a:spcPts val="400"/>
              </a:spcBef>
              <a:spcAft>
                <a:spcPts val="0"/>
              </a:spcAft>
              <a:buClr>
                <a:schemeClr val="dk1"/>
              </a:buClr>
              <a:buSzPts val="1400"/>
              <a:buFont typeface="Arial"/>
              <a:buChar char="●"/>
            </a:pPr>
            <a:r>
              <a:rPr lang="en-US" sz="1400">
                <a:solidFill>
                  <a:schemeClr val="dk1"/>
                </a:solidFill>
              </a:rPr>
              <a:t>Automatically generated and accessible logs for every task</a:t>
            </a:r>
            <a:endParaRPr sz="1400">
              <a:solidFill>
                <a:schemeClr val="dk1"/>
              </a:solidFill>
            </a:endParaRPr>
          </a:p>
          <a:p>
            <a:pPr indent="-171450" lvl="0" marL="400050" marR="0" rtl="0" algn="l">
              <a:lnSpc>
                <a:spcPct val="100000"/>
              </a:lnSpc>
              <a:spcBef>
                <a:spcPts val="400"/>
              </a:spcBef>
              <a:spcAft>
                <a:spcPts val="0"/>
              </a:spcAft>
              <a:buSzPts val="963"/>
              <a:buFont typeface="Arial"/>
              <a:buNone/>
            </a:pPr>
            <a:r>
              <a:t/>
            </a:r>
            <a:endParaRPr sz="1400">
              <a:solidFill>
                <a:schemeClr val="dk1"/>
              </a:solidFill>
            </a:endParaRPr>
          </a:p>
          <a:p>
            <a:pPr indent="-260350" lvl="1" marL="685800" marR="0" rtl="0" algn="l">
              <a:lnSpc>
                <a:spcPct val="100000"/>
              </a:lnSpc>
              <a:spcBef>
                <a:spcPts val="400"/>
              </a:spcBef>
              <a:spcAft>
                <a:spcPts val="0"/>
              </a:spcAft>
              <a:buSzPts val="1400"/>
              <a:buFont typeface="Arial"/>
              <a:buChar char="●"/>
            </a:pPr>
            <a:r>
              <a:rPr lang="en-US" sz="1400"/>
              <a:t>App versions &amp; parameters</a:t>
            </a:r>
            <a:endParaRPr sz="1400"/>
          </a:p>
          <a:p>
            <a:pPr indent="-171450" lvl="0" marL="685800" marR="0" rtl="0" algn="l">
              <a:lnSpc>
                <a:spcPct val="100000"/>
              </a:lnSpc>
              <a:spcBef>
                <a:spcPts val="400"/>
              </a:spcBef>
              <a:spcAft>
                <a:spcPts val="0"/>
              </a:spcAft>
              <a:buSzPts val="963"/>
              <a:buFont typeface="Arial"/>
              <a:buNone/>
            </a:pPr>
            <a:r>
              <a:t/>
            </a:r>
            <a:endParaRPr sz="1400">
              <a:solidFill>
                <a:schemeClr val="dk1"/>
              </a:solidFill>
            </a:endParaRPr>
          </a:p>
          <a:p>
            <a:pPr indent="-260350" lvl="1" marL="685800" marR="0" rtl="0" algn="l">
              <a:lnSpc>
                <a:spcPct val="100000"/>
              </a:lnSpc>
              <a:spcBef>
                <a:spcPts val="400"/>
              </a:spcBef>
              <a:spcAft>
                <a:spcPts val="0"/>
              </a:spcAft>
              <a:buSzPts val="1400"/>
              <a:buFont typeface="Arial"/>
              <a:buChar char="●"/>
            </a:pPr>
            <a:r>
              <a:rPr lang="en-US" sz="1400"/>
              <a:t>Input &amp; output files</a:t>
            </a:r>
            <a:endParaRPr sz="1400"/>
          </a:p>
          <a:p>
            <a:pPr indent="0" lvl="0" marL="457200" rtl="0" algn="l">
              <a:lnSpc>
                <a:spcPct val="100000"/>
              </a:lnSpc>
              <a:spcBef>
                <a:spcPts val="400"/>
              </a:spcBef>
              <a:spcAft>
                <a:spcPts val="0"/>
              </a:spcAft>
              <a:buSzPts val="963"/>
              <a:buFont typeface="Arial"/>
              <a:buNone/>
            </a:pPr>
            <a:r>
              <a:t/>
            </a:r>
            <a:endParaRPr sz="1400">
              <a:solidFill>
                <a:schemeClr val="dk1"/>
              </a:solidFill>
            </a:endParaRPr>
          </a:p>
          <a:p>
            <a:pPr indent="-317500" lvl="0" marL="457200" rtl="0" algn="l">
              <a:lnSpc>
                <a:spcPct val="100000"/>
              </a:lnSpc>
              <a:spcBef>
                <a:spcPts val="400"/>
              </a:spcBef>
              <a:spcAft>
                <a:spcPts val="0"/>
              </a:spcAft>
              <a:buClr>
                <a:schemeClr val="dk1"/>
              </a:buClr>
              <a:buSzPts val="1400"/>
              <a:buFont typeface="Arial"/>
              <a:buChar char="●"/>
            </a:pPr>
            <a:r>
              <a:rPr lang="en-US" sz="1400">
                <a:solidFill>
                  <a:schemeClr val="dk1"/>
                </a:solidFill>
              </a:rPr>
              <a:t>All the specifications necessary to ensure your tools work reproducibly across platforms</a:t>
            </a:r>
            <a:endParaRPr sz="1400">
              <a:solidFill>
                <a:schemeClr val="dk1"/>
              </a:solidFill>
            </a:endParaRPr>
          </a:p>
        </p:txBody>
      </p:sp>
      <p:pic>
        <p:nvPicPr>
          <p:cNvPr id="432" name="Google Shape;432;p20"/>
          <p:cNvPicPr preferRelativeResize="0"/>
          <p:nvPr/>
        </p:nvPicPr>
        <p:blipFill rotWithShape="1">
          <a:blip r:embed="rId3">
            <a:alphaModFix/>
          </a:blip>
          <a:srcRect b="0" l="0" r="0" t="0"/>
          <a:stretch/>
        </p:blipFill>
        <p:spPr>
          <a:xfrm>
            <a:off x="3623226" y="2287926"/>
            <a:ext cx="4974914" cy="1943388"/>
          </a:xfrm>
          <a:prstGeom prst="rect">
            <a:avLst/>
          </a:prstGeom>
          <a:noFill/>
          <a:ln cap="flat" cmpd="sng" w="9525">
            <a:solidFill>
              <a:schemeClr val="lt2"/>
            </a:solidFill>
            <a:prstDash val="solid"/>
            <a:round/>
            <a:headEnd len="sm" w="sm" type="none"/>
            <a:tailEnd len="sm" w="sm" type="none"/>
          </a:ln>
        </p:spPr>
      </p:pic>
      <p:pic>
        <p:nvPicPr>
          <p:cNvPr id="433" name="Google Shape;433;p20"/>
          <p:cNvPicPr preferRelativeResize="0"/>
          <p:nvPr/>
        </p:nvPicPr>
        <p:blipFill rotWithShape="1">
          <a:blip r:embed="rId4">
            <a:alphaModFix/>
          </a:blip>
          <a:srcRect b="0" l="0" r="0" t="0"/>
          <a:stretch/>
        </p:blipFill>
        <p:spPr>
          <a:xfrm>
            <a:off x="4205340" y="1057932"/>
            <a:ext cx="1829492" cy="1017462"/>
          </a:xfrm>
          <a:prstGeom prst="rect">
            <a:avLst/>
          </a:prstGeom>
          <a:noFill/>
          <a:ln>
            <a:noFill/>
          </a:ln>
        </p:spPr>
      </p:pic>
      <p:pic>
        <p:nvPicPr>
          <p:cNvPr descr="CWL-Logo-4k.png" id="434" name="Google Shape;434;p20"/>
          <p:cNvPicPr preferRelativeResize="0"/>
          <p:nvPr/>
        </p:nvPicPr>
        <p:blipFill rotWithShape="1">
          <a:blip r:embed="rId5">
            <a:alphaModFix/>
          </a:blip>
          <a:srcRect b="18467" l="21982" r="19677" t="13650"/>
          <a:stretch/>
        </p:blipFill>
        <p:spPr>
          <a:xfrm>
            <a:off x="6475850" y="1057925"/>
            <a:ext cx="1645920" cy="11027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21"/>
          <p:cNvSpPr txBox="1"/>
          <p:nvPr>
            <p:ph type="title"/>
          </p:nvPr>
        </p:nvSpPr>
        <p:spPr>
          <a:xfrm>
            <a:off x="426300" y="143100"/>
            <a:ext cx="8291400" cy="5142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None/>
            </a:pPr>
            <a:r>
              <a:rPr lang="en-US"/>
              <a:t>BioCompute Object as as Communicator and a Integrator</a:t>
            </a:r>
            <a:endParaRPr/>
          </a:p>
        </p:txBody>
      </p:sp>
      <p:sp>
        <p:nvSpPr>
          <p:cNvPr id="440" name="Google Shape;440;p21"/>
          <p:cNvSpPr txBox="1"/>
          <p:nvPr>
            <p:ph idx="1" type="body"/>
          </p:nvPr>
        </p:nvSpPr>
        <p:spPr>
          <a:xfrm>
            <a:off x="1251857" y="724500"/>
            <a:ext cx="7173685" cy="3694500"/>
          </a:xfrm>
          <a:prstGeom prst="rect">
            <a:avLst/>
          </a:prstGeom>
          <a:noFill/>
          <a:ln>
            <a:noFill/>
          </a:ln>
        </p:spPr>
        <p:txBody>
          <a:bodyPr anchorCtr="0" anchor="t" bIns="80900" lIns="80900" spcFirstLastPara="1" rIns="80900" wrap="square" tIns="80900">
            <a:noAutofit/>
          </a:bodyPr>
          <a:lstStyle/>
          <a:p>
            <a:pPr indent="-285750" lvl="0" marL="355600" rtl="0" algn="l">
              <a:lnSpc>
                <a:spcPct val="150000"/>
              </a:lnSpc>
              <a:spcBef>
                <a:spcPts val="400"/>
              </a:spcBef>
              <a:spcAft>
                <a:spcPts val="0"/>
              </a:spcAft>
              <a:buSzPts val="1300"/>
              <a:buChar char="●"/>
            </a:pPr>
            <a:r>
              <a:rPr lang="en-US" sz="2000"/>
              <a:t>Primary Platform Viewpoint and Focus</a:t>
            </a:r>
            <a:endParaRPr/>
          </a:p>
          <a:p>
            <a:pPr indent="-285750" lvl="1" marL="812800" rtl="0" algn="l">
              <a:lnSpc>
                <a:spcPct val="150000"/>
              </a:lnSpc>
              <a:spcBef>
                <a:spcPts val="400"/>
              </a:spcBef>
              <a:spcAft>
                <a:spcPts val="0"/>
              </a:spcAft>
              <a:buSzPts val="1300"/>
              <a:buChar char="●"/>
            </a:pPr>
            <a:r>
              <a:rPr lang="en-US" sz="1600"/>
              <a:t>Communicate Workflow Efficiently</a:t>
            </a:r>
            <a:endParaRPr sz="1600"/>
          </a:p>
          <a:p>
            <a:pPr indent="-285750" lvl="1" marL="812800" rtl="0" algn="l">
              <a:lnSpc>
                <a:spcPct val="150000"/>
              </a:lnSpc>
              <a:spcBef>
                <a:spcPts val="400"/>
              </a:spcBef>
              <a:spcAft>
                <a:spcPts val="0"/>
              </a:spcAft>
              <a:buSzPts val="1300"/>
              <a:buChar char="●"/>
            </a:pPr>
            <a:r>
              <a:rPr lang="en-US" sz="1600"/>
              <a:t>BioCompute Object Operational Usability</a:t>
            </a:r>
            <a:endParaRPr/>
          </a:p>
          <a:p>
            <a:pPr indent="-285750" lvl="1" marL="812800" rtl="0" algn="l">
              <a:lnSpc>
                <a:spcPct val="150000"/>
              </a:lnSpc>
              <a:spcBef>
                <a:spcPts val="400"/>
              </a:spcBef>
              <a:spcAft>
                <a:spcPts val="0"/>
              </a:spcAft>
              <a:buSzPts val="1300"/>
              <a:buChar char="●"/>
            </a:pPr>
            <a:r>
              <a:rPr lang="en-US" sz="1600"/>
              <a:t>Efficient Generation of Complex Workflows</a:t>
            </a:r>
            <a:endParaRPr/>
          </a:p>
          <a:p>
            <a:pPr indent="-298450" lvl="0" marL="355600" rtl="0" algn="l">
              <a:lnSpc>
                <a:spcPct val="150000"/>
              </a:lnSpc>
              <a:spcBef>
                <a:spcPts val="400"/>
              </a:spcBef>
              <a:spcAft>
                <a:spcPts val="0"/>
              </a:spcAft>
              <a:buSzPts val="1300"/>
              <a:buChar char="●"/>
            </a:pPr>
            <a:r>
              <a:rPr lang="en-US" sz="2000"/>
              <a:t>Emerging Public Programs Viewpoint and Focus</a:t>
            </a:r>
            <a:endParaRPr/>
          </a:p>
          <a:p>
            <a:pPr indent="-285750" lvl="1" marL="812800" rtl="0" algn="l">
              <a:lnSpc>
                <a:spcPct val="150000"/>
              </a:lnSpc>
              <a:spcBef>
                <a:spcPts val="400"/>
              </a:spcBef>
              <a:spcAft>
                <a:spcPts val="0"/>
              </a:spcAft>
              <a:buSzPts val="1300"/>
              <a:buChar char="●"/>
            </a:pPr>
            <a:r>
              <a:rPr lang="en-US" sz="1600"/>
              <a:t>Integrate NCI and NHLBI Funded Efforts</a:t>
            </a:r>
            <a:endParaRPr/>
          </a:p>
          <a:p>
            <a:pPr indent="-285750" lvl="2" marL="1270000" rtl="0" algn="l">
              <a:lnSpc>
                <a:spcPct val="150000"/>
              </a:lnSpc>
              <a:spcBef>
                <a:spcPts val="400"/>
              </a:spcBef>
              <a:spcAft>
                <a:spcPts val="0"/>
              </a:spcAft>
              <a:buSzPts val="1300"/>
              <a:buChar char="●"/>
            </a:pPr>
            <a:r>
              <a:rPr lang="en-US" sz="1600"/>
              <a:t>Journal Submission Analysis Archiving </a:t>
            </a:r>
            <a:endParaRPr/>
          </a:p>
          <a:p>
            <a:pPr indent="-285750" lvl="2" marL="1270000" rtl="0" algn="l">
              <a:lnSpc>
                <a:spcPct val="150000"/>
              </a:lnSpc>
              <a:spcBef>
                <a:spcPts val="400"/>
              </a:spcBef>
              <a:spcAft>
                <a:spcPts val="0"/>
              </a:spcAft>
              <a:buSzPts val="1300"/>
              <a:buChar char="●"/>
            </a:pPr>
            <a:r>
              <a:rPr lang="en-US" sz="1600"/>
              <a:t>Reproducible and Portable Computation</a:t>
            </a:r>
            <a:endParaRPr/>
          </a:p>
          <a:p>
            <a:pPr indent="-285750" lvl="1" marL="812800" rtl="0" algn="l">
              <a:lnSpc>
                <a:spcPct val="150000"/>
              </a:lnSpc>
              <a:spcBef>
                <a:spcPts val="400"/>
              </a:spcBef>
              <a:spcAft>
                <a:spcPts val="0"/>
              </a:spcAft>
              <a:buSzPts val="1300"/>
              <a:buChar char="●"/>
            </a:pPr>
            <a:r>
              <a:rPr lang="en-US" sz="1600"/>
              <a:t>Platform Specific Best Practice</a:t>
            </a:r>
            <a:endParaRPr/>
          </a:p>
          <a:p>
            <a:pPr indent="0" lvl="0" marL="0" rtl="0" algn="l">
              <a:lnSpc>
                <a:spcPct val="100000"/>
              </a:lnSpc>
              <a:spcBef>
                <a:spcPts val="400"/>
              </a:spcBef>
              <a:spcAft>
                <a:spcPts val="0"/>
              </a:spcAft>
              <a:buSzPts val="1100"/>
              <a:buNone/>
            </a:pPr>
            <a:r>
              <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22"/>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446" name="Google Shape;446;p22"/>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BioCompute Object Implementations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pic>
        <p:nvPicPr>
          <p:cNvPr id="451" name="Google Shape;451;p23"/>
          <p:cNvPicPr preferRelativeResize="0"/>
          <p:nvPr/>
        </p:nvPicPr>
        <p:blipFill rotWithShape="1">
          <a:blip r:embed="rId3">
            <a:alphaModFix/>
          </a:blip>
          <a:srcRect b="0" l="0" r="0" t="0"/>
          <a:stretch/>
        </p:blipFill>
        <p:spPr>
          <a:xfrm>
            <a:off x="0" y="0"/>
            <a:ext cx="9144000" cy="47511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24"/>
          <p:cNvSpPr txBox="1"/>
          <p:nvPr>
            <p:ph type="title"/>
          </p:nvPr>
        </p:nvSpPr>
        <p:spPr>
          <a:xfrm>
            <a:off x="426300" y="126007"/>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Implementation: BioCompute Templates</a:t>
            </a:r>
            <a:br>
              <a:rPr lang="en-US"/>
            </a:br>
            <a:r>
              <a:rPr lang="en-US" sz="1400"/>
              <a:t>Microsoft Word – Google Doc - Confluence</a:t>
            </a:r>
            <a:endParaRPr/>
          </a:p>
        </p:txBody>
      </p:sp>
      <p:sp>
        <p:nvSpPr>
          <p:cNvPr id="457" name="Google Shape;457;p24"/>
          <p:cNvSpPr txBox="1"/>
          <p:nvPr>
            <p:ph idx="1" type="body"/>
          </p:nvPr>
        </p:nvSpPr>
        <p:spPr>
          <a:xfrm>
            <a:off x="0" y="4168799"/>
            <a:ext cx="9143999" cy="423078"/>
          </a:xfrm>
          <a:prstGeom prst="rect">
            <a:avLst/>
          </a:prstGeom>
          <a:noFill/>
          <a:ln>
            <a:noFill/>
          </a:ln>
        </p:spPr>
        <p:txBody>
          <a:bodyPr anchorCtr="0" anchor="t" bIns="80900" lIns="80900" spcFirstLastPara="1" rIns="80900" wrap="square" tIns="80900">
            <a:noAutofit/>
          </a:bodyPr>
          <a:lstStyle/>
          <a:p>
            <a:pPr indent="0" lvl="0" marL="9525" rtl="0" algn="ctr">
              <a:lnSpc>
                <a:spcPct val="100000"/>
              </a:lnSpc>
              <a:spcBef>
                <a:spcPts val="400"/>
              </a:spcBef>
              <a:spcAft>
                <a:spcPts val="0"/>
              </a:spcAft>
              <a:buSzPts val="1100"/>
              <a:buNone/>
            </a:pPr>
            <a:r>
              <a:rPr lang="en-US"/>
              <a:t>Working documents/templates to support BioCompute content  review and collaborations</a:t>
            </a:r>
            <a:endParaRPr/>
          </a:p>
        </p:txBody>
      </p:sp>
      <p:pic>
        <p:nvPicPr>
          <p:cNvPr descr="A screenshot of a cell phone  Description automatically generated" id="458" name="Google Shape;458;p24"/>
          <p:cNvPicPr preferRelativeResize="0"/>
          <p:nvPr/>
        </p:nvPicPr>
        <p:blipFill rotWithShape="1">
          <a:blip r:embed="rId3">
            <a:alphaModFix/>
          </a:blip>
          <a:srcRect b="0" l="0" r="0" t="0"/>
          <a:stretch/>
        </p:blipFill>
        <p:spPr>
          <a:xfrm>
            <a:off x="488591" y="873097"/>
            <a:ext cx="2511303" cy="3154616"/>
          </a:xfrm>
          <a:prstGeom prst="rect">
            <a:avLst/>
          </a:prstGeom>
          <a:noFill/>
          <a:ln cap="flat" cmpd="sng" w="9525">
            <a:solidFill>
              <a:schemeClr val="dk1"/>
            </a:solidFill>
            <a:prstDash val="solid"/>
            <a:round/>
            <a:headEnd len="sm" w="sm" type="none"/>
            <a:tailEnd len="sm" w="sm" type="none"/>
          </a:ln>
        </p:spPr>
      </p:pic>
      <p:pic>
        <p:nvPicPr>
          <p:cNvPr descr="A screenshot of a map  Description automatically generated" id="459" name="Google Shape;459;p24"/>
          <p:cNvPicPr preferRelativeResize="0"/>
          <p:nvPr/>
        </p:nvPicPr>
        <p:blipFill rotWithShape="1">
          <a:blip r:embed="rId4">
            <a:alphaModFix/>
          </a:blip>
          <a:srcRect b="0" l="0" r="0" t="0"/>
          <a:stretch/>
        </p:blipFill>
        <p:spPr>
          <a:xfrm>
            <a:off x="3302779" y="873097"/>
            <a:ext cx="2511303" cy="3154616"/>
          </a:xfrm>
          <a:prstGeom prst="rect">
            <a:avLst/>
          </a:prstGeom>
          <a:noFill/>
          <a:ln cap="flat" cmpd="sng" w="9525">
            <a:solidFill>
              <a:schemeClr val="dk1"/>
            </a:solidFill>
            <a:prstDash val="solid"/>
            <a:round/>
            <a:headEnd len="sm" w="sm" type="none"/>
            <a:tailEnd len="sm" w="sm" type="none"/>
          </a:ln>
        </p:spPr>
      </p:pic>
      <p:pic>
        <p:nvPicPr>
          <p:cNvPr descr="A screenshot of a social media post  Description automatically generated" id="460" name="Google Shape;460;p24"/>
          <p:cNvPicPr preferRelativeResize="0"/>
          <p:nvPr/>
        </p:nvPicPr>
        <p:blipFill rotWithShape="1">
          <a:blip r:embed="rId5">
            <a:alphaModFix/>
          </a:blip>
          <a:srcRect b="0" l="0" r="0" t="0"/>
          <a:stretch/>
        </p:blipFill>
        <p:spPr>
          <a:xfrm>
            <a:off x="6116967" y="873097"/>
            <a:ext cx="2511354" cy="3154680"/>
          </a:xfrm>
          <a:prstGeom prst="rect">
            <a:avLst/>
          </a:prstGeom>
          <a:noFill/>
          <a:ln cap="flat" cmpd="sng" w="9525">
            <a:solidFill>
              <a:schemeClr val="dk1"/>
            </a:solidFill>
            <a:prstDash val="solid"/>
            <a:round/>
            <a:headEnd len="sm" w="sm" type="none"/>
            <a:tailEnd len="sm" w="sm" type="none"/>
          </a:ln>
        </p:spPr>
      </p:pic>
      <p:sp>
        <p:nvSpPr>
          <p:cNvPr id="461" name="Google Shape;461;p24"/>
          <p:cNvSpPr txBox="1"/>
          <p:nvPr/>
        </p:nvSpPr>
        <p:spPr>
          <a:xfrm>
            <a:off x="515679" y="873097"/>
            <a:ext cx="159691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Table of Contents</a:t>
            </a:r>
            <a:endParaRPr b="0" i="0" sz="1400" u="none" cap="none" strike="noStrike">
              <a:solidFill>
                <a:srgbClr val="000000"/>
              </a:solidFill>
              <a:latin typeface="Arial"/>
              <a:ea typeface="Arial"/>
              <a:cs typeface="Arial"/>
              <a:sym typeface="Arial"/>
            </a:endParaRPr>
          </a:p>
        </p:txBody>
      </p:sp>
      <p:sp>
        <p:nvSpPr>
          <p:cNvPr id="462" name="Google Shape;462;p24"/>
          <p:cNvSpPr txBox="1"/>
          <p:nvPr/>
        </p:nvSpPr>
        <p:spPr>
          <a:xfrm>
            <a:off x="3302779" y="865939"/>
            <a:ext cx="18678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Workflow Description</a:t>
            </a:r>
            <a:endParaRPr b="0" i="0" sz="1400" u="none" cap="none" strike="noStrike">
              <a:solidFill>
                <a:srgbClr val="000000"/>
              </a:solidFill>
              <a:latin typeface="Arial"/>
              <a:ea typeface="Arial"/>
              <a:cs typeface="Arial"/>
              <a:sym typeface="Arial"/>
            </a:endParaRPr>
          </a:p>
        </p:txBody>
      </p:sp>
      <p:sp>
        <p:nvSpPr>
          <p:cNvPr id="463" name="Google Shape;463;p24"/>
          <p:cNvSpPr txBox="1"/>
          <p:nvPr/>
        </p:nvSpPr>
        <p:spPr>
          <a:xfrm>
            <a:off x="6113904" y="865938"/>
            <a:ext cx="19768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Include Spec. Version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pic>
        <p:nvPicPr>
          <p:cNvPr id="468" name="Google Shape;468;p25"/>
          <p:cNvPicPr preferRelativeResize="0"/>
          <p:nvPr/>
        </p:nvPicPr>
        <p:blipFill rotWithShape="1">
          <a:blip r:embed="rId3">
            <a:alphaModFix/>
          </a:blip>
          <a:srcRect b="0" l="0" r="0" t="0"/>
          <a:stretch/>
        </p:blipFill>
        <p:spPr>
          <a:xfrm>
            <a:off x="910828" y="662330"/>
            <a:ext cx="7743339" cy="3287695"/>
          </a:xfrm>
          <a:prstGeom prst="rect">
            <a:avLst/>
          </a:prstGeom>
          <a:noFill/>
          <a:ln>
            <a:noFill/>
          </a:ln>
        </p:spPr>
      </p:pic>
      <p:sp>
        <p:nvSpPr>
          <p:cNvPr id="469" name="Google Shape;469;p25"/>
          <p:cNvSpPr txBox="1"/>
          <p:nvPr>
            <p:ph type="title"/>
          </p:nvPr>
        </p:nvSpPr>
        <p:spPr>
          <a:xfrm>
            <a:off x="489833" y="148130"/>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Implementation: R Toolkits for CWL Parsing and BCO Generation</a:t>
            </a:r>
            <a:endParaRPr/>
          </a:p>
        </p:txBody>
      </p:sp>
      <p:sp>
        <p:nvSpPr>
          <p:cNvPr id="470" name="Google Shape;470;p25"/>
          <p:cNvSpPr txBox="1"/>
          <p:nvPr>
            <p:ph idx="1" type="body"/>
          </p:nvPr>
        </p:nvSpPr>
        <p:spPr>
          <a:xfrm>
            <a:off x="955394" y="3749937"/>
            <a:ext cx="6976032" cy="1011801"/>
          </a:xfrm>
          <a:prstGeom prst="rect">
            <a:avLst/>
          </a:prstGeom>
          <a:noFill/>
          <a:ln>
            <a:noFill/>
          </a:ln>
        </p:spPr>
        <p:txBody>
          <a:bodyPr anchorCtr="0" anchor="t" bIns="80900" lIns="80900" spcFirstLastPara="1" rIns="80900" wrap="square" tIns="80900">
            <a:noAutofit/>
          </a:bodyPr>
          <a:lstStyle/>
          <a:p>
            <a:pPr indent="0" lvl="0" marL="158750" rtl="0" algn="l">
              <a:lnSpc>
                <a:spcPct val="100000"/>
              </a:lnSpc>
              <a:spcBef>
                <a:spcPts val="400"/>
              </a:spcBef>
              <a:spcAft>
                <a:spcPts val="0"/>
              </a:spcAft>
              <a:buSzPts val="1100"/>
              <a:buNone/>
            </a:pPr>
            <a:r>
              <a:rPr b="1" lang="en-US"/>
              <a:t>Goals</a:t>
            </a:r>
            <a:endParaRPr/>
          </a:p>
          <a:p>
            <a:pPr indent="-298450" lvl="0" marL="457200" marR="0" rtl="0" algn="l">
              <a:lnSpc>
                <a:spcPct val="100000"/>
              </a:lnSpc>
              <a:spcBef>
                <a:spcPts val="400"/>
              </a:spcBef>
              <a:spcAft>
                <a:spcPts val="0"/>
              </a:spcAft>
              <a:buClr>
                <a:schemeClr val="accent5"/>
              </a:buClr>
              <a:buSzPts val="1100"/>
              <a:buFont typeface="Proxima Nova"/>
              <a:buChar char="●"/>
            </a:pPr>
            <a:r>
              <a:rPr lang="en-US"/>
              <a:t>Prepopulate BioCompute Object Fields: Inputs, Outputs Parameters </a:t>
            </a:r>
            <a:endParaRPr/>
          </a:p>
          <a:p>
            <a:pPr indent="-298450" lvl="0" marL="457200" marR="0" rtl="0" algn="l">
              <a:lnSpc>
                <a:spcPct val="100000"/>
              </a:lnSpc>
              <a:spcBef>
                <a:spcPts val="400"/>
              </a:spcBef>
              <a:spcAft>
                <a:spcPts val="0"/>
              </a:spcAft>
              <a:buClr>
                <a:schemeClr val="accent5"/>
              </a:buClr>
              <a:buSzPts val="1100"/>
              <a:buFont typeface="Proxima Nova"/>
              <a:buChar char="●"/>
            </a:pPr>
            <a:r>
              <a:rPr lang="en-US"/>
              <a:t>Support Machine  and Human Readable Output (JSON and PDF)</a:t>
            </a:r>
            <a:endParaRPr/>
          </a:p>
        </p:txBody>
      </p:sp>
      <p:sp>
        <p:nvSpPr>
          <p:cNvPr id="471" name="Google Shape;471;p25"/>
          <p:cNvSpPr txBox="1"/>
          <p:nvPr/>
        </p:nvSpPr>
        <p:spPr>
          <a:xfrm>
            <a:off x="4022516" y="3472938"/>
            <a:ext cx="479490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Fig: TidyCWL Generated Whole Genome Workflow Wiring Direction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pic>
        <p:nvPicPr>
          <p:cNvPr id="476" name="Google Shape;476;p26"/>
          <p:cNvPicPr preferRelativeResize="0"/>
          <p:nvPr/>
        </p:nvPicPr>
        <p:blipFill rotWithShape="1">
          <a:blip r:embed="rId3">
            <a:alphaModFix/>
          </a:blip>
          <a:srcRect b="0" l="0" r="0" t="0"/>
          <a:stretch/>
        </p:blipFill>
        <p:spPr>
          <a:xfrm>
            <a:off x="0" y="0"/>
            <a:ext cx="9144000" cy="4775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pic>
        <p:nvPicPr>
          <p:cNvPr id="481" name="Google Shape;481;p27"/>
          <p:cNvPicPr preferRelativeResize="0"/>
          <p:nvPr/>
        </p:nvPicPr>
        <p:blipFill rotWithShape="1">
          <a:blip r:embed="rId3">
            <a:alphaModFix/>
          </a:blip>
          <a:srcRect b="0" l="0" r="0" t="0"/>
          <a:stretch/>
        </p:blipFill>
        <p:spPr>
          <a:xfrm>
            <a:off x="0" y="0"/>
            <a:ext cx="9144000" cy="4775200"/>
          </a:xfrm>
          <a:prstGeom prst="rect">
            <a:avLst/>
          </a:prstGeom>
          <a:noFill/>
          <a:ln>
            <a:noFill/>
          </a:ln>
        </p:spPr>
      </p:pic>
      <p:pic>
        <p:nvPicPr>
          <p:cNvPr id="482" name="Google Shape;482;p27"/>
          <p:cNvPicPr preferRelativeResize="0"/>
          <p:nvPr/>
        </p:nvPicPr>
        <p:blipFill rotWithShape="1">
          <a:blip r:embed="rId4">
            <a:alphaModFix/>
          </a:blip>
          <a:srcRect b="0" l="0" r="0" t="0"/>
          <a:stretch/>
        </p:blipFill>
        <p:spPr>
          <a:xfrm>
            <a:off x="2895600" y="984250"/>
            <a:ext cx="3352800" cy="31750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id="487" name="Google Shape;487;p28"/>
          <p:cNvPicPr preferRelativeResize="0"/>
          <p:nvPr/>
        </p:nvPicPr>
        <p:blipFill rotWithShape="1">
          <a:blip r:embed="rId3">
            <a:alphaModFix/>
          </a:blip>
          <a:srcRect b="0" l="0" r="0" t="0"/>
          <a:stretch/>
        </p:blipFill>
        <p:spPr>
          <a:xfrm>
            <a:off x="0" y="0"/>
            <a:ext cx="9144000" cy="473918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pic>
        <p:nvPicPr>
          <p:cNvPr id="492" name="Google Shape;492;p29"/>
          <p:cNvPicPr preferRelativeResize="0"/>
          <p:nvPr/>
        </p:nvPicPr>
        <p:blipFill rotWithShape="1">
          <a:blip r:embed="rId3">
            <a:alphaModFix/>
          </a:blip>
          <a:srcRect b="0" l="0" r="0" t="0"/>
          <a:stretch/>
        </p:blipFill>
        <p:spPr>
          <a:xfrm>
            <a:off x="0" y="0"/>
            <a:ext cx="9144000" cy="4739180"/>
          </a:xfrm>
          <a:prstGeom prst="rect">
            <a:avLst/>
          </a:prstGeom>
          <a:noFill/>
          <a:ln>
            <a:noFill/>
          </a:ln>
        </p:spPr>
      </p:pic>
      <p:pic>
        <p:nvPicPr>
          <p:cNvPr id="493" name="Google Shape;493;p29"/>
          <p:cNvPicPr preferRelativeResize="0"/>
          <p:nvPr/>
        </p:nvPicPr>
        <p:blipFill rotWithShape="1">
          <a:blip r:embed="rId4">
            <a:alphaModFix/>
          </a:blip>
          <a:srcRect b="0" l="0" r="0" t="0"/>
          <a:stretch/>
        </p:blipFill>
        <p:spPr>
          <a:xfrm>
            <a:off x="86868" y="1489606"/>
            <a:ext cx="8970264" cy="196027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207" name="Google Shape;207;p3"/>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Introduction and Overview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pic>
        <p:nvPicPr>
          <p:cNvPr id="498" name="Google Shape;498;p30"/>
          <p:cNvPicPr preferRelativeResize="0"/>
          <p:nvPr/>
        </p:nvPicPr>
        <p:blipFill rotWithShape="1">
          <a:blip r:embed="rId3">
            <a:alphaModFix/>
          </a:blip>
          <a:srcRect b="0" l="0" r="0" t="0"/>
          <a:stretch/>
        </p:blipFill>
        <p:spPr>
          <a:xfrm>
            <a:off x="0" y="0"/>
            <a:ext cx="9144000" cy="48149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pic>
        <p:nvPicPr>
          <p:cNvPr id="503" name="Google Shape;503;p31"/>
          <p:cNvPicPr preferRelativeResize="0"/>
          <p:nvPr/>
        </p:nvPicPr>
        <p:blipFill rotWithShape="1">
          <a:blip r:embed="rId3">
            <a:alphaModFix/>
          </a:blip>
          <a:srcRect b="0" l="0" r="0" t="0"/>
          <a:stretch/>
        </p:blipFill>
        <p:spPr>
          <a:xfrm>
            <a:off x="0" y="0"/>
            <a:ext cx="9144000" cy="4814921"/>
          </a:xfrm>
          <a:prstGeom prst="rect">
            <a:avLst/>
          </a:prstGeom>
          <a:noFill/>
          <a:ln>
            <a:noFill/>
          </a:ln>
        </p:spPr>
      </p:pic>
      <p:pic>
        <p:nvPicPr>
          <p:cNvPr id="504" name="Google Shape;504;p31"/>
          <p:cNvPicPr preferRelativeResize="0"/>
          <p:nvPr/>
        </p:nvPicPr>
        <p:blipFill rotWithShape="1">
          <a:blip r:embed="rId4">
            <a:alphaModFix/>
          </a:blip>
          <a:srcRect b="0" l="0" r="0" t="0"/>
          <a:stretch/>
        </p:blipFill>
        <p:spPr>
          <a:xfrm>
            <a:off x="152400" y="1403858"/>
            <a:ext cx="8839200" cy="1549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pic>
        <p:nvPicPr>
          <p:cNvPr id="509" name="Google Shape;509;p32"/>
          <p:cNvPicPr preferRelativeResize="0"/>
          <p:nvPr/>
        </p:nvPicPr>
        <p:blipFill rotWithShape="1">
          <a:blip r:embed="rId3">
            <a:alphaModFix/>
          </a:blip>
          <a:srcRect b="0" l="0" r="0" t="0"/>
          <a:stretch/>
        </p:blipFill>
        <p:spPr>
          <a:xfrm>
            <a:off x="0" y="0"/>
            <a:ext cx="9144000" cy="490006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pic>
        <p:nvPicPr>
          <p:cNvPr id="514" name="Google Shape;514;p33"/>
          <p:cNvPicPr preferRelativeResize="0"/>
          <p:nvPr/>
        </p:nvPicPr>
        <p:blipFill rotWithShape="1">
          <a:blip r:embed="rId3">
            <a:alphaModFix/>
          </a:blip>
          <a:srcRect b="0" l="0" r="0" t="0"/>
          <a:stretch/>
        </p:blipFill>
        <p:spPr>
          <a:xfrm>
            <a:off x="0" y="0"/>
            <a:ext cx="9144000" cy="4900066"/>
          </a:xfrm>
          <a:prstGeom prst="rect">
            <a:avLst/>
          </a:prstGeom>
          <a:noFill/>
          <a:ln>
            <a:noFill/>
          </a:ln>
        </p:spPr>
      </p:pic>
      <p:pic>
        <p:nvPicPr>
          <p:cNvPr id="515" name="Google Shape;515;p33"/>
          <p:cNvPicPr preferRelativeResize="0"/>
          <p:nvPr/>
        </p:nvPicPr>
        <p:blipFill rotWithShape="1">
          <a:blip r:embed="rId4">
            <a:alphaModFix/>
          </a:blip>
          <a:srcRect b="0" l="0" r="0" t="0"/>
          <a:stretch/>
        </p:blipFill>
        <p:spPr>
          <a:xfrm>
            <a:off x="457200" y="1460500"/>
            <a:ext cx="8229600" cy="22225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pic>
        <p:nvPicPr>
          <p:cNvPr id="520" name="Google Shape;520;p34"/>
          <p:cNvPicPr preferRelativeResize="0"/>
          <p:nvPr/>
        </p:nvPicPr>
        <p:blipFill rotWithShape="1">
          <a:blip r:embed="rId3">
            <a:alphaModFix/>
          </a:blip>
          <a:srcRect b="0" l="0" r="0" t="0"/>
          <a:stretch/>
        </p:blipFill>
        <p:spPr>
          <a:xfrm>
            <a:off x="0" y="0"/>
            <a:ext cx="9144000" cy="484008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pic>
        <p:nvPicPr>
          <p:cNvPr id="525" name="Google Shape;525;p35"/>
          <p:cNvPicPr preferRelativeResize="0"/>
          <p:nvPr/>
        </p:nvPicPr>
        <p:blipFill rotWithShape="1">
          <a:blip r:embed="rId3">
            <a:alphaModFix/>
          </a:blip>
          <a:srcRect b="0" l="0" r="0" t="0"/>
          <a:stretch/>
        </p:blipFill>
        <p:spPr>
          <a:xfrm>
            <a:off x="0" y="0"/>
            <a:ext cx="9144000" cy="482559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pic>
        <p:nvPicPr>
          <p:cNvPr id="530" name="Google Shape;530;p36"/>
          <p:cNvPicPr preferRelativeResize="0"/>
          <p:nvPr/>
        </p:nvPicPr>
        <p:blipFill rotWithShape="1">
          <a:blip r:embed="rId3">
            <a:alphaModFix/>
          </a:blip>
          <a:srcRect b="0" l="0" r="0" t="0"/>
          <a:stretch/>
        </p:blipFill>
        <p:spPr>
          <a:xfrm>
            <a:off x="0" y="0"/>
            <a:ext cx="9144000" cy="4825597"/>
          </a:xfrm>
          <a:prstGeom prst="rect">
            <a:avLst/>
          </a:prstGeom>
          <a:noFill/>
          <a:ln>
            <a:noFill/>
          </a:ln>
        </p:spPr>
      </p:pic>
      <p:pic>
        <p:nvPicPr>
          <p:cNvPr id="531" name="Google Shape;531;p36"/>
          <p:cNvPicPr preferRelativeResize="0"/>
          <p:nvPr/>
        </p:nvPicPr>
        <p:blipFill rotWithShape="1">
          <a:blip r:embed="rId4">
            <a:alphaModFix/>
          </a:blip>
          <a:srcRect b="0" l="0" r="0" t="0"/>
          <a:stretch/>
        </p:blipFill>
        <p:spPr>
          <a:xfrm>
            <a:off x="178905" y="1574861"/>
            <a:ext cx="8607287" cy="199377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37"/>
          <p:cNvSpPr txBox="1"/>
          <p:nvPr>
            <p:ph type="title"/>
          </p:nvPr>
        </p:nvSpPr>
        <p:spPr>
          <a:xfrm>
            <a:off x="471532" y="54512"/>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Generated PDF Output</a:t>
            </a:r>
            <a:endParaRPr/>
          </a:p>
        </p:txBody>
      </p:sp>
      <p:pic>
        <p:nvPicPr>
          <p:cNvPr id="537" name="Google Shape;537;p37"/>
          <p:cNvPicPr preferRelativeResize="0"/>
          <p:nvPr/>
        </p:nvPicPr>
        <p:blipFill rotWithShape="1">
          <a:blip r:embed="rId3">
            <a:alphaModFix/>
          </a:blip>
          <a:srcRect b="0" l="0" r="0" t="0"/>
          <a:stretch/>
        </p:blipFill>
        <p:spPr>
          <a:xfrm>
            <a:off x="185937" y="841176"/>
            <a:ext cx="2743200" cy="3657600"/>
          </a:xfrm>
          <a:prstGeom prst="rect">
            <a:avLst/>
          </a:prstGeom>
          <a:noFill/>
          <a:ln>
            <a:noFill/>
          </a:ln>
          <a:effectLst>
            <a:outerShdw blurRad="57150" rotWithShape="0" algn="bl" dir="5400000" dist="19050">
              <a:srgbClr val="000000">
                <a:alpha val="49411"/>
              </a:srgbClr>
            </a:outerShdw>
          </a:effectLst>
        </p:spPr>
      </p:pic>
      <p:pic>
        <p:nvPicPr>
          <p:cNvPr id="538" name="Google Shape;538;p37"/>
          <p:cNvPicPr preferRelativeResize="0"/>
          <p:nvPr/>
        </p:nvPicPr>
        <p:blipFill rotWithShape="1">
          <a:blip r:embed="rId4">
            <a:alphaModFix/>
          </a:blip>
          <a:srcRect b="0" l="0" r="0" t="0"/>
          <a:stretch/>
        </p:blipFill>
        <p:spPr>
          <a:xfrm>
            <a:off x="3200400" y="841176"/>
            <a:ext cx="2743200" cy="3657601"/>
          </a:xfrm>
          <a:prstGeom prst="rect">
            <a:avLst/>
          </a:prstGeom>
          <a:noFill/>
          <a:ln>
            <a:noFill/>
          </a:ln>
          <a:effectLst>
            <a:outerShdw blurRad="57150" rotWithShape="0" algn="bl" dir="5400000" dist="19050">
              <a:srgbClr val="000000">
                <a:alpha val="49411"/>
              </a:srgbClr>
            </a:outerShdw>
          </a:effectLst>
        </p:spPr>
      </p:pic>
      <p:pic>
        <p:nvPicPr>
          <p:cNvPr id="539" name="Google Shape;539;p37"/>
          <p:cNvPicPr preferRelativeResize="0"/>
          <p:nvPr/>
        </p:nvPicPr>
        <p:blipFill rotWithShape="1">
          <a:blip r:embed="rId5">
            <a:alphaModFix/>
          </a:blip>
          <a:srcRect b="0" l="0" r="0" t="0"/>
          <a:stretch/>
        </p:blipFill>
        <p:spPr>
          <a:xfrm>
            <a:off x="6214863" y="841176"/>
            <a:ext cx="2743200" cy="3657600"/>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pic>
        <p:nvPicPr>
          <p:cNvPr id="544" name="Google Shape;544;p38"/>
          <p:cNvPicPr preferRelativeResize="0"/>
          <p:nvPr/>
        </p:nvPicPr>
        <p:blipFill rotWithShape="1">
          <a:blip r:embed="rId3">
            <a:alphaModFix/>
          </a:blip>
          <a:srcRect b="0" l="0" r="0" t="0"/>
          <a:stretch/>
        </p:blipFill>
        <p:spPr>
          <a:xfrm>
            <a:off x="0" y="0"/>
            <a:ext cx="9144000" cy="485843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39"/>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550" name="Google Shape;550;p39"/>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Recent Advance and Use Cases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4"/>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213" name="Google Shape;213;p4"/>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BioCompute Objects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40"/>
          <p:cNvSpPr txBox="1"/>
          <p:nvPr>
            <p:ph type="title"/>
          </p:nvPr>
        </p:nvSpPr>
        <p:spPr>
          <a:xfrm>
            <a:off x="484325" y="5928"/>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Generating a BioCompute Object for Task Information</a:t>
            </a:r>
            <a:endParaRPr/>
          </a:p>
        </p:txBody>
      </p:sp>
      <p:pic>
        <p:nvPicPr>
          <p:cNvPr id="556" name="Google Shape;556;p40"/>
          <p:cNvPicPr preferRelativeResize="0"/>
          <p:nvPr/>
        </p:nvPicPr>
        <p:blipFill rotWithShape="1">
          <a:blip r:embed="rId3">
            <a:alphaModFix/>
          </a:blip>
          <a:srcRect b="0" l="0" r="0" t="0"/>
          <a:stretch/>
        </p:blipFill>
        <p:spPr>
          <a:xfrm>
            <a:off x="997990" y="621765"/>
            <a:ext cx="7148019" cy="3899970"/>
          </a:xfrm>
          <a:prstGeom prst="rect">
            <a:avLst/>
          </a:prstGeom>
          <a:noFill/>
          <a:ln>
            <a:noFill/>
          </a:ln>
          <a:effectLst>
            <a:outerShdw blurRad="57150" rotWithShape="0" algn="bl" dir="5400000" dist="19050">
              <a:srgbClr val="000000">
                <a:alpha val="49411"/>
              </a:srgbClr>
            </a:outerShdw>
          </a:effectLst>
        </p:spPr>
      </p:pic>
      <p:sp>
        <p:nvSpPr>
          <p:cNvPr id="557" name="Google Shape;557;p40"/>
          <p:cNvSpPr/>
          <p:nvPr/>
        </p:nvSpPr>
        <p:spPr>
          <a:xfrm flipH="1">
            <a:off x="6990202" y="3393196"/>
            <a:ext cx="220338" cy="66101"/>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41"/>
          <p:cNvSpPr txBox="1"/>
          <p:nvPr>
            <p:ph type="title"/>
          </p:nvPr>
        </p:nvSpPr>
        <p:spPr>
          <a:xfrm>
            <a:off x="484325" y="5928"/>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Generating a BioCompute Object for Task Information</a:t>
            </a:r>
            <a:endParaRPr/>
          </a:p>
        </p:txBody>
      </p:sp>
      <p:pic>
        <p:nvPicPr>
          <p:cNvPr id="563" name="Google Shape;563;p41"/>
          <p:cNvPicPr preferRelativeResize="0"/>
          <p:nvPr/>
        </p:nvPicPr>
        <p:blipFill rotWithShape="1">
          <a:blip r:embed="rId3">
            <a:alphaModFix/>
          </a:blip>
          <a:srcRect b="0" l="0" r="0" t="0"/>
          <a:stretch/>
        </p:blipFill>
        <p:spPr>
          <a:xfrm>
            <a:off x="997990" y="621765"/>
            <a:ext cx="7148019" cy="3899970"/>
          </a:xfrm>
          <a:prstGeom prst="rect">
            <a:avLst/>
          </a:prstGeom>
          <a:noFill/>
          <a:ln>
            <a:noFill/>
          </a:ln>
          <a:effectLst>
            <a:outerShdw blurRad="57150" rotWithShape="0" algn="bl" dir="5400000" dist="19050">
              <a:srgbClr val="000000">
                <a:alpha val="49411"/>
              </a:srgbClr>
            </a:outerShdw>
          </a:effectLst>
        </p:spPr>
      </p:pic>
      <p:pic>
        <p:nvPicPr>
          <p:cNvPr id="564" name="Google Shape;564;p41"/>
          <p:cNvPicPr preferRelativeResize="0"/>
          <p:nvPr/>
        </p:nvPicPr>
        <p:blipFill rotWithShape="1">
          <a:blip r:embed="rId4">
            <a:alphaModFix/>
          </a:blip>
          <a:srcRect b="0" l="0" r="0" t="0"/>
          <a:stretch/>
        </p:blipFill>
        <p:spPr>
          <a:xfrm>
            <a:off x="1979718" y="2165454"/>
            <a:ext cx="5184563" cy="812592"/>
          </a:xfrm>
          <a:prstGeom prst="rect">
            <a:avLst/>
          </a:prstGeom>
          <a:noFill/>
          <a:ln cap="flat" cmpd="sng" w="9525">
            <a:solidFill>
              <a:srgbClr val="BDBDBD"/>
            </a:solidFill>
            <a:prstDash val="solid"/>
            <a:round/>
            <a:headEnd len="sm" w="sm" type="none"/>
            <a:tailEnd len="sm" w="sm" type="none"/>
          </a:ln>
        </p:spPr>
      </p:pic>
      <p:sp>
        <p:nvSpPr>
          <p:cNvPr id="565" name="Google Shape;565;p41"/>
          <p:cNvSpPr/>
          <p:nvPr/>
        </p:nvSpPr>
        <p:spPr>
          <a:xfrm flipH="1">
            <a:off x="6990202" y="3393196"/>
            <a:ext cx="220338" cy="66101"/>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6" name="Google Shape;566;p41"/>
          <p:cNvSpPr/>
          <p:nvPr/>
        </p:nvSpPr>
        <p:spPr>
          <a:xfrm flipH="1">
            <a:off x="7216049" y="2538699"/>
            <a:ext cx="220338" cy="66101"/>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42"/>
          <p:cNvSpPr txBox="1"/>
          <p:nvPr>
            <p:ph type="title"/>
          </p:nvPr>
        </p:nvSpPr>
        <p:spPr>
          <a:xfrm>
            <a:off x="435450" y="0"/>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Archive a Task (Run) with a BioCompute Object</a:t>
            </a:r>
            <a:endParaRPr/>
          </a:p>
        </p:txBody>
      </p:sp>
      <p:pic>
        <p:nvPicPr>
          <p:cNvPr id="572" name="Google Shape;572;p42"/>
          <p:cNvPicPr preferRelativeResize="0"/>
          <p:nvPr/>
        </p:nvPicPr>
        <p:blipFill rotWithShape="1">
          <a:blip r:embed="rId3">
            <a:alphaModFix/>
          </a:blip>
          <a:srcRect b="0" l="0" r="0" t="0"/>
          <a:stretch/>
        </p:blipFill>
        <p:spPr>
          <a:xfrm>
            <a:off x="958467" y="558416"/>
            <a:ext cx="7458420" cy="4112735"/>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43"/>
          <p:cNvSpPr txBox="1"/>
          <p:nvPr>
            <p:ph type="title"/>
          </p:nvPr>
        </p:nvSpPr>
        <p:spPr>
          <a:xfrm>
            <a:off x="506358" y="81145"/>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Check Sum Computed</a:t>
            </a:r>
            <a:endParaRPr/>
          </a:p>
        </p:txBody>
      </p:sp>
      <p:pic>
        <p:nvPicPr>
          <p:cNvPr descr="A screenshot of a cell phone  Description automatically generated" id="578" name="Google Shape;578;p43"/>
          <p:cNvPicPr preferRelativeResize="0"/>
          <p:nvPr/>
        </p:nvPicPr>
        <p:blipFill rotWithShape="1">
          <a:blip r:embed="rId3">
            <a:alphaModFix/>
          </a:blip>
          <a:srcRect b="0" l="0" r="0" t="0"/>
          <a:stretch/>
        </p:blipFill>
        <p:spPr>
          <a:xfrm>
            <a:off x="187516" y="664844"/>
            <a:ext cx="4373478" cy="2684283"/>
          </a:xfrm>
          <a:prstGeom prst="rect">
            <a:avLst/>
          </a:prstGeom>
          <a:noFill/>
          <a:ln>
            <a:noFill/>
          </a:ln>
        </p:spPr>
      </p:pic>
      <p:pic>
        <p:nvPicPr>
          <p:cNvPr descr="A screenshot of a social media post  Description automatically generated" id="579" name="Google Shape;579;p43"/>
          <p:cNvPicPr preferRelativeResize="0"/>
          <p:nvPr/>
        </p:nvPicPr>
        <p:blipFill rotWithShape="1">
          <a:blip r:embed="rId4">
            <a:alphaModFix/>
          </a:blip>
          <a:srcRect b="0" l="0" r="0" t="0"/>
          <a:stretch/>
        </p:blipFill>
        <p:spPr>
          <a:xfrm>
            <a:off x="5465652" y="664844"/>
            <a:ext cx="2891471" cy="3741903"/>
          </a:xfrm>
          <a:prstGeom prst="rect">
            <a:avLst/>
          </a:prstGeom>
          <a:noFill/>
          <a:ln cap="flat" cmpd="sng" w="9525">
            <a:solidFill>
              <a:srgbClr val="BDBDBD"/>
            </a:solidFill>
            <a:prstDash val="solid"/>
            <a:round/>
            <a:headEnd len="sm" w="sm" type="none"/>
            <a:tailEnd len="sm" w="sm" type="none"/>
          </a:ln>
        </p:spPr>
      </p:pic>
      <p:sp>
        <p:nvSpPr>
          <p:cNvPr id="580" name="Google Shape;580;p43"/>
          <p:cNvSpPr txBox="1"/>
          <p:nvPr/>
        </p:nvSpPr>
        <p:spPr>
          <a:xfrm>
            <a:off x="544929" y="3418626"/>
            <a:ext cx="3762260"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BioCompute Object Generation Window</a:t>
            </a:r>
            <a:endParaRPr b="0" i="0" sz="1400" u="none" cap="none" strike="noStrike">
              <a:solidFill>
                <a:srgbClr val="000000"/>
              </a:solidFill>
              <a:latin typeface="Arial"/>
              <a:ea typeface="Arial"/>
              <a:cs typeface="Arial"/>
              <a:sym typeface="Arial"/>
            </a:endParaRPr>
          </a:p>
        </p:txBody>
      </p:sp>
      <p:sp>
        <p:nvSpPr>
          <p:cNvPr id="581" name="Google Shape;581;p43"/>
          <p:cNvSpPr txBox="1"/>
          <p:nvPr/>
        </p:nvSpPr>
        <p:spPr>
          <a:xfrm>
            <a:off x="5082031" y="4476246"/>
            <a:ext cx="3762260"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BioCompute Object – Generated PDF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44"/>
          <p:cNvSpPr txBox="1"/>
          <p:nvPr>
            <p:ph type="title"/>
          </p:nvPr>
        </p:nvSpPr>
        <p:spPr>
          <a:xfrm>
            <a:off x="506358" y="81145"/>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Check Sum Computed</a:t>
            </a:r>
            <a:endParaRPr/>
          </a:p>
        </p:txBody>
      </p:sp>
      <p:pic>
        <p:nvPicPr>
          <p:cNvPr descr="A screenshot of a cell phone  Description automatically generated" id="587" name="Google Shape;587;p44"/>
          <p:cNvPicPr preferRelativeResize="0"/>
          <p:nvPr/>
        </p:nvPicPr>
        <p:blipFill rotWithShape="1">
          <a:blip r:embed="rId3">
            <a:alphaModFix/>
          </a:blip>
          <a:srcRect b="0" l="0" r="0" t="0"/>
          <a:stretch/>
        </p:blipFill>
        <p:spPr>
          <a:xfrm>
            <a:off x="187516" y="664844"/>
            <a:ext cx="4373478" cy="2684283"/>
          </a:xfrm>
          <a:prstGeom prst="rect">
            <a:avLst/>
          </a:prstGeom>
          <a:noFill/>
          <a:ln>
            <a:noFill/>
          </a:ln>
        </p:spPr>
      </p:pic>
      <p:pic>
        <p:nvPicPr>
          <p:cNvPr descr="A screenshot of a social media post  Description automatically generated" id="588" name="Google Shape;588;p44"/>
          <p:cNvPicPr preferRelativeResize="0"/>
          <p:nvPr/>
        </p:nvPicPr>
        <p:blipFill rotWithShape="1">
          <a:blip r:embed="rId4">
            <a:alphaModFix/>
          </a:blip>
          <a:srcRect b="0" l="0" r="0" t="0"/>
          <a:stretch/>
        </p:blipFill>
        <p:spPr>
          <a:xfrm>
            <a:off x="5465652" y="664844"/>
            <a:ext cx="2891471" cy="3741903"/>
          </a:xfrm>
          <a:prstGeom prst="rect">
            <a:avLst/>
          </a:prstGeom>
          <a:noFill/>
          <a:ln cap="flat" cmpd="sng" w="9525">
            <a:solidFill>
              <a:srgbClr val="BDBDBD"/>
            </a:solidFill>
            <a:prstDash val="solid"/>
            <a:round/>
            <a:headEnd len="sm" w="sm" type="none"/>
            <a:tailEnd len="sm" w="sm" type="none"/>
          </a:ln>
        </p:spPr>
      </p:pic>
      <p:sp>
        <p:nvSpPr>
          <p:cNvPr id="589" name="Google Shape;589;p44"/>
          <p:cNvSpPr txBox="1"/>
          <p:nvPr/>
        </p:nvSpPr>
        <p:spPr>
          <a:xfrm>
            <a:off x="544929" y="3418626"/>
            <a:ext cx="3762260"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BioCompute Object Generation Window</a:t>
            </a:r>
            <a:endParaRPr b="0" i="0" sz="1400" u="none" cap="none" strike="noStrike">
              <a:solidFill>
                <a:srgbClr val="000000"/>
              </a:solidFill>
              <a:latin typeface="Arial"/>
              <a:ea typeface="Arial"/>
              <a:cs typeface="Arial"/>
              <a:sym typeface="Arial"/>
            </a:endParaRPr>
          </a:p>
        </p:txBody>
      </p:sp>
      <p:sp>
        <p:nvSpPr>
          <p:cNvPr id="590" name="Google Shape;590;p44"/>
          <p:cNvSpPr txBox="1"/>
          <p:nvPr/>
        </p:nvSpPr>
        <p:spPr>
          <a:xfrm>
            <a:off x="5082031" y="4476246"/>
            <a:ext cx="3762260"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BioCompute Object – Generated PDF</a:t>
            </a:r>
            <a:endParaRPr b="0" i="0" sz="1400" u="none" cap="none" strike="noStrike">
              <a:solidFill>
                <a:srgbClr val="000000"/>
              </a:solidFill>
              <a:latin typeface="Arial"/>
              <a:ea typeface="Arial"/>
              <a:cs typeface="Arial"/>
              <a:sym typeface="Arial"/>
            </a:endParaRPr>
          </a:p>
        </p:txBody>
      </p:sp>
      <p:pic>
        <p:nvPicPr>
          <p:cNvPr id="591" name="Google Shape;591;p44"/>
          <p:cNvPicPr preferRelativeResize="0"/>
          <p:nvPr/>
        </p:nvPicPr>
        <p:blipFill rotWithShape="1">
          <a:blip r:embed="rId5">
            <a:alphaModFix/>
          </a:blip>
          <a:srcRect b="0" l="0" r="0" t="0"/>
          <a:stretch/>
        </p:blipFill>
        <p:spPr>
          <a:xfrm>
            <a:off x="94670" y="1666015"/>
            <a:ext cx="4581181" cy="905735"/>
          </a:xfrm>
          <a:prstGeom prst="rect">
            <a:avLst/>
          </a:prstGeom>
          <a:noFill/>
          <a:ln cap="flat" cmpd="sng" w="9525">
            <a:solidFill>
              <a:srgbClr val="BDBDBD"/>
            </a:solidFill>
            <a:prstDash val="solid"/>
            <a:round/>
            <a:headEnd len="sm" w="sm" type="none"/>
            <a:tailEnd len="sm" w="sm" type="none"/>
          </a:ln>
        </p:spPr>
      </p:pic>
      <p:pic>
        <p:nvPicPr>
          <p:cNvPr id="592" name="Google Shape;592;p44"/>
          <p:cNvPicPr preferRelativeResize="0"/>
          <p:nvPr/>
        </p:nvPicPr>
        <p:blipFill rotWithShape="1">
          <a:blip r:embed="rId6">
            <a:alphaModFix/>
          </a:blip>
          <a:srcRect b="0" l="0" r="0" t="0"/>
          <a:stretch/>
        </p:blipFill>
        <p:spPr>
          <a:xfrm>
            <a:off x="4905667" y="1666015"/>
            <a:ext cx="4039811" cy="686005"/>
          </a:xfrm>
          <a:prstGeom prst="rect">
            <a:avLst/>
          </a:prstGeom>
          <a:noFill/>
          <a:ln cap="flat" cmpd="sng" w="9525">
            <a:solidFill>
              <a:srgbClr val="BDBDBD"/>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45"/>
          <p:cNvSpPr txBox="1"/>
          <p:nvPr>
            <p:ph type="title"/>
          </p:nvPr>
        </p:nvSpPr>
        <p:spPr>
          <a:xfrm>
            <a:off x="0" y="57004"/>
            <a:ext cx="91440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Publishing a BioCompute Object to a GIT Page</a:t>
            </a:r>
            <a:br>
              <a:rPr lang="en-US"/>
            </a:br>
            <a:r>
              <a:rPr lang="en-US" sz="1600"/>
              <a:t>Coming Soon!</a:t>
            </a:r>
            <a:endParaRPr/>
          </a:p>
        </p:txBody>
      </p:sp>
      <p:sp>
        <p:nvSpPr>
          <p:cNvPr id="598" name="Google Shape;598;p45"/>
          <p:cNvSpPr txBox="1"/>
          <p:nvPr>
            <p:ph idx="1" type="body"/>
          </p:nvPr>
        </p:nvSpPr>
        <p:spPr>
          <a:xfrm>
            <a:off x="248400" y="802000"/>
            <a:ext cx="8647200" cy="3823800"/>
          </a:xfrm>
          <a:prstGeom prst="rect">
            <a:avLst/>
          </a:prstGeom>
          <a:noFill/>
          <a:ln>
            <a:noFill/>
          </a:ln>
        </p:spPr>
        <p:txBody>
          <a:bodyPr anchorCtr="0" anchor="t" bIns="80900" lIns="80900" spcFirstLastPara="1" rIns="80900" wrap="square" tIns="80900">
            <a:noAutofit/>
          </a:bodyPr>
          <a:lstStyle/>
          <a:p>
            <a:pPr indent="-228600" lvl="0" marL="457200" marR="0" rtl="0" algn="l">
              <a:lnSpc>
                <a:spcPct val="100000"/>
              </a:lnSpc>
              <a:spcBef>
                <a:spcPts val="400"/>
              </a:spcBef>
              <a:spcAft>
                <a:spcPts val="0"/>
              </a:spcAft>
              <a:buClr>
                <a:schemeClr val="accent5"/>
              </a:buClr>
              <a:buSzPts val="1100"/>
              <a:buFont typeface="Proxima Nova"/>
              <a:buNone/>
            </a:pPr>
            <a:r>
              <a:t/>
            </a:r>
            <a:endParaRPr/>
          </a:p>
        </p:txBody>
      </p:sp>
      <p:pic>
        <p:nvPicPr>
          <p:cNvPr id="599" name="Google Shape;599;p45"/>
          <p:cNvPicPr preferRelativeResize="0"/>
          <p:nvPr/>
        </p:nvPicPr>
        <p:blipFill rotWithShape="1">
          <a:blip r:embed="rId3">
            <a:alphaModFix/>
          </a:blip>
          <a:srcRect b="0" l="0" r="0" t="0"/>
          <a:stretch/>
        </p:blipFill>
        <p:spPr>
          <a:xfrm>
            <a:off x="435165" y="877368"/>
            <a:ext cx="3294046" cy="1694382"/>
          </a:xfrm>
          <a:prstGeom prst="rect">
            <a:avLst/>
          </a:prstGeom>
          <a:noFill/>
          <a:ln cap="flat" cmpd="sng" w="9525">
            <a:solidFill>
              <a:schemeClr val="accent4"/>
            </a:solidFill>
            <a:prstDash val="solid"/>
            <a:round/>
            <a:headEnd len="sm" w="sm" type="none"/>
            <a:tailEnd len="sm" w="sm" type="none"/>
          </a:ln>
        </p:spPr>
      </p:pic>
      <p:pic>
        <p:nvPicPr>
          <p:cNvPr id="600" name="Google Shape;600;p45"/>
          <p:cNvPicPr preferRelativeResize="0"/>
          <p:nvPr/>
        </p:nvPicPr>
        <p:blipFill rotWithShape="1">
          <a:blip r:embed="rId4">
            <a:alphaModFix/>
          </a:blip>
          <a:srcRect b="0" l="0" r="0" t="0"/>
          <a:stretch/>
        </p:blipFill>
        <p:spPr>
          <a:xfrm>
            <a:off x="4572000" y="878591"/>
            <a:ext cx="3763908" cy="3452413"/>
          </a:xfrm>
          <a:prstGeom prst="rect">
            <a:avLst/>
          </a:prstGeom>
          <a:noFill/>
          <a:ln cap="flat" cmpd="sng" w="9525">
            <a:solidFill>
              <a:schemeClr val="accent4"/>
            </a:solidFill>
            <a:prstDash val="solid"/>
            <a:round/>
            <a:headEnd len="sm" w="sm" type="none"/>
            <a:tailEnd len="sm" w="sm" type="none"/>
          </a:ln>
        </p:spPr>
      </p:pic>
      <p:pic>
        <p:nvPicPr>
          <p:cNvPr id="601" name="Google Shape;601;p45"/>
          <p:cNvPicPr preferRelativeResize="0"/>
          <p:nvPr/>
        </p:nvPicPr>
        <p:blipFill rotWithShape="1">
          <a:blip r:embed="rId5">
            <a:alphaModFix/>
          </a:blip>
          <a:srcRect b="0" l="0" r="0" t="0"/>
          <a:stretch/>
        </p:blipFill>
        <p:spPr>
          <a:xfrm>
            <a:off x="341600" y="2871066"/>
            <a:ext cx="3481176" cy="2079664"/>
          </a:xfrm>
          <a:prstGeom prst="rect">
            <a:avLst/>
          </a:prstGeom>
          <a:noFill/>
          <a:ln>
            <a:noFill/>
          </a:ln>
        </p:spPr>
      </p:pic>
      <p:sp>
        <p:nvSpPr>
          <p:cNvPr id="602" name="Google Shape;602;p45"/>
          <p:cNvSpPr txBox="1"/>
          <p:nvPr/>
        </p:nvSpPr>
        <p:spPr>
          <a:xfrm>
            <a:off x="724398" y="646536"/>
            <a:ext cx="2715581"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BioCompute Object Examples Page on Git</a:t>
            </a:r>
            <a:endParaRPr b="0" i="0" sz="1400" u="none" cap="none" strike="noStrike">
              <a:solidFill>
                <a:srgbClr val="000000"/>
              </a:solidFill>
              <a:latin typeface="Arial"/>
              <a:ea typeface="Arial"/>
              <a:cs typeface="Arial"/>
              <a:sym typeface="Arial"/>
            </a:endParaRPr>
          </a:p>
        </p:txBody>
      </p:sp>
      <p:sp>
        <p:nvSpPr>
          <p:cNvPr id="603" name="Google Shape;603;p45"/>
          <p:cNvSpPr txBox="1"/>
          <p:nvPr/>
        </p:nvSpPr>
        <p:spPr>
          <a:xfrm>
            <a:off x="724398" y="2687166"/>
            <a:ext cx="2715581"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HCV1a BioCompute Object Examples on Git</a:t>
            </a:r>
            <a:endParaRPr b="0" i="0" sz="1400" u="none" cap="none" strike="noStrike">
              <a:solidFill>
                <a:srgbClr val="000000"/>
              </a:solidFill>
              <a:latin typeface="Arial"/>
              <a:ea typeface="Arial"/>
              <a:cs typeface="Arial"/>
              <a:sym typeface="Arial"/>
            </a:endParaRPr>
          </a:p>
        </p:txBody>
      </p:sp>
      <p:sp>
        <p:nvSpPr>
          <p:cNvPr id="604" name="Google Shape;604;p45"/>
          <p:cNvSpPr txBox="1"/>
          <p:nvPr/>
        </p:nvSpPr>
        <p:spPr>
          <a:xfrm>
            <a:off x="5096164" y="651189"/>
            <a:ext cx="2715581"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Kallisto-demo CWL on Git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46"/>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610" name="Google Shape;610;p46"/>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Public Program Use Cases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47"/>
          <p:cNvSpPr txBox="1"/>
          <p:nvPr>
            <p:ph idx="1" type="body"/>
          </p:nvPr>
        </p:nvSpPr>
        <p:spPr>
          <a:xfrm>
            <a:off x="335597" y="1645792"/>
            <a:ext cx="4280471" cy="2173468"/>
          </a:xfrm>
          <a:prstGeom prst="rect">
            <a:avLst/>
          </a:prstGeom>
          <a:noFill/>
          <a:ln>
            <a:noFill/>
          </a:ln>
        </p:spPr>
        <p:txBody>
          <a:bodyPr anchorCtr="0" anchor="t" bIns="80900" lIns="80900" spcFirstLastPara="1" rIns="80900" wrap="square" tIns="80900">
            <a:noAutofit/>
          </a:bodyPr>
          <a:lstStyle/>
          <a:p>
            <a:pPr indent="-127000" lvl="0" marL="203200" marR="0" rtl="0" algn="l">
              <a:lnSpc>
                <a:spcPct val="100000"/>
              </a:lnSpc>
              <a:spcBef>
                <a:spcPts val="0"/>
              </a:spcBef>
              <a:spcAft>
                <a:spcPts val="0"/>
              </a:spcAft>
              <a:buClr>
                <a:schemeClr val="accent5"/>
              </a:buClr>
              <a:buSzPts val="1100"/>
              <a:buFont typeface="Proxima Nova"/>
              <a:buChar char="■"/>
            </a:pPr>
            <a:r>
              <a:rPr lang="en-US"/>
              <a:t>PDXNet</a:t>
            </a:r>
            <a:endParaRPr/>
          </a:p>
          <a:p>
            <a:pPr indent="-127000" lvl="1" marL="444500" rtl="0" algn="l">
              <a:lnSpc>
                <a:spcPct val="100000"/>
              </a:lnSpc>
              <a:spcBef>
                <a:spcPts val="400"/>
              </a:spcBef>
              <a:spcAft>
                <a:spcPts val="0"/>
              </a:spcAft>
              <a:buSzPts val="900"/>
              <a:buChar char="■"/>
            </a:pPr>
            <a:r>
              <a:rPr lang="en-US"/>
              <a:t>Standardize PDX workflow written in CWL executed with human data</a:t>
            </a:r>
            <a:endParaRPr/>
          </a:p>
          <a:p>
            <a:pPr indent="-127000" lvl="1" marL="444500" rtl="0" algn="l">
              <a:lnSpc>
                <a:spcPct val="100000"/>
              </a:lnSpc>
              <a:spcBef>
                <a:spcPts val="400"/>
              </a:spcBef>
              <a:spcAft>
                <a:spcPts val="0"/>
              </a:spcAft>
              <a:buSzPts val="900"/>
              <a:buChar char="■"/>
            </a:pPr>
            <a:r>
              <a:rPr lang="en-US"/>
              <a:t>Result comparison following exchange of workflow (execution on different hardware) did not agree </a:t>
            </a:r>
            <a:endParaRPr/>
          </a:p>
          <a:p>
            <a:pPr indent="-127000" lvl="2" marL="673100" rtl="0" algn="l">
              <a:lnSpc>
                <a:spcPct val="100000"/>
              </a:lnSpc>
              <a:spcBef>
                <a:spcPts val="400"/>
              </a:spcBef>
              <a:spcAft>
                <a:spcPts val="0"/>
              </a:spcAft>
              <a:buSzPts val="900"/>
              <a:buChar char="■"/>
            </a:pPr>
            <a:r>
              <a:rPr lang="en-US"/>
              <a:t>Tracked to different database version</a:t>
            </a:r>
            <a:br>
              <a:rPr lang="en-US"/>
            </a:br>
            <a:endParaRPr/>
          </a:p>
          <a:p>
            <a:pPr indent="-127000" lvl="0" marL="203200" marR="0" rtl="0" algn="l">
              <a:lnSpc>
                <a:spcPct val="100000"/>
              </a:lnSpc>
              <a:spcBef>
                <a:spcPts val="400"/>
              </a:spcBef>
              <a:spcAft>
                <a:spcPts val="0"/>
              </a:spcAft>
              <a:buClr>
                <a:schemeClr val="accent5"/>
              </a:buClr>
              <a:buSzPts val="1100"/>
              <a:buFont typeface="Proxima Nova"/>
              <a:buChar char="■"/>
            </a:pPr>
            <a:r>
              <a:rPr lang="en-US"/>
              <a:t>Consortia Efforts</a:t>
            </a:r>
            <a:endParaRPr/>
          </a:p>
          <a:p>
            <a:pPr indent="-127000" lvl="1" marL="444500" rtl="0" algn="l">
              <a:lnSpc>
                <a:spcPct val="100000"/>
              </a:lnSpc>
              <a:spcBef>
                <a:spcPts val="400"/>
              </a:spcBef>
              <a:spcAft>
                <a:spcPts val="0"/>
              </a:spcAft>
              <a:buSzPts val="900"/>
              <a:buChar char="■"/>
            </a:pPr>
            <a:r>
              <a:rPr lang="en-US"/>
              <a:t>Archiving/Documenting Task Executions</a:t>
            </a:r>
            <a:endParaRPr/>
          </a:p>
        </p:txBody>
      </p:sp>
      <p:sp>
        <p:nvSpPr>
          <p:cNvPr id="616" name="Google Shape;616;p47"/>
          <p:cNvSpPr txBox="1"/>
          <p:nvPr>
            <p:ph type="title"/>
          </p:nvPr>
        </p:nvSpPr>
        <p:spPr>
          <a:xfrm>
            <a:off x="489833" y="378600"/>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BioCompute Object Motivation from our Public Programs</a:t>
            </a:r>
            <a:endParaRPr/>
          </a:p>
        </p:txBody>
      </p:sp>
      <p:sp>
        <p:nvSpPr>
          <p:cNvPr id="617" name="Google Shape;617;p47"/>
          <p:cNvSpPr txBox="1"/>
          <p:nvPr/>
        </p:nvSpPr>
        <p:spPr>
          <a:xfrm>
            <a:off x="1360583" y="1178805"/>
            <a:ext cx="17075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 Use Cases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sp>
        <p:nvSpPr>
          <p:cNvPr id="622" name="Google Shape;622;p48"/>
          <p:cNvSpPr txBox="1"/>
          <p:nvPr>
            <p:ph idx="1" type="body"/>
          </p:nvPr>
        </p:nvSpPr>
        <p:spPr>
          <a:xfrm>
            <a:off x="335597" y="1645792"/>
            <a:ext cx="4280471" cy="2173468"/>
          </a:xfrm>
          <a:prstGeom prst="rect">
            <a:avLst/>
          </a:prstGeom>
          <a:noFill/>
          <a:ln>
            <a:noFill/>
          </a:ln>
        </p:spPr>
        <p:txBody>
          <a:bodyPr anchorCtr="0" anchor="t" bIns="80900" lIns="80900" spcFirstLastPara="1" rIns="80900" wrap="square" tIns="80900">
            <a:noAutofit/>
          </a:bodyPr>
          <a:lstStyle/>
          <a:p>
            <a:pPr indent="-127000" lvl="0" marL="203200" marR="0" rtl="0" algn="l">
              <a:lnSpc>
                <a:spcPct val="100000"/>
              </a:lnSpc>
              <a:spcBef>
                <a:spcPts val="0"/>
              </a:spcBef>
              <a:spcAft>
                <a:spcPts val="0"/>
              </a:spcAft>
              <a:buClr>
                <a:schemeClr val="accent5"/>
              </a:buClr>
              <a:buSzPts val="1100"/>
              <a:buFont typeface="Proxima Nova"/>
              <a:buChar char="■"/>
            </a:pPr>
            <a:r>
              <a:rPr lang="en-US"/>
              <a:t>PDXNet</a:t>
            </a:r>
            <a:endParaRPr/>
          </a:p>
          <a:p>
            <a:pPr indent="-127000" lvl="1" marL="444500" rtl="0" algn="l">
              <a:lnSpc>
                <a:spcPct val="100000"/>
              </a:lnSpc>
              <a:spcBef>
                <a:spcPts val="400"/>
              </a:spcBef>
              <a:spcAft>
                <a:spcPts val="0"/>
              </a:spcAft>
              <a:buSzPts val="900"/>
              <a:buChar char="■"/>
            </a:pPr>
            <a:r>
              <a:rPr lang="en-US"/>
              <a:t>Standardize PDX workflow written in CWL executed with human data</a:t>
            </a:r>
            <a:endParaRPr/>
          </a:p>
          <a:p>
            <a:pPr indent="-127000" lvl="1" marL="444500" rtl="0" algn="l">
              <a:lnSpc>
                <a:spcPct val="100000"/>
              </a:lnSpc>
              <a:spcBef>
                <a:spcPts val="400"/>
              </a:spcBef>
              <a:spcAft>
                <a:spcPts val="0"/>
              </a:spcAft>
              <a:buSzPts val="900"/>
              <a:buChar char="■"/>
            </a:pPr>
            <a:r>
              <a:rPr lang="en-US"/>
              <a:t>Result comparison following exchange of workflow (execution on different hardware) did not agree </a:t>
            </a:r>
            <a:endParaRPr/>
          </a:p>
          <a:p>
            <a:pPr indent="-127000" lvl="2" marL="673100" rtl="0" algn="l">
              <a:lnSpc>
                <a:spcPct val="100000"/>
              </a:lnSpc>
              <a:spcBef>
                <a:spcPts val="400"/>
              </a:spcBef>
              <a:spcAft>
                <a:spcPts val="0"/>
              </a:spcAft>
              <a:buSzPts val="900"/>
              <a:buChar char="■"/>
            </a:pPr>
            <a:r>
              <a:rPr lang="en-US"/>
              <a:t>Tracked to different database version</a:t>
            </a:r>
            <a:br>
              <a:rPr lang="en-US"/>
            </a:br>
            <a:endParaRPr/>
          </a:p>
          <a:p>
            <a:pPr indent="-127000" lvl="0" marL="203200" marR="0" rtl="0" algn="l">
              <a:lnSpc>
                <a:spcPct val="100000"/>
              </a:lnSpc>
              <a:spcBef>
                <a:spcPts val="400"/>
              </a:spcBef>
              <a:spcAft>
                <a:spcPts val="0"/>
              </a:spcAft>
              <a:buClr>
                <a:schemeClr val="accent5"/>
              </a:buClr>
              <a:buSzPts val="1100"/>
              <a:buFont typeface="Proxima Nova"/>
              <a:buChar char="■"/>
            </a:pPr>
            <a:r>
              <a:rPr lang="en-US"/>
              <a:t>Consortia Efforts</a:t>
            </a:r>
            <a:endParaRPr/>
          </a:p>
          <a:p>
            <a:pPr indent="-127000" lvl="1" marL="444500" rtl="0" algn="l">
              <a:lnSpc>
                <a:spcPct val="100000"/>
              </a:lnSpc>
              <a:spcBef>
                <a:spcPts val="400"/>
              </a:spcBef>
              <a:spcAft>
                <a:spcPts val="0"/>
              </a:spcAft>
              <a:buSzPts val="900"/>
              <a:buChar char="■"/>
            </a:pPr>
            <a:r>
              <a:rPr lang="en-US"/>
              <a:t>Archiving/Documenting Task Executions</a:t>
            </a:r>
            <a:endParaRPr/>
          </a:p>
        </p:txBody>
      </p:sp>
      <p:sp>
        <p:nvSpPr>
          <p:cNvPr id="623" name="Google Shape;623;p48"/>
          <p:cNvSpPr txBox="1"/>
          <p:nvPr>
            <p:ph type="title"/>
          </p:nvPr>
        </p:nvSpPr>
        <p:spPr>
          <a:xfrm>
            <a:off x="489833" y="378600"/>
            <a:ext cx="8291400" cy="514200"/>
          </a:xfrm>
          <a:prstGeom prst="rect">
            <a:avLst/>
          </a:prstGeom>
          <a:noFill/>
          <a:ln>
            <a:noFill/>
          </a:ln>
        </p:spPr>
        <p:txBody>
          <a:bodyPr anchorCtr="0" anchor="ctr" bIns="80900" lIns="80900" spcFirstLastPara="1" rIns="80900" wrap="square" tIns="80900">
            <a:noAutofit/>
          </a:bodyPr>
          <a:lstStyle/>
          <a:p>
            <a:pPr indent="0" lvl="0" marL="0" marR="0" rtl="0" algn="ctr">
              <a:lnSpc>
                <a:spcPct val="100000"/>
              </a:lnSpc>
              <a:spcBef>
                <a:spcPts val="0"/>
              </a:spcBef>
              <a:spcAft>
                <a:spcPts val="0"/>
              </a:spcAft>
              <a:buClr>
                <a:schemeClr val="dk1"/>
              </a:buClr>
              <a:buSzPts val="2100"/>
              <a:buFont typeface="Proxima Nova"/>
              <a:buNone/>
            </a:pPr>
            <a:r>
              <a:rPr lang="en-US"/>
              <a:t>BioCompute Object Motivation from our Public Programs</a:t>
            </a:r>
            <a:endParaRPr/>
          </a:p>
        </p:txBody>
      </p:sp>
      <p:sp>
        <p:nvSpPr>
          <p:cNvPr id="624" name="Google Shape;624;p48"/>
          <p:cNvSpPr txBox="1"/>
          <p:nvPr/>
        </p:nvSpPr>
        <p:spPr>
          <a:xfrm>
            <a:off x="4671524" y="1645792"/>
            <a:ext cx="4280471" cy="2514991"/>
          </a:xfrm>
          <a:prstGeom prst="rect">
            <a:avLst/>
          </a:prstGeom>
          <a:noFill/>
          <a:ln>
            <a:noFill/>
          </a:ln>
        </p:spPr>
        <p:txBody>
          <a:bodyPr anchorCtr="0" anchor="t" bIns="80900" lIns="80900" spcFirstLastPara="1" rIns="80900" wrap="square" tIns="80900">
            <a:noAutofit/>
          </a:bodyPr>
          <a:lstStyle/>
          <a:p>
            <a:pPr indent="-127000" lvl="0" marL="203200" marR="0" rtl="0" algn="l">
              <a:lnSpc>
                <a:spcPct val="100000"/>
              </a:lnSpc>
              <a:spcBef>
                <a:spcPts val="0"/>
              </a:spcBef>
              <a:spcAft>
                <a:spcPts val="0"/>
              </a:spcAft>
              <a:buClr>
                <a:schemeClr val="accent5"/>
              </a:buClr>
              <a:buSzPts val="1100"/>
              <a:buFont typeface="Proxima Nova"/>
              <a:buChar char="■"/>
            </a:pPr>
            <a:r>
              <a:rPr b="0" i="0" lang="en-US" sz="1600" u="none" cap="none" strike="noStrike">
                <a:solidFill>
                  <a:schemeClr val="accent5"/>
                </a:solidFill>
                <a:latin typeface="Proxima Nova"/>
                <a:ea typeface="Proxima Nova"/>
                <a:cs typeface="Proxima Nova"/>
                <a:sym typeface="Proxima Nova"/>
              </a:rPr>
              <a:t>Features Underdevelopment in Public Programs</a:t>
            </a:r>
            <a:endParaRPr b="0" i="0" sz="1400" u="none" cap="none" strike="noStrike">
              <a:solidFill>
                <a:srgbClr val="000000"/>
              </a:solidFill>
              <a:latin typeface="Arial"/>
              <a:ea typeface="Arial"/>
              <a:cs typeface="Arial"/>
              <a:sym typeface="Arial"/>
            </a:endParaRPr>
          </a:p>
          <a:p>
            <a:pPr indent="-127000" lvl="1" marL="44450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Publishing</a:t>
            </a:r>
            <a:endParaRPr b="0" i="0" sz="1400" u="none" cap="none" strike="noStrike">
              <a:solidFill>
                <a:srgbClr val="000000"/>
              </a:solidFill>
              <a:latin typeface="Arial"/>
              <a:ea typeface="Arial"/>
              <a:cs typeface="Arial"/>
              <a:sym typeface="Arial"/>
            </a:endParaRPr>
          </a:p>
          <a:p>
            <a:pPr indent="-127000" lvl="1" marL="44450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Research Objects</a:t>
            </a:r>
            <a:endParaRPr b="0" i="0" sz="1400" u="none" cap="none" strike="noStrike">
              <a:solidFill>
                <a:srgbClr val="000000"/>
              </a:solidFill>
              <a:latin typeface="Arial"/>
              <a:ea typeface="Arial"/>
              <a:cs typeface="Arial"/>
              <a:sym typeface="Arial"/>
            </a:endParaRPr>
          </a:p>
          <a:p>
            <a:pPr indent="-127000" lvl="1" marL="44450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Digital Objects</a:t>
            </a:r>
            <a:endParaRPr b="0" i="0" sz="1400" u="none" cap="none" strike="noStrike">
              <a:solidFill>
                <a:srgbClr val="000000"/>
              </a:solidFill>
              <a:latin typeface="Arial"/>
              <a:ea typeface="Arial"/>
              <a:cs typeface="Arial"/>
              <a:sym typeface="Arial"/>
            </a:endParaRPr>
          </a:p>
          <a:p>
            <a:pPr indent="-127000" lvl="1" marL="44450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Global Identifiers</a:t>
            </a:r>
            <a:endParaRPr b="0" i="0" sz="1400" u="none" cap="none" strike="noStrike">
              <a:solidFill>
                <a:srgbClr val="000000"/>
              </a:solidFill>
              <a:latin typeface="Arial"/>
              <a:ea typeface="Arial"/>
              <a:cs typeface="Arial"/>
              <a:sym typeface="Arial"/>
            </a:endParaRPr>
          </a:p>
          <a:p>
            <a:pPr indent="-127000" lvl="1" marL="44450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Expanded Data Commons</a:t>
            </a:r>
            <a:endParaRPr b="0" i="0" sz="1400" u="none" cap="none" strike="noStrike">
              <a:solidFill>
                <a:srgbClr val="000000"/>
              </a:solidFill>
              <a:latin typeface="Arial"/>
              <a:ea typeface="Arial"/>
              <a:cs typeface="Arial"/>
              <a:sym typeface="Arial"/>
            </a:endParaRPr>
          </a:p>
          <a:p>
            <a:pPr indent="-127000" lvl="1" marL="44450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Provenance</a:t>
            </a:r>
            <a:endParaRPr b="0" i="0" sz="1400" u="none" cap="none" strike="noStrike">
              <a:solidFill>
                <a:srgbClr val="000000"/>
              </a:solidFill>
              <a:latin typeface="Arial"/>
              <a:ea typeface="Arial"/>
              <a:cs typeface="Arial"/>
              <a:sym typeface="Arial"/>
            </a:endParaRPr>
          </a:p>
          <a:p>
            <a:pPr indent="-127000" lvl="1" marL="44450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Git Friendly Workflow Development (CWL Editing)</a:t>
            </a:r>
            <a:endParaRPr b="0" i="0" sz="1400" u="none" cap="none" strike="noStrike">
              <a:solidFill>
                <a:srgbClr val="000000"/>
              </a:solidFill>
              <a:latin typeface="Arial"/>
              <a:ea typeface="Arial"/>
              <a:cs typeface="Arial"/>
              <a:sym typeface="Arial"/>
            </a:endParaRPr>
          </a:p>
        </p:txBody>
      </p:sp>
      <p:sp>
        <p:nvSpPr>
          <p:cNvPr id="625" name="Google Shape;625;p48"/>
          <p:cNvSpPr txBox="1"/>
          <p:nvPr/>
        </p:nvSpPr>
        <p:spPr>
          <a:xfrm>
            <a:off x="1360583" y="1178805"/>
            <a:ext cx="17075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 Use Cases</a:t>
            </a:r>
            <a:endParaRPr b="0" i="0" sz="1400" u="none" cap="none" strike="noStrike">
              <a:solidFill>
                <a:srgbClr val="000000"/>
              </a:solidFill>
              <a:latin typeface="Arial"/>
              <a:ea typeface="Arial"/>
              <a:cs typeface="Arial"/>
              <a:sym typeface="Arial"/>
            </a:endParaRPr>
          </a:p>
        </p:txBody>
      </p:sp>
      <p:sp>
        <p:nvSpPr>
          <p:cNvPr id="626" name="Google Shape;626;p48"/>
          <p:cNvSpPr txBox="1"/>
          <p:nvPr/>
        </p:nvSpPr>
        <p:spPr>
          <a:xfrm>
            <a:off x="5873041" y="1178805"/>
            <a:ext cx="18774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Emerging Use Cases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49"/>
          <p:cNvSpPr txBox="1"/>
          <p:nvPr>
            <p:ph type="title"/>
          </p:nvPr>
        </p:nvSpPr>
        <p:spPr>
          <a:xfrm>
            <a:off x="0" y="34498"/>
            <a:ext cx="91440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Integrating BioCompute Objects into Current Development Efforts </a:t>
            </a:r>
            <a:endParaRPr/>
          </a:p>
        </p:txBody>
      </p:sp>
      <p:sp>
        <p:nvSpPr>
          <p:cNvPr id="632" name="Google Shape;632;p49"/>
          <p:cNvSpPr txBox="1"/>
          <p:nvPr>
            <p:ph idx="1" type="body"/>
          </p:nvPr>
        </p:nvSpPr>
        <p:spPr>
          <a:xfrm>
            <a:off x="353064" y="1819514"/>
            <a:ext cx="3317100" cy="1296713"/>
          </a:xfrm>
          <a:prstGeom prst="rect">
            <a:avLst/>
          </a:prstGeom>
          <a:noFill/>
          <a:ln>
            <a:noFill/>
          </a:ln>
        </p:spPr>
        <p:txBody>
          <a:bodyPr anchorCtr="0" anchor="t" bIns="80900" lIns="80900" spcFirstLastPara="1" rIns="80900" wrap="square" tIns="80900">
            <a:noAutofit/>
          </a:bodyPr>
          <a:lstStyle/>
          <a:p>
            <a:pPr indent="0" lvl="0" marL="0" rtl="0" algn="l">
              <a:lnSpc>
                <a:spcPct val="100000"/>
              </a:lnSpc>
              <a:spcBef>
                <a:spcPts val="400"/>
              </a:spcBef>
              <a:spcAft>
                <a:spcPts val="0"/>
              </a:spcAft>
              <a:buSzPts val="1100"/>
              <a:buNone/>
            </a:pPr>
            <a:r>
              <a:rPr lang="en-US"/>
              <a:t>Tools</a:t>
            </a:r>
            <a:endParaRPr/>
          </a:p>
          <a:p>
            <a:pPr indent="-257175" lvl="1" marL="400050" rtl="0" algn="l">
              <a:lnSpc>
                <a:spcPct val="100000"/>
              </a:lnSpc>
              <a:spcBef>
                <a:spcPts val="400"/>
              </a:spcBef>
              <a:spcAft>
                <a:spcPts val="0"/>
              </a:spcAft>
              <a:buSzPts val="900"/>
              <a:buChar char="●"/>
            </a:pPr>
            <a:r>
              <a:rPr lang="en-US"/>
              <a:t>BioCompute Object Prototype App</a:t>
            </a:r>
            <a:endParaRPr/>
          </a:p>
          <a:p>
            <a:pPr indent="-257175" lvl="1" marL="400050" rtl="0" algn="l">
              <a:lnSpc>
                <a:spcPct val="100000"/>
              </a:lnSpc>
              <a:spcBef>
                <a:spcPts val="0"/>
              </a:spcBef>
              <a:spcAft>
                <a:spcPts val="0"/>
              </a:spcAft>
              <a:buSzPts val="900"/>
              <a:buChar char="●"/>
            </a:pPr>
            <a:r>
              <a:rPr lang="en-US"/>
              <a:t>PDXNet Data Portal</a:t>
            </a:r>
            <a:endParaRPr/>
          </a:p>
          <a:p>
            <a:pPr indent="-257175" lvl="1" marL="400050" rtl="0" algn="l">
              <a:lnSpc>
                <a:spcPct val="100000"/>
              </a:lnSpc>
              <a:spcBef>
                <a:spcPts val="0"/>
              </a:spcBef>
              <a:spcAft>
                <a:spcPts val="0"/>
              </a:spcAft>
              <a:buSzPts val="900"/>
              <a:buChar char="●"/>
            </a:pPr>
            <a:r>
              <a:rPr lang="en-US"/>
              <a:t>CGC Reporting App</a:t>
            </a:r>
            <a:endParaRPr/>
          </a:p>
          <a:p>
            <a:pPr indent="-257175" lvl="1" marL="400050" rtl="0" algn="l">
              <a:lnSpc>
                <a:spcPct val="100000"/>
              </a:lnSpc>
              <a:spcBef>
                <a:spcPts val="0"/>
              </a:spcBef>
              <a:spcAft>
                <a:spcPts val="0"/>
              </a:spcAft>
              <a:buSzPts val="900"/>
              <a:buChar char="●"/>
            </a:pPr>
            <a:r>
              <a:rPr lang="en-US"/>
              <a:t>Rabix Benten </a:t>
            </a:r>
            <a:endParaRPr/>
          </a:p>
        </p:txBody>
      </p:sp>
      <p:sp>
        <p:nvSpPr>
          <p:cNvPr id="633" name="Google Shape;633;p49"/>
          <p:cNvSpPr txBox="1"/>
          <p:nvPr/>
        </p:nvSpPr>
        <p:spPr>
          <a:xfrm>
            <a:off x="1336898" y="815248"/>
            <a:ext cx="457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49"/>
          <p:cNvSpPr txBox="1"/>
          <p:nvPr/>
        </p:nvSpPr>
        <p:spPr>
          <a:xfrm>
            <a:off x="353064" y="3046888"/>
            <a:ext cx="3317100" cy="1403700"/>
          </a:xfrm>
          <a:prstGeom prst="rect">
            <a:avLst/>
          </a:prstGeom>
          <a:noFill/>
          <a:ln>
            <a:noFill/>
          </a:ln>
        </p:spPr>
        <p:txBody>
          <a:bodyPr anchorCtr="0" anchor="t" bIns="80900" lIns="80900" spcFirstLastPara="1" rIns="80900" wrap="square" tIns="80900">
            <a:noAutofit/>
          </a:bodyPr>
          <a:lstStyle/>
          <a:p>
            <a:pPr indent="0" lvl="0" marL="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Libraries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TidyCWL</a:t>
            </a:r>
            <a:endParaRPr b="0" i="0" sz="1200" u="none" cap="none" strike="noStrike">
              <a:solidFill>
                <a:schemeClr val="dk1"/>
              </a:solidFill>
              <a:latin typeface="Proxima Nova"/>
              <a:ea typeface="Proxima Nova"/>
              <a:cs typeface="Proxima Nova"/>
              <a:sym typeface="Proxima Nova"/>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Seven Bridges CWL</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BioCompute Object Library</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R API Libraries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CWL Draft 2 to Ver. 1 converter</a:t>
            </a:r>
            <a:endParaRPr b="0" i="0" sz="1400" u="none" cap="none" strike="noStrike">
              <a:solidFill>
                <a:srgbClr val="000000"/>
              </a:solidFill>
              <a:latin typeface="Arial"/>
              <a:ea typeface="Arial"/>
              <a:cs typeface="Arial"/>
              <a:sym typeface="Arial"/>
            </a:endParaRPr>
          </a:p>
        </p:txBody>
      </p:sp>
      <p:sp>
        <p:nvSpPr>
          <p:cNvPr id="635" name="Google Shape;635;p49"/>
          <p:cNvSpPr txBox="1"/>
          <p:nvPr/>
        </p:nvSpPr>
        <p:spPr>
          <a:xfrm>
            <a:off x="353064" y="692912"/>
            <a:ext cx="3317100" cy="1460400"/>
          </a:xfrm>
          <a:prstGeom prst="rect">
            <a:avLst/>
          </a:prstGeom>
          <a:noFill/>
          <a:ln>
            <a:noFill/>
          </a:ln>
        </p:spPr>
        <p:txBody>
          <a:bodyPr anchorCtr="0" anchor="t" bIns="80900" lIns="80900" spcFirstLastPara="1" rIns="80900" wrap="square" tIns="80900">
            <a:noAutofit/>
          </a:bodyPr>
          <a:lstStyle/>
          <a:p>
            <a:pPr indent="0" lvl="0" marL="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Major Initiatives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Automation</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Custom Front Ends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Scalability, Reproducibility, and Portability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5"/>
          <p:cNvSpPr txBox="1"/>
          <p:nvPr>
            <p:ph type="title"/>
          </p:nvPr>
        </p:nvSpPr>
        <p:spPr>
          <a:xfrm>
            <a:off x="0" y="227466"/>
            <a:ext cx="91440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Bringing  Experimental Rigor to Bioinformatics</a:t>
            </a:r>
            <a:endParaRPr/>
          </a:p>
        </p:txBody>
      </p:sp>
      <p:pic>
        <p:nvPicPr>
          <p:cNvPr id="219" name="Google Shape;219;p5"/>
          <p:cNvPicPr preferRelativeResize="0"/>
          <p:nvPr/>
        </p:nvPicPr>
        <p:blipFill rotWithShape="1">
          <a:blip r:embed="rId3">
            <a:alphaModFix/>
          </a:blip>
          <a:srcRect b="0" l="0" r="0" t="0"/>
          <a:stretch/>
        </p:blipFill>
        <p:spPr>
          <a:xfrm>
            <a:off x="2048287" y="862767"/>
            <a:ext cx="5354378" cy="3417965"/>
          </a:xfrm>
          <a:prstGeom prst="rect">
            <a:avLst/>
          </a:prstGeom>
          <a:noFill/>
          <a:ln>
            <a:noFill/>
          </a:ln>
        </p:spPr>
      </p:pic>
      <p:sp>
        <p:nvSpPr>
          <p:cNvPr id="220" name="Google Shape;220;p5"/>
          <p:cNvSpPr txBox="1"/>
          <p:nvPr/>
        </p:nvSpPr>
        <p:spPr>
          <a:xfrm>
            <a:off x="7201688" y="4528040"/>
            <a:ext cx="1942312"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Simonyan et al 2017 </a:t>
            </a:r>
            <a:endParaRPr b="0" i="0" sz="1400" u="none" cap="none" strike="noStrike">
              <a:solidFill>
                <a:srgbClr val="000000"/>
              </a:solidFill>
              <a:latin typeface="Arial"/>
              <a:ea typeface="Arial"/>
              <a:cs typeface="Arial"/>
              <a:sym typeface="Arial"/>
            </a:endParaRPr>
          </a:p>
        </p:txBody>
      </p:sp>
      <p:pic>
        <p:nvPicPr>
          <p:cNvPr id="221" name="Google Shape;221;p5"/>
          <p:cNvPicPr preferRelativeResize="0"/>
          <p:nvPr/>
        </p:nvPicPr>
        <p:blipFill rotWithShape="1">
          <a:blip r:embed="rId4">
            <a:alphaModFix/>
          </a:blip>
          <a:srcRect b="0" l="0" r="0" t="0"/>
          <a:stretch/>
        </p:blipFill>
        <p:spPr>
          <a:xfrm>
            <a:off x="2697480" y="4291134"/>
            <a:ext cx="3944983" cy="49851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50"/>
          <p:cNvSpPr txBox="1"/>
          <p:nvPr>
            <p:ph type="title"/>
          </p:nvPr>
        </p:nvSpPr>
        <p:spPr>
          <a:xfrm>
            <a:off x="0" y="34498"/>
            <a:ext cx="91440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Integrating BioCompute Objects into Current Development Efforts </a:t>
            </a:r>
            <a:endParaRPr/>
          </a:p>
        </p:txBody>
      </p:sp>
      <p:sp>
        <p:nvSpPr>
          <p:cNvPr id="641" name="Google Shape;641;p50"/>
          <p:cNvSpPr txBox="1"/>
          <p:nvPr>
            <p:ph idx="1" type="body"/>
          </p:nvPr>
        </p:nvSpPr>
        <p:spPr>
          <a:xfrm>
            <a:off x="353064" y="1819514"/>
            <a:ext cx="3317100" cy="1296713"/>
          </a:xfrm>
          <a:prstGeom prst="rect">
            <a:avLst/>
          </a:prstGeom>
          <a:noFill/>
          <a:ln>
            <a:noFill/>
          </a:ln>
        </p:spPr>
        <p:txBody>
          <a:bodyPr anchorCtr="0" anchor="t" bIns="80900" lIns="80900" spcFirstLastPara="1" rIns="80900" wrap="square" tIns="80900">
            <a:noAutofit/>
          </a:bodyPr>
          <a:lstStyle/>
          <a:p>
            <a:pPr indent="0" lvl="0" marL="0" rtl="0" algn="l">
              <a:lnSpc>
                <a:spcPct val="100000"/>
              </a:lnSpc>
              <a:spcBef>
                <a:spcPts val="400"/>
              </a:spcBef>
              <a:spcAft>
                <a:spcPts val="0"/>
              </a:spcAft>
              <a:buSzPts val="1100"/>
              <a:buNone/>
            </a:pPr>
            <a:r>
              <a:rPr lang="en-US"/>
              <a:t>Tools</a:t>
            </a:r>
            <a:endParaRPr/>
          </a:p>
          <a:p>
            <a:pPr indent="-257175" lvl="1" marL="400050" rtl="0" algn="l">
              <a:lnSpc>
                <a:spcPct val="100000"/>
              </a:lnSpc>
              <a:spcBef>
                <a:spcPts val="400"/>
              </a:spcBef>
              <a:spcAft>
                <a:spcPts val="0"/>
              </a:spcAft>
              <a:buSzPts val="900"/>
              <a:buChar char="●"/>
            </a:pPr>
            <a:r>
              <a:rPr lang="en-US"/>
              <a:t>BioCompute Object Prototype App</a:t>
            </a:r>
            <a:endParaRPr/>
          </a:p>
          <a:p>
            <a:pPr indent="-257175" lvl="1" marL="400050" rtl="0" algn="l">
              <a:lnSpc>
                <a:spcPct val="100000"/>
              </a:lnSpc>
              <a:spcBef>
                <a:spcPts val="0"/>
              </a:spcBef>
              <a:spcAft>
                <a:spcPts val="0"/>
              </a:spcAft>
              <a:buSzPts val="900"/>
              <a:buChar char="●"/>
            </a:pPr>
            <a:r>
              <a:rPr lang="en-US"/>
              <a:t>PDXNet Data Portal</a:t>
            </a:r>
            <a:endParaRPr/>
          </a:p>
          <a:p>
            <a:pPr indent="-257175" lvl="1" marL="400050" rtl="0" algn="l">
              <a:lnSpc>
                <a:spcPct val="100000"/>
              </a:lnSpc>
              <a:spcBef>
                <a:spcPts val="0"/>
              </a:spcBef>
              <a:spcAft>
                <a:spcPts val="0"/>
              </a:spcAft>
              <a:buSzPts val="900"/>
              <a:buChar char="●"/>
            </a:pPr>
            <a:r>
              <a:rPr lang="en-US"/>
              <a:t>CGC Reporting App</a:t>
            </a:r>
            <a:endParaRPr/>
          </a:p>
          <a:p>
            <a:pPr indent="-257175" lvl="1" marL="400050" rtl="0" algn="l">
              <a:lnSpc>
                <a:spcPct val="100000"/>
              </a:lnSpc>
              <a:spcBef>
                <a:spcPts val="0"/>
              </a:spcBef>
              <a:spcAft>
                <a:spcPts val="0"/>
              </a:spcAft>
              <a:buSzPts val="900"/>
              <a:buChar char="●"/>
            </a:pPr>
            <a:r>
              <a:rPr lang="en-US"/>
              <a:t>Rabix Benten </a:t>
            </a:r>
            <a:endParaRPr/>
          </a:p>
        </p:txBody>
      </p:sp>
      <p:sp>
        <p:nvSpPr>
          <p:cNvPr id="642" name="Google Shape;642;p50"/>
          <p:cNvSpPr txBox="1"/>
          <p:nvPr/>
        </p:nvSpPr>
        <p:spPr>
          <a:xfrm>
            <a:off x="1336898" y="815248"/>
            <a:ext cx="457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50"/>
          <p:cNvSpPr txBox="1"/>
          <p:nvPr/>
        </p:nvSpPr>
        <p:spPr>
          <a:xfrm>
            <a:off x="353064" y="3046888"/>
            <a:ext cx="3317100" cy="1403700"/>
          </a:xfrm>
          <a:prstGeom prst="rect">
            <a:avLst/>
          </a:prstGeom>
          <a:noFill/>
          <a:ln>
            <a:noFill/>
          </a:ln>
        </p:spPr>
        <p:txBody>
          <a:bodyPr anchorCtr="0" anchor="t" bIns="80900" lIns="80900" spcFirstLastPara="1" rIns="80900" wrap="square" tIns="80900">
            <a:noAutofit/>
          </a:bodyPr>
          <a:lstStyle/>
          <a:p>
            <a:pPr indent="0" lvl="0" marL="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Libraries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TidyCWL</a:t>
            </a:r>
            <a:endParaRPr b="0" i="0" sz="1200" u="none" cap="none" strike="noStrike">
              <a:solidFill>
                <a:schemeClr val="dk1"/>
              </a:solidFill>
              <a:latin typeface="Proxima Nova"/>
              <a:ea typeface="Proxima Nova"/>
              <a:cs typeface="Proxima Nova"/>
              <a:sym typeface="Proxima Nova"/>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Seven Bridges CWL</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BioCompute Object Library</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R API Libraries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CWL Draft 2 to Ver. 1 converter</a:t>
            </a:r>
            <a:endParaRPr b="0" i="0" sz="1400" u="none" cap="none" strike="noStrike">
              <a:solidFill>
                <a:srgbClr val="000000"/>
              </a:solidFill>
              <a:latin typeface="Arial"/>
              <a:ea typeface="Arial"/>
              <a:cs typeface="Arial"/>
              <a:sym typeface="Arial"/>
            </a:endParaRPr>
          </a:p>
        </p:txBody>
      </p:sp>
      <p:sp>
        <p:nvSpPr>
          <p:cNvPr id="644" name="Google Shape;644;p50"/>
          <p:cNvSpPr txBox="1"/>
          <p:nvPr/>
        </p:nvSpPr>
        <p:spPr>
          <a:xfrm>
            <a:off x="353064" y="692912"/>
            <a:ext cx="3317100" cy="1460400"/>
          </a:xfrm>
          <a:prstGeom prst="rect">
            <a:avLst/>
          </a:prstGeom>
          <a:noFill/>
          <a:ln>
            <a:noFill/>
          </a:ln>
        </p:spPr>
        <p:txBody>
          <a:bodyPr anchorCtr="0" anchor="t" bIns="80900" lIns="80900" spcFirstLastPara="1" rIns="80900" wrap="square" tIns="80900">
            <a:noAutofit/>
          </a:bodyPr>
          <a:lstStyle/>
          <a:p>
            <a:pPr indent="0" lvl="0" marL="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Major Initiatives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Automation</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Custom Front Ends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Scalability, Reproducibility, and Portability</a:t>
            </a:r>
            <a:endParaRPr b="0" i="0" sz="1400" u="none" cap="none" strike="noStrike">
              <a:solidFill>
                <a:srgbClr val="000000"/>
              </a:solidFill>
              <a:latin typeface="Arial"/>
              <a:ea typeface="Arial"/>
              <a:cs typeface="Arial"/>
              <a:sym typeface="Arial"/>
            </a:endParaRPr>
          </a:p>
        </p:txBody>
      </p:sp>
      <p:pic>
        <p:nvPicPr>
          <p:cNvPr id="645" name="Google Shape;645;p50"/>
          <p:cNvPicPr preferRelativeResize="0"/>
          <p:nvPr/>
        </p:nvPicPr>
        <p:blipFill rotWithShape="1">
          <a:blip r:embed="rId3">
            <a:alphaModFix/>
          </a:blip>
          <a:srcRect b="0" l="0" r="0" t="0"/>
          <a:stretch/>
        </p:blipFill>
        <p:spPr>
          <a:xfrm>
            <a:off x="3393580" y="839970"/>
            <a:ext cx="5397355" cy="3373347"/>
          </a:xfrm>
          <a:prstGeom prst="rect">
            <a:avLst/>
          </a:prstGeom>
          <a:noFill/>
          <a:ln>
            <a:noFill/>
          </a:ln>
        </p:spPr>
      </p:pic>
      <p:sp>
        <p:nvSpPr>
          <p:cNvPr id="646" name="Google Shape;646;p50"/>
          <p:cNvSpPr txBox="1"/>
          <p:nvPr/>
        </p:nvSpPr>
        <p:spPr>
          <a:xfrm>
            <a:off x="4978010" y="562329"/>
            <a:ext cx="2228495"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Benten: Git Friendly CWL Editor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sp>
        <p:nvSpPr>
          <p:cNvPr id="651" name="Google Shape;651;p51"/>
          <p:cNvSpPr txBox="1"/>
          <p:nvPr>
            <p:ph type="title"/>
          </p:nvPr>
        </p:nvSpPr>
        <p:spPr>
          <a:xfrm>
            <a:off x="0" y="34498"/>
            <a:ext cx="91440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Integrating BioCompute Objects into Current Development Efforts </a:t>
            </a:r>
            <a:endParaRPr/>
          </a:p>
        </p:txBody>
      </p:sp>
      <p:sp>
        <p:nvSpPr>
          <p:cNvPr id="652" name="Google Shape;652;p51"/>
          <p:cNvSpPr txBox="1"/>
          <p:nvPr>
            <p:ph idx="1" type="body"/>
          </p:nvPr>
        </p:nvSpPr>
        <p:spPr>
          <a:xfrm>
            <a:off x="353064" y="1819514"/>
            <a:ext cx="3317100" cy="1296713"/>
          </a:xfrm>
          <a:prstGeom prst="rect">
            <a:avLst/>
          </a:prstGeom>
          <a:noFill/>
          <a:ln>
            <a:noFill/>
          </a:ln>
        </p:spPr>
        <p:txBody>
          <a:bodyPr anchorCtr="0" anchor="t" bIns="80900" lIns="80900" spcFirstLastPara="1" rIns="80900" wrap="square" tIns="80900">
            <a:noAutofit/>
          </a:bodyPr>
          <a:lstStyle/>
          <a:p>
            <a:pPr indent="0" lvl="0" marL="0" rtl="0" algn="l">
              <a:lnSpc>
                <a:spcPct val="100000"/>
              </a:lnSpc>
              <a:spcBef>
                <a:spcPts val="400"/>
              </a:spcBef>
              <a:spcAft>
                <a:spcPts val="0"/>
              </a:spcAft>
              <a:buSzPts val="1100"/>
              <a:buNone/>
            </a:pPr>
            <a:r>
              <a:rPr lang="en-US"/>
              <a:t>Tools</a:t>
            </a:r>
            <a:endParaRPr/>
          </a:p>
          <a:p>
            <a:pPr indent="-257175" lvl="1" marL="400050" rtl="0" algn="l">
              <a:lnSpc>
                <a:spcPct val="100000"/>
              </a:lnSpc>
              <a:spcBef>
                <a:spcPts val="400"/>
              </a:spcBef>
              <a:spcAft>
                <a:spcPts val="0"/>
              </a:spcAft>
              <a:buSzPts val="900"/>
              <a:buChar char="●"/>
            </a:pPr>
            <a:r>
              <a:rPr lang="en-US"/>
              <a:t>BioCompute Object Prototype App</a:t>
            </a:r>
            <a:endParaRPr/>
          </a:p>
          <a:p>
            <a:pPr indent="-257175" lvl="1" marL="400050" rtl="0" algn="l">
              <a:lnSpc>
                <a:spcPct val="100000"/>
              </a:lnSpc>
              <a:spcBef>
                <a:spcPts val="0"/>
              </a:spcBef>
              <a:spcAft>
                <a:spcPts val="0"/>
              </a:spcAft>
              <a:buSzPts val="900"/>
              <a:buChar char="●"/>
            </a:pPr>
            <a:r>
              <a:rPr lang="en-US"/>
              <a:t>PDXNet Data Portal</a:t>
            </a:r>
            <a:endParaRPr/>
          </a:p>
          <a:p>
            <a:pPr indent="-257175" lvl="1" marL="400050" rtl="0" algn="l">
              <a:lnSpc>
                <a:spcPct val="100000"/>
              </a:lnSpc>
              <a:spcBef>
                <a:spcPts val="0"/>
              </a:spcBef>
              <a:spcAft>
                <a:spcPts val="0"/>
              </a:spcAft>
              <a:buSzPts val="900"/>
              <a:buChar char="●"/>
            </a:pPr>
            <a:r>
              <a:rPr lang="en-US"/>
              <a:t>CGC Reporting App</a:t>
            </a:r>
            <a:endParaRPr/>
          </a:p>
          <a:p>
            <a:pPr indent="-257175" lvl="1" marL="400050" rtl="0" algn="l">
              <a:lnSpc>
                <a:spcPct val="100000"/>
              </a:lnSpc>
              <a:spcBef>
                <a:spcPts val="0"/>
              </a:spcBef>
              <a:spcAft>
                <a:spcPts val="0"/>
              </a:spcAft>
              <a:buSzPts val="900"/>
              <a:buChar char="●"/>
            </a:pPr>
            <a:r>
              <a:rPr lang="en-US"/>
              <a:t>Rabix Benten </a:t>
            </a:r>
            <a:endParaRPr/>
          </a:p>
        </p:txBody>
      </p:sp>
      <p:sp>
        <p:nvSpPr>
          <p:cNvPr id="653" name="Google Shape;653;p51"/>
          <p:cNvSpPr txBox="1"/>
          <p:nvPr/>
        </p:nvSpPr>
        <p:spPr>
          <a:xfrm>
            <a:off x="1336898" y="815248"/>
            <a:ext cx="457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51"/>
          <p:cNvSpPr txBox="1"/>
          <p:nvPr/>
        </p:nvSpPr>
        <p:spPr>
          <a:xfrm>
            <a:off x="353064" y="3046888"/>
            <a:ext cx="3317100" cy="1403700"/>
          </a:xfrm>
          <a:prstGeom prst="rect">
            <a:avLst/>
          </a:prstGeom>
          <a:noFill/>
          <a:ln>
            <a:noFill/>
          </a:ln>
        </p:spPr>
        <p:txBody>
          <a:bodyPr anchorCtr="0" anchor="t" bIns="80900" lIns="80900" spcFirstLastPara="1" rIns="80900" wrap="square" tIns="80900">
            <a:noAutofit/>
          </a:bodyPr>
          <a:lstStyle/>
          <a:p>
            <a:pPr indent="0" lvl="0" marL="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Libraries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TidyCWL</a:t>
            </a:r>
            <a:endParaRPr b="0" i="0" sz="1200" u="none" cap="none" strike="noStrike">
              <a:solidFill>
                <a:schemeClr val="dk1"/>
              </a:solidFill>
              <a:latin typeface="Proxima Nova"/>
              <a:ea typeface="Proxima Nova"/>
              <a:cs typeface="Proxima Nova"/>
              <a:sym typeface="Proxima Nova"/>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Seven Bridges CWL</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BioCompute Object Library</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R API Libraries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CWL Draft 2 to Ver. 1 converter</a:t>
            </a:r>
            <a:endParaRPr b="0" i="0" sz="1400" u="none" cap="none" strike="noStrike">
              <a:solidFill>
                <a:srgbClr val="000000"/>
              </a:solidFill>
              <a:latin typeface="Arial"/>
              <a:ea typeface="Arial"/>
              <a:cs typeface="Arial"/>
              <a:sym typeface="Arial"/>
            </a:endParaRPr>
          </a:p>
        </p:txBody>
      </p:sp>
      <p:sp>
        <p:nvSpPr>
          <p:cNvPr id="655" name="Google Shape;655;p51"/>
          <p:cNvSpPr txBox="1"/>
          <p:nvPr/>
        </p:nvSpPr>
        <p:spPr>
          <a:xfrm>
            <a:off x="353064" y="692912"/>
            <a:ext cx="3317100" cy="1460400"/>
          </a:xfrm>
          <a:prstGeom prst="rect">
            <a:avLst/>
          </a:prstGeom>
          <a:noFill/>
          <a:ln>
            <a:noFill/>
          </a:ln>
        </p:spPr>
        <p:txBody>
          <a:bodyPr anchorCtr="0" anchor="t" bIns="80900" lIns="80900" spcFirstLastPara="1" rIns="80900" wrap="square" tIns="80900">
            <a:noAutofit/>
          </a:bodyPr>
          <a:lstStyle/>
          <a:p>
            <a:pPr indent="0" lvl="0" marL="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Major Initiatives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40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Automation</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Custom Front Ends</a:t>
            </a:r>
            <a:endParaRPr b="0" i="0" sz="1400" u="none" cap="none" strike="noStrike">
              <a:solidFill>
                <a:srgbClr val="000000"/>
              </a:solidFill>
              <a:latin typeface="Arial"/>
              <a:ea typeface="Arial"/>
              <a:cs typeface="Arial"/>
              <a:sym typeface="Arial"/>
            </a:endParaRPr>
          </a:p>
          <a:p>
            <a:pPr indent="-257175" lvl="1" marL="400050" marR="0" rtl="0" algn="l">
              <a:lnSpc>
                <a:spcPct val="100000"/>
              </a:lnSpc>
              <a:spcBef>
                <a:spcPts val="0"/>
              </a:spcBef>
              <a:spcAft>
                <a:spcPts val="0"/>
              </a:spcAft>
              <a:buClr>
                <a:schemeClr val="dk1"/>
              </a:buClr>
              <a:buSzPts val="900"/>
              <a:buFont typeface="Proxima Nova"/>
              <a:buChar char="●"/>
            </a:pPr>
            <a:r>
              <a:rPr b="0" i="0" lang="en-US" sz="1200" u="none" cap="none" strike="noStrike">
                <a:solidFill>
                  <a:schemeClr val="dk1"/>
                </a:solidFill>
                <a:latin typeface="Proxima Nova"/>
                <a:ea typeface="Proxima Nova"/>
                <a:cs typeface="Proxima Nova"/>
                <a:sym typeface="Proxima Nova"/>
              </a:rPr>
              <a:t>Scalability, Reproducibility, and Portability</a:t>
            </a:r>
            <a:endParaRPr b="0" i="0" sz="1400" u="none" cap="none" strike="noStrike">
              <a:solidFill>
                <a:srgbClr val="000000"/>
              </a:solidFill>
              <a:latin typeface="Arial"/>
              <a:ea typeface="Arial"/>
              <a:cs typeface="Arial"/>
              <a:sym typeface="Arial"/>
            </a:endParaRPr>
          </a:p>
        </p:txBody>
      </p:sp>
      <p:pic>
        <p:nvPicPr>
          <p:cNvPr id="656" name="Google Shape;656;p51"/>
          <p:cNvPicPr preferRelativeResize="0"/>
          <p:nvPr/>
        </p:nvPicPr>
        <p:blipFill rotWithShape="1">
          <a:blip r:embed="rId3">
            <a:alphaModFix/>
          </a:blip>
          <a:srcRect b="0" l="0" r="0" t="0"/>
          <a:stretch/>
        </p:blipFill>
        <p:spPr>
          <a:xfrm>
            <a:off x="3393580" y="839970"/>
            <a:ext cx="5397355" cy="3373347"/>
          </a:xfrm>
          <a:prstGeom prst="rect">
            <a:avLst/>
          </a:prstGeom>
          <a:noFill/>
          <a:ln>
            <a:noFill/>
          </a:ln>
        </p:spPr>
      </p:pic>
      <p:sp>
        <p:nvSpPr>
          <p:cNvPr id="657" name="Google Shape;657;p51"/>
          <p:cNvSpPr txBox="1"/>
          <p:nvPr/>
        </p:nvSpPr>
        <p:spPr>
          <a:xfrm>
            <a:off x="4978010" y="562329"/>
            <a:ext cx="2228495"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Benten: Git Friendly CWL Editor </a:t>
            </a:r>
            <a:endParaRPr b="0" i="0" sz="1400" u="none" cap="none" strike="noStrike">
              <a:solidFill>
                <a:srgbClr val="000000"/>
              </a:solidFill>
              <a:latin typeface="Arial"/>
              <a:ea typeface="Arial"/>
              <a:cs typeface="Arial"/>
              <a:sym typeface="Arial"/>
            </a:endParaRPr>
          </a:p>
        </p:txBody>
      </p:sp>
      <p:sp>
        <p:nvSpPr>
          <p:cNvPr id="658" name="Google Shape;658;p51"/>
          <p:cNvSpPr txBox="1"/>
          <p:nvPr/>
        </p:nvSpPr>
        <p:spPr>
          <a:xfrm>
            <a:off x="3302871" y="4341863"/>
            <a:ext cx="5578771"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Proposal: Integrate BioCompute Object Publishing, Benten, and Toil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2" name="Shape 662"/>
        <p:cNvGrpSpPr/>
        <p:nvPr/>
      </p:nvGrpSpPr>
      <p:grpSpPr>
        <a:xfrm>
          <a:off x="0" y="0"/>
          <a:ext cx="0" cy="0"/>
          <a:chOff x="0" y="0"/>
          <a:chExt cx="0" cy="0"/>
        </a:xfrm>
      </p:grpSpPr>
      <p:sp>
        <p:nvSpPr>
          <p:cNvPr id="663" name="Google Shape;663;p52"/>
          <p:cNvSpPr txBox="1"/>
          <p:nvPr>
            <p:ph idx="1" type="subTitle"/>
          </p:nvPr>
        </p:nvSpPr>
        <p:spPr>
          <a:xfrm>
            <a:off x="1541428" y="2659978"/>
            <a:ext cx="6061199" cy="1197600"/>
          </a:xfrm>
          <a:prstGeom prst="rect">
            <a:avLst/>
          </a:prstGeom>
          <a:noFill/>
          <a:ln>
            <a:noFill/>
          </a:ln>
        </p:spPr>
        <p:txBody>
          <a:bodyPr anchorCtr="0" anchor="t" bIns="80900" lIns="80900" spcFirstLastPara="1" rIns="80900" wrap="square" tIns="80900">
            <a:noAutofit/>
          </a:bodyPr>
          <a:lstStyle/>
          <a:p>
            <a:pPr indent="-127000" lvl="0" marL="203200" rtl="0" algn="ctr">
              <a:lnSpc>
                <a:spcPct val="100000"/>
              </a:lnSpc>
              <a:spcBef>
                <a:spcPts val="0"/>
              </a:spcBef>
              <a:spcAft>
                <a:spcPts val="0"/>
              </a:spcAft>
              <a:buSzPts val="963"/>
              <a:buFont typeface="Arial"/>
              <a:buNone/>
            </a:pPr>
            <a:r>
              <a:t/>
            </a:r>
            <a:endParaRPr/>
          </a:p>
        </p:txBody>
      </p:sp>
      <p:sp>
        <p:nvSpPr>
          <p:cNvPr id="664" name="Google Shape;664;p52"/>
          <p:cNvSpPr txBox="1"/>
          <p:nvPr>
            <p:ph type="title"/>
          </p:nvPr>
        </p:nvSpPr>
        <p:spPr>
          <a:xfrm>
            <a:off x="1541428" y="1285846"/>
            <a:ext cx="6061199" cy="1084200"/>
          </a:xfrm>
          <a:prstGeom prst="rect">
            <a:avLst/>
          </a:prstGeom>
          <a:noFill/>
          <a:ln>
            <a:noFill/>
          </a:ln>
        </p:spPr>
        <p:txBody>
          <a:bodyPr anchorCtr="0" anchor="b"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Outcomes and Directions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53"/>
          <p:cNvSpPr txBox="1"/>
          <p:nvPr>
            <p:ph type="title"/>
          </p:nvPr>
        </p:nvSpPr>
        <p:spPr>
          <a:xfrm>
            <a:off x="0" y="210942"/>
            <a:ext cx="91440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BCO Generation Prototype Project </a:t>
            </a:r>
            <a:br>
              <a:rPr lang="en-US"/>
            </a:br>
            <a:r>
              <a:rPr lang="en-US" sz="1600"/>
              <a:t>Outcomes, Goals, and Milestones</a:t>
            </a:r>
            <a:endParaRPr/>
          </a:p>
        </p:txBody>
      </p:sp>
      <p:sp>
        <p:nvSpPr>
          <p:cNvPr id="670" name="Google Shape;670;p53"/>
          <p:cNvSpPr txBox="1"/>
          <p:nvPr>
            <p:ph idx="1" type="body"/>
          </p:nvPr>
        </p:nvSpPr>
        <p:spPr>
          <a:xfrm>
            <a:off x="248400" y="802000"/>
            <a:ext cx="8647200" cy="3823800"/>
          </a:xfrm>
          <a:prstGeom prst="rect">
            <a:avLst/>
          </a:prstGeom>
          <a:noFill/>
          <a:ln>
            <a:noFill/>
          </a:ln>
        </p:spPr>
        <p:txBody>
          <a:bodyPr anchorCtr="0" anchor="t" bIns="80900" lIns="80900" spcFirstLastPara="1" rIns="80900" wrap="square" tIns="80900">
            <a:noAutofit/>
          </a:bodyPr>
          <a:lstStyle/>
          <a:p>
            <a:pPr indent="-298450" lvl="0" marL="457200" marR="0" rtl="0" algn="l">
              <a:lnSpc>
                <a:spcPct val="100000"/>
              </a:lnSpc>
              <a:spcBef>
                <a:spcPts val="400"/>
              </a:spcBef>
              <a:spcAft>
                <a:spcPts val="0"/>
              </a:spcAft>
              <a:buClr>
                <a:schemeClr val="accent5"/>
              </a:buClr>
              <a:buSzPts val="1100"/>
              <a:buFont typeface="Proxima Nova"/>
              <a:buChar char="●"/>
            </a:pPr>
            <a:r>
              <a:rPr lang="en-US" sz="1800"/>
              <a:t>Primary Outcomes</a:t>
            </a:r>
            <a:endParaRPr/>
          </a:p>
          <a:p>
            <a:pPr indent="-285750" lvl="1" marL="914400" rtl="0" algn="l">
              <a:lnSpc>
                <a:spcPct val="100000"/>
              </a:lnSpc>
              <a:spcBef>
                <a:spcPts val="400"/>
              </a:spcBef>
              <a:spcAft>
                <a:spcPts val="0"/>
              </a:spcAft>
              <a:buSzPts val="900"/>
              <a:buChar char="●"/>
            </a:pPr>
            <a:r>
              <a:rPr lang="en-US" sz="1400"/>
              <a:t>Multiple Implementations Required to Support a Range of Team Members</a:t>
            </a:r>
            <a:endParaRPr/>
          </a:p>
          <a:p>
            <a:pPr indent="-285750" lvl="2" marL="1371600" rtl="0" algn="l">
              <a:lnSpc>
                <a:spcPct val="100000"/>
              </a:lnSpc>
              <a:spcBef>
                <a:spcPts val="400"/>
              </a:spcBef>
              <a:spcAft>
                <a:spcPts val="0"/>
              </a:spcAft>
              <a:buSzPts val="900"/>
              <a:buChar char="●"/>
            </a:pPr>
            <a:r>
              <a:rPr lang="en-US" sz="1400"/>
              <a:t>Paper, Word Processing, Confluence and Shiny App</a:t>
            </a:r>
            <a:endParaRPr/>
          </a:p>
          <a:p>
            <a:pPr indent="-285750" lvl="1" marL="914400" rtl="0" algn="l">
              <a:lnSpc>
                <a:spcPct val="100000"/>
              </a:lnSpc>
              <a:spcBef>
                <a:spcPts val="400"/>
              </a:spcBef>
              <a:spcAft>
                <a:spcPts val="0"/>
              </a:spcAft>
              <a:buSzPts val="900"/>
              <a:buChar char="●"/>
            </a:pPr>
            <a:r>
              <a:rPr lang="en-US" sz="1400"/>
              <a:t>Building on CWL Infrastructure Can Reduce Time to Generate</a:t>
            </a:r>
            <a:endParaRPr/>
          </a:p>
          <a:p>
            <a:pPr indent="-285750" lvl="2" marL="1371600" rtl="0" algn="l">
              <a:lnSpc>
                <a:spcPct val="100000"/>
              </a:lnSpc>
              <a:spcBef>
                <a:spcPts val="400"/>
              </a:spcBef>
              <a:spcAft>
                <a:spcPts val="0"/>
              </a:spcAft>
              <a:buSzPts val="900"/>
              <a:buChar char="●"/>
            </a:pPr>
            <a:r>
              <a:rPr lang="en-US" sz="1400"/>
              <a:t>Integrate project best practices (Project Descriptions vs. CWL workflow description)</a:t>
            </a:r>
            <a:br>
              <a:rPr lang="en-US" sz="1400"/>
            </a:br>
            <a:endParaRPr sz="1400"/>
          </a:p>
          <a:p>
            <a:pPr indent="-298450" lvl="0" marL="457200" marR="0" rtl="0" algn="l">
              <a:lnSpc>
                <a:spcPct val="100000"/>
              </a:lnSpc>
              <a:spcBef>
                <a:spcPts val="400"/>
              </a:spcBef>
              <a:spcAft>
                <a:spcPts val="0"/>
              </a:spcAft>
              <a:buClr>
                <a:schemeClr val="accent5"/>
              </a:buClr>
              <a:buSzPts val="1100"/>
              <a:buFont typeface="Proxima Nova"/>
              <a:buChar char="●"/>
            </a:pPr>
            <a:r>
              <a:rPr lang="en-US" sz="1800"/>
              <a:t>Development Goals</a:t>
            </a:r>
            <a:endParaRPr/>
          </a:p>
          <a:p>
            <a:pPr indent="-285750" lvl="1" marL="914400" rtl="0" algn="l">
              <a:lnSpc>
                <a:spcPct val="100000"/>
              </a:lnSpc>
              <a:spcBef>
                <a:spcPts val="400"/>
              </a:spcBef>
              <a:spcAft>
                <a:spcPts val="0"/>
              </a:spcAft>
              <a:buSzPts val="900"/>
              <a:buChar char="●"/>
            </a:pPr>
            <a:r>
              <a:rPr lang="en-US" sz="1400"/>
              <a:t>BioCompute Object Git Publishing</a:t>
            </a:r>
            <a:endParaRPr/>
          </a:p>
          <a:p>
            <a:pPr indent="-285750" lvl="1" marL="914400" rtl="0" algn="l">
              <a:lnSpc>
                <a:spcPct val="100000"/>
              </a:lnSpc>
              <a:spcBef>
                <a:spcPts val="400"/>
              </a:spcBef>
              <a:spcAft>
                <a:spcPts val="0"/>
              </a:spcAft>
              <a:buSzPts val="900"/>
              <a:buChar char="●"/>
            </a:pPr>
            <a:r>
              <a:rPr lang="en-US" sz="1400"/>
              <a:t>Executable BioCompute Objects (CWL and Toil)</a:t>
            </a:r>
            <a:br>
              <a:rPr lang="en-US" sz="1400"/>
            </a:br>
            <a:endParaRPr sz="1400"/>
          </a:p>
          <a:p>
            <a:pPr indent="-298450" lvl="0" marL="457200" marR="0" rtl="0" algn="l">
              <a:lnSpc>
                <a:spcPct val="100000"/>
              </a:lnSpc>
              <a:spcBef>
                <a:spcPts val="400"/>
              </a:spcBef>
              <a:spcAft>
                <a:spcPts val="0"/>
              </a:spcAft>
              <a:buClr>
                <a:schemeClr val="accent5"/>
              </a:buClr>
              <a:buSzPts val="1100"/>
              <a:buFont typeface="Proxima Nova"/>
              <a:buChar char="●"/>
            </a:pPr>
            <a:r>
              <a:rPr lang="en-US" sz="1800"/>
              <a:t>Planned Community Integration Milestones</a:t>
            </a:r>
            <a:endParaRPr/>
          </a:p>
          <a:p>
            <a:pPr indent="-285750" lvl="1" marL="914400" rtl="0" algn="l">
              <a:lnSpc>
                <a:spcPct val="100000"/>
              </a:lnSpc>
              <a:spcBef>
                <a:spcPts val="400"/>
              </a:spcBef>
              <a:spcAft>
                <a:spcPts val="0"/>
              </a:spcAft>
              <a:buSzPts val="900"/>
              <a:buChar char="●"/>
            </a:pPr>
            <a:r>
              <a:rPr lang="en-US" sz="1400"/>
              <a:t>Lecture and Workshop at George Washington University</a:t>
            </a:r>
            <a:endParaRPr/>
          </a:p>
          <a:p>
            <a:pPr indent="-285750" lvl="1" marL="914400" rtl="0" algn="l">
              <a:lnSpc>
                <a:spcPct val="100000"/>
              </a:lnSpc>
              <a:spcBef>
                <a:spcPts val="400"/>
              </a:spcBef>
              <a:spcAft>
                <a:spcPts val="0"/>
              </a:spcAft>
              <a:buSzPts val="900"/>
              <a:buChar char="●"/>
            </a:pPr>
            <a:r>
              <a:rPr lang="en-US" sz="1400"/>
              <a:t>Precision FDA Challenge</a:t>
            </a:r>
            <a:endParaRPr/>
          </a:p>
          <a:p>
            <a:pPr indent="-228600" lvl="1" marL="914400" rtl="0" algn="l">
              <a:lnSpc>
                <a:spcPct val="100000"/>
              </a:lnSpc>
              <a:spcBef>
                <a:spcPts val="400"/>
              </a:spcBef>
              <a:spcAft>
                <a:spcPts val="0"/>
              </a:spcAft>
              <a:buSzPts val="900"/>
              <a:buNone/>
            </a:pPr>
            <a:r>
              <a:t/>
            </a:r>
            <a:endParaRPr sz="14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54"/>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Acknowledgements</a:t>
            </a:r>
            <a:endParaRPr/>
          </a:p>
        </p:txBody>
      </p:sp>
      <p:sp>
        <p:nvSpPr>
          <p:cNvPr id="676" name="Google Shape;676;p54"/>
          <p:cNvSpPr txBox="1"/>
          <p:nvPr>
            <p:ph idx="1" type="body"/>
          </p:nvPr>
        </p:nvSpPr>
        <p:spPr>
          <a:xfrm>
            <a:off x="248400" y="802000"/>
            <a:ext cx="8647200" cy="3823800"/>
          </a:xfrm>
          <a:prstGeom prst="rect">
            <a:avLst/>
          </a:prstGeom>
          <a:noFill/>
          <a:ln>
            <a:noFill/>
          </a:ln>
        </p:spPr>
        <p:txBody>
          <a:bodyPr anchorCtr="0" anchor="t" bIns="80900" lIns="80900" spcFirstLastPara="1" rIns="80900" wrap="square" tIns="80900">
            <a:noAutofit/>
          </a:bodyPr>
          <a:lstStyle/>
          <a:p>
            <a:pPr indent="0" lvl="0" marL="158750" rtl="0" algn="ctr">
              <a:lnSpc>
                <a:spcPct val="100000"/>
              </a:lnSpc>
              <a:spcBef>
                <a:spcPts val="400"/>
              </a:spcBef>
              <a:spcAft>
                <a:spcPts val="0"/>
              </a:spcAft>
              <a:buSzPts val="1100"/>
              <a:buNone/>
            </a:pPr>
            <a:r>
              <a:rPr lang="en-US"/>
              <a:t>BioCompute Object  Team</a:t>
            </a:r>
            <a:endParaRPr/>
          </a:p>
        </p:txBody>
      </p:sp>
      <p:sp>
        <p:nvSpPr>
          <p:cNvPr id="677" name="Google Shape;677;p54"/>
          <p:cNvSpPr txBox="1"/>
          <p:nvPr/>
        </p:nvSpPr>
        <p:spPr>
          <a:xfrm>
            <a:off x="1436888" y="2748950"/>
            <a:ext cx="3135112" cy="1213280"/>
          </a:xfrm>
          <a:prstGeom prst="rect">
            <a:avLst/>
          </a:prstGeom>
          <a:noFill/>
          <a:ln>
            <a:noFill/>
          </a:ln>
        </p:spPr>
        <p:txBody>
          <a:bodyPr anchorCtr="0" anchor="t" bIns="80900" lIns="80900" spcFirstLastPara="1" rIns="80900" wrap="square" tIns="80900">
            <a:noAutofit/>
          </a:bodyPr>
          <a:lstStyle/>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George Washington University</a:t>
            </a:r>
            <a:endParaRPr b="0" i="0" sz="1400" u="none" cap="none" strike="noStrike">
              <a:solidFill>
                <a:srgbClr val="000000"/>
              </a:solidFill>
              <a:latin typeface="Arial"/>
              <a:ea typeface="Arial"/>
              <a:cs typeface="Arial"/>
              <a:sym typeface="Arial"/>
            </a:endParaRPr>
          </a:p>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Raja Mazumder, PhD</a:t>
            </a:r>
            <a:endParaRPr b="0" i="0" sz="1400" u="none" cap="none" strike="noStrike">
              <a:solidFill>
                <a:srgbClr val="000000"/>
              </a:solidFill>
              <a:latin typeface="Arial"/>
              <a:ea typeface="Arial"/>
              <a:cs typeface="Arial"/>
              <a:sym typeface="Arial"/>
            </a:endParaRPr>
          </a:p>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Jonathan Keeney, PhD</a:t>
            </a:r>
            <a:endParaRPr b="0" i="0" sz="1400" u="none" cap="none" strike="noStrike">
              <a:solidFill>
                <a:srgbClr val="000000"/>
              </a:solidFill>
              <a:latin typeface="Arial"/>
              <a:ea typeface="Arial"/>
              <a:cs typeface="Arial"/>
              <a:sym typeface="Arial"/>
            </a:endParaRPr>
          </a:p>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Amanda Bell</a:t>
            </a:r>
            <a:endParaRPr b="0" i="0" sz="1400" u="none" cap="none" strike="noStrike">
              <a:solidFill>
                <a:srgbClr val="000000"/>
              </a:solidFill>
              <a:latin typeface="Arial"/>
              <a:ea typeface="Arial"/>
              <a:cs typeface="Arial"/>
              <a:sym typeface="Arial"/>
            </a:endParaRPr>
          </a:p>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Charles King</a:t>
            </a:r>
            <a:endParaRPr b="0" i="0" sz="1400" u="none" cap="none" strike="noStrike">
              <a:solidFill>
                <a:srgbClr val="000000"/>
              </a:solidFill>
              <a:latin typeface="Arial"/>
              <a:ea typeface="Arial"/>
              <a:cs typeface="Arial"/>
              <a:sym typeface="Arial"/>
            </a:endParaRPr>
          </a:p>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Janisha Patel</a:t>
            </a:r>
            <a:endParaRPr b="0" i="0" sz="1400" u="none" cap="none" strike="noStrike">
              <a:solidFill>
                <a:srgbClr val="000000"/>
              </a:solidFill>
              <a:latin typeface="Arial"/>
              <a:ea typeface="Arial"/>
              <a:cs typeface="Arial"/>
              <a:sym typeface="Arial"/>
            </a:endParaRPr>
          </a:p>
        </p:txBody>
      </p:sp>
      <p:sp>
        <p:nvSpPr>
          <p:cNvPr id="678" name="Google Shape;678;p54"/>
          <p:cNvSpPr txBox="1"/>
          <p:nvPr/>
        </p:nvSpPr>
        <p:spPr>
          <a:xfrm>
            <a:off x="4722617" y="2748950"/>
            <a:ext cx="3135112" cy="1213280"/>
          </a:xfrm>
          <a:prstGeom prst="rect">
            <a:avLst/>
          </a:prstGeom>
          <a:noFill/>
          <a:ln>
            <a:noFill/>
          </a:ln>
        </p:spPr>
        <p:txBody>
          <a:bodyPr anchorCtr="0" anchor="t" bIns="80900" lIns="80900" spcFirstLastPara="1" rIns="80900" wrap="square" tIns="80900">
            <a:noAutofit/>
          </a:bodyPr>
          <a:lstStyle/>
          <a:p>
            <a:pPr indent="0" lvl="0" marL="15875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accent5"/>
                </a:solidFill>
                <a:latin typeface="Proxima Nova"/>
                <a:ea typeface="Proxima Nova"/>
                <a:cs typeface="Proxima Nova"/>
                <a:sym typeface="Proxima Nova"/>
              </a:rPr>
              <a:t>Seven Bridges</a:t>
            </a:r>
            <a:endParaRPr b="0" i="0" sz="1400" u="none" cap="none" strike="noStrike">
              <a:solidFill>
                <a:srgbClr val="000000"/>
              </a:solidFill>
              <a:latin typeface="Arial"/>
              <a:ea typeface="Arial"/>
              <a:cs typeface="Arial"/>
              <a:sym typeface="Arial"/>
            </a:endParaRPr>
          </a:p>
          <a:p>
            <a:pPr indent="0" lvl="0" marL="15875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Philip Brooks, PhD</a:t>
            </a:r>
            <a:endParaRPr b="0" i="0" sz="1400" u="none" cap="none" strike="noStrike">
              <a:solidFill>
                <a:srgbClr val="000000"/>
              </a:solidFill>
              <a:latin typeface="Arial"/>
              <a:ea typeface="Arial"/>
              <a:cs typeface="Arial"/>
              <a:sym typeface="Arial"/>
            </a:endParaRPr>
          </a:p>
          <a:p>
            <a:pPr indent="0" lvl="0" marL="15875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Alison Leaf, PhD</a:t>
            </a:r>
            <a:endParaRPr b="0" i="0" sz="1400" u="none" cap="none" strike="noStrike">
              <a:solidFill>
                <a:srgbClr val="000000"/>
              </a:solidFill>
              <a:latin typeface="Arial"/>
              <a:ea typeface="Arial"/>
              <a:cs typeface="Arial"/>
              <a:sym typeface="Arial"/>
            </a:endParaRPr>
          </a:p>
          <a:p>
            <a:pPr indent="0" lvl="0" marL="15875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Manisha Ray, PhD</a:t>
            </a:r>
            <a:endParaRPr b="0" i="0" sz="1400" u="none" cap="none" strike="noStrike">
              <a:solidFill>
                <a:srgbClr val="000000"/>
              </a:solidFill>
              <a:latin typeface="Arial"/>
              <a:ea typeface="Arial"/>
              <a:cs typeface="Arial"/>
              <a:sym typeface="Arial"/>
            </a:endParaRPr>
          </a:p>
          <a:p>
            <a:pPr indent="0" lvl="0" marL="15875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Isheeta Sethi, PhD</a:t>
            </a:r>
            <a:endParaRPr b="0" i="0" sz="1400" u="none" cap="none" strike="noStrike">
              <a:solidFill>
                <a:srgbClr val="000000"/>
              </a:solidFill>
              <a:latin typeface="Arial"/>
              <a:ea typeface="Arial"/>
              <a:cs typeface="Arial"/>
              <a:sym typeface="Arial"/>
            </a:endParaRPr>
          </a:p>
        </p:txBody>
      </p:sp>
      <p:pic>
        <p:nvPicPr>
          <p:cNvPr id="679" name="Google Shape;679;p54"/>
          <p:cNvPicPr preferRelativeResize="0"/>
          <p:nvPr/>
        </p:nvPicPr>
        <p:blipFill rotWithShape="1">
          <a:blip r:embed="rId3">
            <a:alphaModFix/>
          </a:blip>
          <a:srcRect b="0" l="0" r="0" t="0"/>
          <a:stretch/>
        </p:blipFill>
        <p:spPr>
          <a:xfrm>
            <a:off x="3536011" y="1373775"/>
            <a:ext cx="947535" cy="947535"/>
          </a:xfrm>
          <a:prstGeom prst="rect">
            <a:avLst/>
          </a:prstGeom>
          <a:noFill/>
          <a:ln>
            <a:noFill/>
          </a:ln>
        </p:spPr>
      </p:pic>
      <p:sp>
        <p:nvSpPr>
          <p:cNvPr id="680" name="Google Shape;680;p54"/>
          <p:cNvSpPr txBox="1"/>
          <p:nvPr/>
        </p:nvSpPr>
        <p:spPr>
          <a:xfrm>
            <a:off x="100662" y="1406333"/>
            <a:ext cx="3314713" cy="1213280"/>
          </a:xfrm>
          <a:prstGeom prst="rect">
            <a:avLst/>
          </a:prstGeom>
          <a:noFill/>
          <a:ln>
            <a:noFill/>
          </a:ln>
        </p:spPr>
        <p:txBody>
          <a:bodyPr anchorCtr="0" anchor="t" bIns="80900" lIns="80900" spcFirstLastPara="1" rIns="80900" wrap="square" tIns="80900">
            <a:noAutofit/>
          </a:bodyPr>
          <a:lstStyle/>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Nan Xiao</a:t>
            </a:r>
            <a:endParaRPr b="0" i="0" sz="1400" u="none" cap="none" strike="noStrike">
              <a:solidFill>
                <a:srgbClr val="000000"/>
              </a:solidFill>
              <a:latin typeface="Arial"/>
              <a:ea typeface="Arial"/>
              <a:cs typeface="Arial"/>
              <a:sym typeface="Arial"/>
            </a:endParaRPr>
          </a:p>
          <a:p>
            <a:pPr indent="0" lvl="0" marL="158750" marR="0" rtl="0" algn="r">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Senior Genomic Data Scientist</a:t>
            </a:r>
            <a:endParaRPr b="0" i="0" sz="1400" u="none" cap="none" strike="noStrike">
              <a:solidFill>
                <a:srgbClr val="000000"/>
              </a:solidFill>
              <a:latin typeface="Arial"/>
              <a:ea typeface="Arial"/>
              <a:cs typeface="Arial"/>
              <a:sym typeface="Arial"/>
            </a:endParaRPr>
          </a:p>
        </p:txBody>
      </p:sp>
      <p:sp>
        <p:nvSpPr>
          <p:cNvPr id="681" name="Google Shape;681;p54"/>
          <p:cNvSpPr txBox="1"/>
          <p:nvPr/>
        </p:nvSpPr>
        <p:spPr>
          <a:xfrm>
            <a:off x="5780289" y="1406333"/>
            <a:ext cx="2837658" cy="1213280"/>
          </a:xfrm>
          <a:prstGeom prst="rect">
            <a:avLst/>
          </a:prstGeom>
          <a:noFill/>
          <a:ln>
            <a:noFill/>
          </a:ln>
        </p:spPr>
        <p:txBody>
          <a:bodyPr anchorCtr="0" anchor="t" bIns="80900" lIns="80900" spcFirstLastPara="1" rIns="80900" wrap="square" tIns="80900">
            <a:noAutofit/>
          </a:bodyPr>
          <a:lstStyle/>
          <a:p>
            <a:pPr indent="0" lvl="0" marL="15875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Soner Koc, MS</a:t>
            </a:r>
            <a:endParaRPr b="0" i="0" sz="1400" u="none" cap="none" strike="noStrike">
              <a:solidFill>
                <a:srgbClr val="000000"/>
              </a:solidFill>
              <a:latin typeface="Arial"/>
              <a:ea typeface="Arial"/>
              <a:cs typeface="Arial"/>
              <a:sym typeface="Arial"/>
            </a:endParaRPr>
          </a:p>
          <a:p>
            <a:pPr indent="0" lvl="0" marL="158750" marR="0" rtl="0" algn="l">
              <a:lnSpc>
                <a:spcPct val="100000"/>
              </a:lnSpc>
              <a:spcBef>
                <a:spcPts val="400"/>
              </a:spcBef>
              <a:spcAft>
                <a:spcPts val="0"/>
              </a:spcAft>
              <a:buClr>
                <a:schemeClr val="accent5"/>
              </a:buClr>
              <a:buSzPts val="1100"/>
              <a:buFont typeface="Proxima Nova"/>
              <a:buNone/>
            </a:pPr>
            <a:r>
              <a:rPr b="0" i="0" lang="en-US" sz="1600" u="none" cap="none" strike="noStrike">
                <a:solidFill>
                  <a:schemeClr val="dk1"/>
                </a:solidFill>
                <a:latin typeface="Proxima Nova"/>
                <a:ea typeface="Proxima Nova"/>
                <a:cs typeface="Proxima Nova"/>
                <a:sym typeface="Proxima Nova"/>
              </a:rPr>
              <a:t>Genomic Data Scientist  </a:t>
            </a:r>
            <a:endParaRPr b="0" i="0" sz="1400" u="none" cap="none" strike="noStrike">
              <a:solidFill>
                <a:srgbClr val="000000"/>
              </a:solidFill>
              <a:latin typeface="Arial"/>
              <a:ea typeface="Arial"/>
              <a:cs typeface="Arial"/>
              <a:sym typeface="Arial"/>
            </a:endParaRPr>
          </a:p>
        </p:txBody>
      </p:sp>
      <p:pic>
        <p:nvPicPr>
          <p:cNvPr id="682" name="Google Shape;682;p54"/>
          <p:cNvPicPr preferRelativeResize="0"/>
          <p:nvPr/>
        </p:nvPicPr>
        <p:blipFill rotWithShape="1">
          <a:blip r:embed="rId4">
            <a:alphaModFix/>
          </a:blip>
          <a:srcRect b="0" l="0" r="0" t="0"/>
          <a:stretch/>
        </p:blipFill>
        <p:spPr>
          <a:xfrm>
            <a:off x="4943482" y="1366825"/>
            <a:ext cx="947535" cy="9544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6"/>
          <p:cNvSpPr txBox="1"/>
          <p:nvPr>
            <p:ph type="title"/>
          </p:nvPr>
        </p:nvSpPr>
        <p:spPr>
          <a:xfrm>
            <a:off x="0" y="227466"/>
            <a:ext cx="91440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Specify Appropriate Parameter Set </a:t>
            </a:r>
            <a:endParaRPr/>
          </a:p>
        </p:txBody>
      </p:sp>
      <p:sp>
        <p:nvSpPr>
          <p:cNvPr id="227" name="Google Shape;227;p6"/>
          <p:cNvSpPr txBox="1"/>
          <p:nvPr/>
        </p:nvSpPr>
        <p:spPr>
          <a:xfrm>
            <a:off x="7201688" y="4528040"/>
            <a:ext cx="1942312"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Simonyan et al 2017 </a:t>
            </a:r>
            <a:endParaRPr b="0" i="0" sz="1400" u="none" cap="none" strike="noStrike">
              <a:solidFill>
                <a:srgbClr val="000000"/>
              </a:solidFill>
              <a:latin typeface="Arial"/>
              <a:ea typeface="Arial"/>
              <a:cs typeface="Arial"/>
              <a:sym typeface="Arial"/>
            </a:endParaRPr>
          </a:p>
        </p:txBody>
      </p:sp>
      <p:pic>
        <p:nvPicPr>
          <p:cNvPr id="228" name="Google Shape;228;p6"/>
          <p:cNvPicPr preferRelativeResize="0"/>
          <p:nvPr/>
        </p:nvPicPr>
        <p:blipFill rotWithShape="1">
          <a:blip r:embed="rId3">
            <a:alphaModFix/>
          </a:blip>
          <a:srcRect b="0" l="0" r="0" t="0"/>
          <a:stretch/>
        </p:blipFill>
        <p:spPr>
          <a:xfrm>
            <a:off x="2266675" y="811643"/>
            <a:ext cx="4989474" cy="3217152"/>
          </a:xfrm>
          <a:prstGeom prst="rect">
            <a:avLst/>
          </a:prstGeom>
          <a:noFill/>
          <a:ln>
            <a:noFill/>
          </a:ln>
        </p:spPr>
      </p:pic>
      <p:pic>
        <p:nvPicPr>
          <p:cNvPr id="229" name="Google Shape;229;p6"/>
          <p:cNvPicPr preferRelativeResize="0"/>
          <p:nvPr/>
        </p:nvPicPr>
        <p:blipFill rotWithShape="1">
          <a:blip r:embed="rId4">
            <a:alphaModFix/>
          </a:blip>
          <a:srcRect b="0" l="0" r="0" t="0"/>
          <a:stretch/>
        </p:blipFill>
        <p:spPr>
          <a:xfrm>
            <a:off x="2547257" y="3913932"/>
            <a:ext cx="4572000" cy="87571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7"/>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BioCompute Object Standard Aims to be </a:t>
            </a:r>
            <a:br>
              <a:rPr lang="en-US"/>
            </a:br>
            <a:r>
              <a:rPr lang="en-US"/>
              <a:t>Inclusive, Extendable with a Low Barrier to Entry</a:t>
            </a:r>
            <a:endParaRPr/>
          </a:p>
        </p:txBody>
      </p:sp>
      <p:pic>
        <p:nvPicPr>
          <p:cNvPr id="235" name="Google Shape;235;p7"/>
          <p:cNvPicPr preferRelativeResize="0"/>
          <p:nvPr/>
        </p:nvPicPr>
        <p:blipFill rotWithShape="1">
          <a:blip r:embed="rId3">
            <a:alphaModFix/>
          </a:blip>
          <a:srcRect b="0" l="0" r="0" t="0"/>
          <a:stretch/>
        </p:blipFill>
        <p:spPr>
          <a:xfrm>
            <a:off x="320040" y="986453"/>
            <a:ext cx="4016389" cy="2183668"/>
          </a:xfrm>
          <a:prstGeom prst="rect">
            <a:avLst/>
          </a:prstGeom>
          <a:noFill/>
          <a:ln>
            <a:noFill/>
          </a:ln>
        </p:spPr>
      </p:pic>
      <p:pic>
        <p:nvPicPr>
          <p:cNvPr id="236" name="Google Shape;236;p7"/>
          <p:cNvPicPr preferRelativeResize="0"/>
          <p:nvPr/>
        </p:nvPicPr>
        <p:blipFill rotWithShape="1">
          <a:blip r:embed="rId4">
            <a:alphaModFix/>
          </a:blip>
          <a:srcRect b="0" l="0" r="0" t="0"/>
          <a:stretch/>
        </p:blipFill>
        <p:spPr>
          <a:xfrm>
            <a:off x="364369" y="3535371"/>
            <a:ext cx="4018274" cy="729652"/>
          </a:xfrm>
          <a:prstGeom prst="rect">
            <a:avLst/>
          </a:prstGeom>
          <a:noFill/>
          <a:ln>
            <a:noFill/>
          </a:ln>
        </p:spPr>
      </p:pic>
      <p:sp>
        <p:nvSpPr>
          <p:cNvPr id="237" name="Google Shape;237;p7"/>
          <p:cNvSpPr txBox="1"/>
          <p:nvPr/>
        </p:nvSpPr>
        <p:spPr>
          <a:xfrm>
            <a:off x="320040" y="4499468"/>
            <a:ext cx="19423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Alterovitz et al 2019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8"/>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BioCompute Object Standard Aims to be </a:t>
            </a:r>
            <a:br>
              <a:rPr lang="en-US"/>
            </a:br>
            <a:r>
              <a:rPr lang="en-US"/>
              <a:t>Inclusive, Extendable with a Low Barrier to Entry</a:t>
            </a:r>
            <a:endParaRPr/>
          </a:p>
        </p:txBody>
      </p:sp>
      <p:pic>
        <p:nvPicPr>
          <p:cNvPr id="243" name="Google Shape;243;p8"/>
          <p:cNvPicPr preferRelativeResize="0"/>
          <p:nvPr/>
        </p:nvPicPr>
        <p:blipFill rotWithShape="1">
          <a:blip r:embed="rId3">
            <a:alphaModFix/>
          </a:blip>
          <a:srcRect b="0" l="0" r="0" t="0"/>
          <a:stretch/>
        </p:blipFill>
        <p:spPr>
          <a:xfrm>
            <a:off x="320040" y="986453"/>
            <a:ext cx="4016389" cy="2183668"/>
          </a:xfrm>
          <a:prstGeom prst="rect">
            <a:avLst/>
          </a:prstGeom>
          <a:noFill/>
          <a:ln>
            <a:noFill/>
          </a:ln>
        </p:spPr>
      </p:pic>
      <p:pic>
        <p:nvPicPr>
          <p:cNvPr id="244" name="Google Shape;244;p8"/>
          <p:cNvPicPr preferRelativeResize="0"/>
          <p:nvPr/>
        </p:nvPicPr>
        <p:blipFill rotWithShape="1">
          <a:blip r:embed="rId4">
            <a:alphaModFix/>
          </a:blip>
          <a:srcRect b="0" l="0" r="0" t="0"/>
          <a:stretch/>
        </p:blipFill>
        <p:spPr>
          <a:xfrm>
            <a:off x="4861458" y="1012577"/>
            <a:ext cx="3962502" cy="3588814"/>
          </a:xfrm>
          <a:prstGeom prst="rect">
            <a:avLst/>
          </a:prstGeom>
          <a:noFill/>
          <a:ln>
            <a:noFill/>
          </a:ln>
        </p:spPr>
      </p:pic>
      <p:pic>
        <p:nvPicPr>
          <p:cNvPr id="245" name="Google Shape;245;p8"/>
          <p:cNvPicPr preferRelativeResize="0"/>
          <p:nvPr/>
        </p:nvPicPr>
        <p:blipFill rotWithShape="1">
          <a:blip r:embed="rId5">
            <a:alphaModFix/>
          </a:blip>
          <a:srcRect b="0" l="0" r="0" t="0"/>
          <a:stretch/>
        </p:blipFill>
        <p:spPr>
          <a:xfrm>
            <a:off x="364369" y="3535371"/>
            <a:ext cx="4018274" cy="729652"/>
          </a:xfrm>
          <a:prstGeom prst="rect">
            <a:avLst/>
          </a:prstGeom>
          <a:noFill/>
          <a:ln>
            <a:noFill/>
          </a:ln>
        </p:spPr>
      </p:pic>
      <p:sp>
        <p:nvSpPr>
          <p:cNvPr id="246" name="Google Shape;246;p8"/>
          <p:cNvSpPr txBox="1"/>
          <p:nvPr/>
        </p:nvSpPr>
        <p:spPr>
          <a:xfrm>
            <a:off x="320040" y="4499468"/>
            <a:ext cx="19423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Alterovitz et al 2019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9"/>
          <p:cNvSpPr txBox="1"/>
          <p:nvPr>
            <p:ph type="title"/>
          </p:nvPr>
        </p:nvSpPr>
        <p:spPr>
          <a:xfrm>
            <a:off x="435453" y="227466"/>
            <a:ext cx="8273100" cy="511800"/>
          </a:xfrm>
          <a:prstGeom prst="rect">
            <a:avLst/>
          </a:prstGeom>
          <a:noFill/>
          <a:ln>
            <a:noFill/>
          </a:ln>
        </p:spPr>
        <p:txBody>
          <a:bodyPr anchorCtr="0" anchor="ctr" bIns="80900" lIns="80900" spcFirstLastPara="1" rIns="80900" wrap="square" tIns="80900">
            <a:noAutofit/>
          </a:bodyPr>
          <a:lstStyle/>
          <a:p>
            <a:pPr indent="0" lvl="0" marL="0" rtl="0" algn="ctr">
              <a:lnSpc>
                <a:spcPct val="100000"/>
              </a:lnSpc>
              <a:spcBef>
                <a:spcPts val="0"/>
              </a:spcBef>
              <a:spcAft>
                <a:spcPts val="0"/>
              </a:spcAft>
              <a:buSzPts val="2100"/>
              <a:buFont typeface="Arial"/>
              <a:buNone/>
            </a:pPr>
            <a:r>
              <a:rPr lang="en-US"/>
              <a:t>BioCompute Object Success Rests on Integrated Solutions</a:t>
            </a:r>
            <a:endParaRPr/>
          </a:p>
        </p:txBody>
      </p:sp>
      <p:pic>
        <p:nvPicPr>
          <p:cNvPr id="252" name="Google Shape;252;p9"/>
          <p:cNvPicPr preferRelativeResize="0"/>
          <p:nvPr/>
        </p:nvPicPr>
        <p:blipFill rotWithShape="1">
          <a:blip r:embed="rId3">
            <a:alphaModFix/>
          </a:blip>
          <a:srcRect b="0" l="0" r="0" t="0"/>
          <a:stretch/>
        </p:blipFill>
        <p:spPr>
          <a:xfrm>
            <a:off x="52356" y="642356"/>
            <a:ext cx="4443467" cy="3895844"/>
          </a:xfrm>
          <a:prstGeom prst="rect">
            <a:avLst/>
          </a:prstGeom>
          <a:noFill/>
          <a:ln>
            <a:noFill/>
          </a:ln>
        </p:spPr>
      </p:pic>
      <p:sp>
        <p:nvSpPr>
          <p:cNvPr id="253" name="Google Shape;253;p9"/>
          <p:cNvSpPr txBox="1"/>
          <p:nvPr/>
        </p:nvSpPr>
        <p:spPr>
          <a:xfrm>
            <a:off x="794882" y="4523531"/>
            <a:ext cx="3235181"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BioCompute Object JSON in Sublime Text Window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ven Bridges 2016 BASIC">
  <a:themeElements>
    <a:clrScheme name="Custom 4">
      <a:dk1>
        <a:srgbClr val="133050"/>
      </a:dk1>
      <a:lt1>
        <a:srgbClr val="34739F"/>
      </a:lt1>
      <a:dk2>
        <a:srgbClr val="515151"/>
      </a:dk2>
      <a:lt2>
        <a:srgbClr val="919191"/>
      </a:lt2>
      <a:accent1>
        <a:srgbClr val="9FD9DC"/>
      </a:accent1>
      <a:accent2>
        <a:srgbClr val="727986"/>
      </a:accent2>
      <a:accent3>
        <a:srgbClr val="008DCF"/>
      </a:accent3>
      <a:accent4>
        <a:srgbClr val="B6C7DB"/>
      </a:accent4>
      <a:accent5>
        <a:srgbClr val="34739F"/>
      </a:accent5>
      <a:accent6>
        <a:srgbClr val="EBF0F3"/>
      </a:accent6>
      <a:hlink>
        <a:srgbClr val="34739F"/>
      </a:hlink>
      <a:folHlink>
        <a:srgbClr val="3473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Seven Bridges 2016 BASIC">
  <a:themeElements>
    <a:clrScheme name="Custom 4">
      <a:dk1>
        <a:srgbClr val="133050"/>
      </a:dk1>
      <a:lt1>
        <a:srgbClr val="34739F"/>
      </a:lt1>
      <a:dk2>
        <a:srgbClr val="515151"/>
      </a:dk2>
      <a:lt2>
        <a:srgbClr val="919191"/>
      </a:lt2>
      <a:accent1>
        <a:srgbClr val="9FD9DC"/>
      </a:accent1>
      <a:accent2>
        <a:srgbClr val="727986"/>
      </a:accent2>
      <a:accent3>
        <a:srgbClr val="008DCF"/>
      </a:accent3>
      <a:accent4>
        <a:srgbClr val="B6C7DB"/>
      </a:accent4>
      <a:accent5>
        <a:srgbClr val="34739F"/>
      </a:accent5>
      <a:accent6>
        <a:srgbClr val="EBF0F3"/>
      </a:accent6>
      <a:hlink>
        <a:srgbClr val="34739F"/>
      </a:hlink>
      <a:folHlink>
        <a:srgbClr val="3473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2019-04-19T14:05:01Z</dcterms:created>
  <dc:creator>Microsoft Office User</dc:creator>
</cp:coreProperties>
</file>