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handoutMasterIdLst>
    <p:handoutMasterId r:id="rId44"/>
  </p:handoutMasterIdLst>
  <p:sldIdLst>
    <p:sldId id="256" r:id="rId2"/>
    <p:sldId id="289" r:id="rId3"/>
    <p:sldId id="257" r:id="rId4"/>
    <p:sldId id="259" r:id="rId5"/>
    <p:sldId id="260" r:id="rId6"/>
    <p:sldId id="303" r:id="rId7"/>
    <p:sldId id="291" r:id="rId8"/>
    <p:sldId id="261" r:id="rId9"/>
    <p:sldId id="262" r:id="rId10"/>
    <p:sldId id="263" r:id="rId11"/>
    <p:sldId id="266" r:id="rId12"/>
    <p:sldId id="267" r:id="rId13"/>
    <p:sldId id="305" r:id="rId14"/>
    <p:sldId id="304" r:id="rId15"/>
    <p:sldId id="268" r:id="rId16"/>
    <p:sldId id="269" r:id="rId17"/>
    <p:sldId id="270" r:id="rId18"/>
    <p:sldId id="271" r:id="rId19"/>
    <p:sldId id="272" r:id="rId20"/>
    <p:sldId id="341" r:id="rId21"/>
    <p:sldId id="318" r:id="rId22"/>
    <p:sldId id="319" r:id="rId23"/>
    <p:sldId id="339" r:id="rId24"/>
    <p:sldId id="320" r:id="rId25"/>
    <p:sldId id="321" r:id="rId26"/>
    <p:sldId id="340"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107"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pitchFamily="-107"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pitchFamily="-107"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pitchFamily="-107"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pitchFamily="-107"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pitchFamily="-107"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pitchFamily="-107"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pitchFamily="-107"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pitchFamily="-107"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596"/>
    <a:srgbClr val="064478"/>
    <a:srgbClr val="91B5EB"/>
    <a:srgbClr val="3399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1" autoAdjust="0"/>
    <p:restoredTop sz="90743" autoAdjust="0"/>
  </p:normalViewPr>
  <p:slideViewPr>
    <p:cSldViewPr>
      <p:cViewPr varScale="1">
        <p:scale>
          <a:sx n="102" d="100"/>
          <a:sy n="102" d="100"/>
        </p:scale>
        <p:origin x="58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lotArea>
      <c:layout/>
      <c:pieChart>
        <c:varyColors val="1"/>
        <c:ser>
          <c:idx val="0"/>
          <c:order val="0"/>
          <c:tx>
            <c:strRef>
              <c:f>Sheet1!$B$1</c:f>
              <c:strCache>
                <c:ptCount val="1"/>
                <c:pt idx="0">
                  <c:v>Percentage</c:v>
                </c:pt>
              </c:strCache>
            </c:strRef>
          </c:tx>
          <c:dPt>
            <c:idx val="0"/>
            <c:bubble3D val="0"/>
            <c:spPr>
              <a:solidFill>
                <a:srgbClr val="0070C0"/>
              </a:solidFill>
            </c:spPr>
          </c:dPt>
          <c:dPt>
            <c:idx val="1"/>
            <c:bubble3D val="0"/>
            <c:spPr>
              <a:solidFill>
                <a:srgbClr val="FF9933"/>
              </a:solidFill>
            </c:spPr>
          </c:dPt>
          <c:dPt>
            <c:idx val="3"/>
            <c:bubble3D val="0"/>
            <c:spPr>
              <a:solidFill>
                <a:srgbClr val="339933"/>
              </a:solidFill>
            </c:spPr>
          </c:dPt>
          <c:dPt>
            <c:idx val="4"/>
            <c:bubble3D val="0"/>
            <c:spPr>
              <a:solidFill>
                <a:schemeClr val="tx2">
                  <a:lumMod val="75000"/>
                  <a:lumOff val="25000"/>
                </a:schemeClr>
              </a:solidFill>
            </c:spPr>
          </c:dPt>
          <c:cat>
            <c:strRef>
              <c:f>Sheet1!$A$3:$A$7</c:f>
              <c:strCache>
                <c:ptCount val="5"/>
                <c:pt idx="0">
                  <c:v>Próstata</c:v>
                </c:pt>
                <c:pt idx="1">
                  <c:v>Seno</c:v>
                </c:pt>
                <c:pt idx="2">
                  <c:v>Colorrectal</c:v>
                </c:pt>
                <c:pt idx="3">
                  <c:v>Pulmón</c:v>
                </c:pt>
                <c:pt idx="4">
                  <c:v>Otros Cánceres</c:v>
                </c:pt>
              </c:strCache>
            </c:strRef>
          </c:cat>
          <c:val>
            <c:numRef>
              <c:f>Sheet1!$B$3:$B$7</c:f>
              <c:numCache>
                <c:formatCode>0.00%</c:formatCode>
                <c:ptCount val="5"/>
                <c:pt idx="0">
                  <c:v>0.129</c:v>
                </c:pt>
                <c:pt idx="1">
                  <c:v>0.125</c:v>
                </c:pt>
                <c:pt idx="2">
                  <c:v>9.6000000000000002E-2</c:v>
                </c:pt>
                <c:pt idx="3">
                  <c:v>0.16800000000000001</c:v>
                </c:pt>
                <c:pt idx="4">
                  <c:v>0.48199999999999998</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sz="2000">
              <a:latin typeface="Times" pitchFamily="18" charset="0"/>
            </a:defRPr>
          </a:pPr>
          <a:endParaRPr lang="en-US"/>
        </a:p>
      </c:txPr>
    </c:legend>
    <c:plotVisOnly val="1"/>
    <c:dispBlanksAs val="zero"/>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0.38235</cdr:x>
      <cdr:y>0.14189</cdr:y>
    </cdr:from>
    <cdr:to>
      <cdr:x>0.57868</cdr:x>
      <cdr:y>0.25439</cdr:y>
    </cdr:to>
    <cdr:sp macro="" textlink="">
      <cdr:nvSpPr>
        <cdr:cNvPr id="2" name="TextBox 1"/>
        <cdr:cNvSpPr txBox="1"/>
      </cdr:nvSpPr>
      <cdr:spPr>
        <a:xfrm xmlns:a="http://schemas.openxmlformats.org/drawingml/2006/main">
          <a:off x="1981200" y="533400"/>
          <a:ext cx="1017270" cy="4229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bg1"/>
              </a:solidFill>
            </a:rPr>
            <a:t>12.9%</a:t>
          </a:r>
          <a:endParaRPr lang="en-US" sz="1800" b="1" dirty="0">
            <a:solidFill>
              <a:schemeClr val="bg1"/>
            </a:solidFill>
          </a:endParaRPr>
        </a:p>
      </cdr:txBody>
    </cdr:sp>
  </cdr:relSizeAnchor>
  <cdr:relSizeAnchor xmlns:cdr="http://schemas.openxmlformats.org/drawingml/2006/chartDrawing">
    <cdr:from>
      <cdr:x>0.5</cdr:x>
      <cdr:y>0.34459</cdr:y>
    </cdr:from>
    <cdr:to>
      <cdr:x>0.68676</cdr:x>
      <cdr:y>0.45709</cdr:y>
    </cdr:to>
    <cdr:sp macro="" textlink="">
      <cdr:nvSpPr>
        <cdr:cNvPr id="3" name="TextBox 2"/>
        <cdr:cNvSpPr txBox="1"/>
      </cdr:nvSpPr>
      <cdr:spPr>
        <a:xfrm xmlns:a="http://schemas.openxmlformats.org/drawingml/2006/main">
          <a:off x="2590800" y="1295400"/>
          <a:ext cx="967740" cy="4229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bg1"/>
              </a:solidFill>
            </a:rPr>
            <a:t>12.5%</a:t>
          </a:r>
          <a:endParaRPr lang="en-US" sz="1800" b="1" dirty="0">
            <a:solidFill>
              <a:schemeClr val="bg1"/>
            </a:solidFill>
          </a:endParaRPr>
        </a:p>
      </cdr:txBody>
    </cdr:sp>
  </cdr:relSizeAnchor>
  <cdr:relSizeAnchor xmlns:cdr="http://schemas.openxmlformats.org/drawingml/2006/chartDrawing">
    <cdr:from>
      <cdr:x>0.38235</cdr:x>
      <cdr:y>0.72973</cdr:y>
    </cdr:from>
    <cdr:to>
      <cdr:x>0.56397</cdr:x>
      <cdr:y>0.82348</cdr:y>
    </cdr:to>
    <cdr:sp macro="" textlink="">
      <cdr:nvSpPr>
        <cdr:cNvPr id="4" name="TextBox 3"/>
        <cdr:cNvSpPr txBox="1"/>
      </cdr:nvSpPr>
      <cdr:spPr>
        <a:xfrm xmlns:a="http://schemas.openxmlformats.org/drawingml/2006/main">
          <a:off x="1981200" y="2743200"/>
          <a:ext cx="94107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bg1"/>
              </a:solidFill>
            </a:rPr>
            <a:t>16.8%</a:t>
          </a:r>
          <a:endParaRPr lang="en-US" sz="1800" b="1" dirty="0">
            <a:solidFill>
              <a:schemeClr val="bg1"/>
            </a:solidFill>
          </a:endParaRPr>
        </a:p>
      </cdr:txBody>
    </cdr:sp>
  </cdr:relSizeAnchor>
  <cdr:relSizeAnchor xmlns:cdr="http://schemas.openxmlformats.org/drawingml/2006/chartDrawing">
    <cdr:from>
      <cdr:x>0.125</cdr:x>
      <cdr:y>0.39375</cdr:y>
    </cdr:from>
    <cdr:to>
      <cdr:x>0.30882</cdr:x>
      <cdr:y>0.4875</cdr:y>
    </cdr:to>
    <cdr:sp macro="" textlink="">
      <cdr:nvSpPr>
        <cdr:cNvPr id="5" name="TextBox 4"/>
        <cdr:cNvSpPr txBox="1"/>
      </cdr:nvSpPr>
      <cdr:spPr>
        <a:xfrm xmlns:a="http://schemas.openxmlformats.org/drawingml/2006/main">
          <a:off x="647700" y="1480185"/>
          <a:ext cx="952500"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solidFill>
                <a:schemeClr val="bg1"/>
              </a:solidFill>
            </a:rPr>
            <a:t>48.2%</a:t>
          </a:r>
          <a:endParaRPr lang="en-US" sz="2000" b="1" dirty="0">
            <a:solidFill>
              <a:schemeClr val="bg1"/>
            </a:solidFill>
          </a:endParaRPr>
        </a:p>
      </cdr:txBody>
    </cdr:sp>
  </cdr:relSizeAnchor>
  <cdr:relSizeAnchor xmlns:cdr="http://schemas.openxmlformats.org/drawingml/2006/chartDrawing">
    <cdr:from>
      <cdr:x>0.52941</cdr:x>
      <cdr:y>0.5473</cdr:y>
    </cdr:from>
    <cdr:to>
      <cdr:x>0.67647</cdr:x>
      <cdr:y>0.64865</cdr:y>
    </cdr:to>
    <cdr:sp macro="" textlink="">
      <cdr:nvSpPr>
        <cdr:cNvPr id="6" name="TextBox 5"/>
        <cdr:cNvSpPr txBox="1"/>
      </cdr:nvSpPr>
      <cdr:spPr>
        <a:xfrm xmlns:a="http://schemas.openxmlformats.org/drawingml/2006/main">
          <a:off x="2743200" y="2057400"/>
          <a:ext cx="762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solidFill>
                <a:schemeClr val="bg1"/>
              </a:solidFill>
            </a:rPr>
            <a:t>9.6%</a:t>
          </a:r>
          <a:endParaRPr lang="en-US" sz="16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90C0EFB-6F02-4BD1-BDEC-A6C94CFCC7D2}" type="datetimeFigureOut">
              <a:rPr lang="en-US" smtClean="0"/>
              <a:pPr/>
              <a:t>8/28/2015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DA55547-BC5F-464F-AD38-93AA416F49C8}" type="slidenum">
              <a:rPr lang="en-US" smtClean="0"/>
              <a:pPr/>
              <a:t>‹#›</a:t>
            </a:fld>
            <a:endParaRPr lang="en-US"/>
          </a:p>
        </p:txBody>
      </p:sp>
    </p:spTree>
    <p:extLst>
      <p:ext uri="{BB962C8B-B14F-4D97-AF65-F5344CB8AC3E}">
        <p14:creationId xmlns:p14="http://schemas.microsoft.com/office/powerpoint/2010/main" val="2060117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1" charset="-128"/>
                <a:cs typeface="ＭＳ Ｐゴシック" pitchFamily="1" charset="-128"/>
              </a:defRPr>
            </a:lvl1pPr>
          </a:lstStyle>
          <a:p>
            <a:pPr>
              <a:defRPr/>
            </a:pPr>
            <a:endParaRPr lang="en-US"/>
          </a:p>
        </p:txBody>
      </p:sp>
      <p:sp>
        <p:nvSpPr>
          <p:cNvPr id="40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pitchFamily="1" charset="-128"/>
                <a:cs typeface="ＭＳ Ｐゴシック" pitchFamily="1" charset="-128"/>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1" charset="-128"/>
                <a:cs typeface="ＭＳ Ｐゴシック" pitchFamily="1" charset="-128"/>
              </a:defRPr>
            </a:lvl1pPr>
          </a:lstStyle>
          <a:p>
            <a:pPr>
              <a:defRPr/>
            </a:pPr>
            <a:endParaRPr lang="en-US"/>
          </a:p>
        </p:txBody>
      </p:sp>
      <p:sp>
        <p:nvSpPr>
          <p:cNvPr id="41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atin typeface="Arial" charset="0"/>
                <a:ea typeface="ＭＳ Ｐゴシック" pitchFamily="1" charset="-128"/>
                <a:cs typeface="ＭＳ Ｐゴシック" pitchFamily="1" charset="-128"/>
              </a:defRPr>
            </a:lvl1pPr>
          </a:lstStyle>
          <a:p>
            <a:pPr>
              <a:defRPr/>
            </a:pPr>
            <a:fld id="{B6D88B34-19A7-F446-A7A2-BB76FC1B2081}" type="slidenum">
              <a:rPr lang="en-US"/>
              <a:pPr>
                <a:defRPr/>
              </a:pPr>
              <a:t>‹#›</a:t>
            </a:fld>
            <a:endParaRPr lang="en-US"/>
          </a:p>
        </p:txBody>
      </p:sp>
    </p:spTree>
    <p:extLst>
      <p:ext uri="{BB962C8B-B14F-4D97-AF65-F5344CB8AC3E}">
        <p14:creationId xmlns:p14="http://schemas.microsoft.com/office/powerpoint/2010/main" val="34375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F3CE90B0-1801-024A-922D-459FD0AE1D02}" type="slidenum">
              <a:rPr lang="en-US">
                <a:latin typeface="Arial" pitchFamily="-107" charset="0"/>
                <a:ea typeface="ＭＳ Ｐゴシック" charset="0"/>
                <a:cs typeface="ＭＳ Ｐゴシック" charset="0"/>
              </a:rPr>
              <a:pPr/>
              <a:t>1</a:t>
            </a:fld>
            <a:endParaRPr lang="en-US">
              <a:latin typeface="Arial" pitchFamily="-107" charset="0"/>
              <a:ea typeface="ＭＳ Ｐゴシック" charset="0"/>
              <a:cs typeface="ＭＳ Ｐゴシック"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dirty="0">
              <a:latin typeface="Arial" pitchFamily="-107" charset="0"/>
              <a:ea typeface="ＭＳ Ｐゴシック" charset="0"/>
              <a:cs typeface="ＭＳ Ｐゴシック" charset="0"/>
            </a:endParaRPr>
          </a:p>
        </p:txBody>
      </p:sp>
    </p:spTree>
    <p:extLst>
      <p:ext uri="{BB962C8B-B14F-4D97-AF65-F5344CB8AC3E}">
        <p14:creationId xmlns:p14="http://schemas.microsoft.com/office/powerpoint/2010/main" val="372358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a:t>
            </a:r>
            <a:r>
              <a:rPr lang="en-US" baseline="0" dirty="0" smtClean="0"/>
              <a:t> Ways Video Overview </a:t>
            </a:r>
          </a:p>
          <a:p>
            <a:r>
              <a:rPr lang="en-US" baseline="0" dirty="0" smtClean="0"/>
              <a:t>Talk about reducing cancer risk vs. prevention- recognize limitations to 8 ways, pay attention to language </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23</a:t>
            </a:fld>
            <a:endParaRPr lang="en-US"/>
          </a:p>
        </p:txBody>
      </p:sp>
    </p:spTree>
    <p:extLst>
      <p:ext uri="{BB962C8B-B14F-4D97-AF65-F5344CB8AC3E}">
        <p14:creationId xmlns:p14="http://schemas.microsoft.com/office/powerpoint/2010/main" val="59305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 Ways Video:</a:t>
            </a:r>
            <a:r>
              <a:rPr lang="en-US" baseline="0" dirty="0" smtClean="0"/>
              <a:t> Maintain a Healthy Weight</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24</a:t>
            </a:fld>
            <a:endParaRPr lang="en-US"/>
          </a:p>
        </p:txBody>
      </p:sp>
    </p:spTree>
    <p:extLst>
      <p:ext uri="{BB962C8B-B14F-4D97-AF65-F5344CB8AC3E}">
        <p14:creationId xmlns:p14="http://schemas.microsoft.com/office/powerpoint/2010/main" val="1706330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a:t>
            </a:r>
            <a:r>
              <a:rPr lang="en-US" baseline="0" dirty="0" smtClean="0"/>
              <a:t> Ways Video: Exercise Regularly </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25</a:t>
            </a:fld>
            <a:endParaRPr lang="en-US"/>
          </a:p>
        </p:txBody>
      </p:sp>
    </p:spTree>
    <p:extLst>
      <p:ext uri="{BB962C8B-B14F-4D97-AF65-F5344CB8AC3E}">
        <p14:creationId xmlns:p14="http://schemas.microsoft.com/office/powerpoint/2010/main" val="38179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Dayana</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28</a:t>
            </a:fld>
            <a:endParaRPr lang="en-US"/>
          </a:p>
        </p:txBody>
      </p:sp>
    </p:spTree>
    <p:extLst>
      <p:ext uri="{BB962C8B-B14F-4D97-AF65-F5344CB8AC3E}">
        <p14:creationId xmlns:p14="http://schemas.microsoft.com/office/powerpoint/2010/main" val="141099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Dayana</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29</a:t>
            </a:fld>
            <a:endParaRPr lang="en-US"/>
          </a:p>
        </p:txBody>
      </p:sp>
    </p:spTree>
    <p:extLst>
      <p:ext uri="{BB962C8B-B14F-4D97-AF65-F5344CB8AC3E}">
        <p14:creationId xmlns:p14="http://schemas.microsoft.com/office/powerpoint/2010/main" val="4208176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30</a:t>
            </a:fld>
            <a:endParaRPr lang="en-US"/>
          </a:p>
        </p:txBody>
      </p:sp>
    </p:spTree>
    <p:extLst>
      <p:ext uri="{BB962C8B-B14F-4D97-AF65-F5344CB8AC3E}">
        <p14:creationId xmlns:p14="http://schemas.microsoft.com/office/powerpoint/2010/main" val="1669929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31</a:t>
            </a:fld>
            <a:endParaRPr lang="en-US"/>
          </a:p>
        </p:txBody>
      </p:sp>
    </p:spTree>
    <p:extLst>
      <p:ext uri="{BB962C8B-B14F-4D97-AF65-F5344CB8AC3E}">
        <p14:creationId xmlns:p14="http://schemas.microsoft.com/office/powerpoint/2010/main" val="735960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32</a:t>
            </a:fld>
            <a:endParaRPr lang="en-US"/>
          </a:p>
        </p:txBody>
      </p:sp>
    </p:spTree>
    <p:extLst>
      <p:ext uri="{BB962C8B-B14F-4D97-AF65-F5344CB8AC3E}">
        <p14:creationId xmlns:p14="http://schemas.microsoft.com/office/powerpoint/2010/main" val="2193197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33</a:t>
            </a:fld>
            <a:endParaRPr lang="en-US"/>
          </a:p>
        </p:txBody>
      </p:sp>
    </p:spTree>
    <p:extLst>
      <p:ext uri="{BB962C8B-B14F-4D97-AF65-F5344CB8AC3E}">
        <p14:creationId xmlns:p14="http://schemas.microsoft.com/office/powerpoint/2010/main" val="1899444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34</a:t>
            </a:fld>
            <a:endParaRPr lang="en-US"/>
          </a:p>
        </p:txBody>
      </p:sp>
    </p:spTree>
    <p:extLst>
      <p:ext uri="{BB962C8B-B14F-4D97-AF65-F5344CB8AC3E}">
        <p14:creationId xmlns:p14="http://schemas.microsoft.com/office/powerpoint/2010/main" val="414508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C247C5E2-D6A4-064F-A41F-089508A1BC59}" type="slidenum">
              <a:rPr lang="en-US">
                <a:latin typeface="Arial" pitchFamily="-107" charset="0"/>
                <a:ea typeface="ＭＳ Ｐゴシック" charset="0"/>
                <a:cs typeface="ＭＳ Ｐゴシック" charset="0"/>
              </a:rPr>
              <a:pPr/>
              <a:t>3</a:t>
            </a:fld>
            <a:endParaRPr lang="en-US">
              <a:latin typeface="Arial" pitchFamily="-107" charset="0"/>
              <a:ea typeface="ＭＳ Ｐゴシック" charset="0"/>
              <a:cs typeface="ＭＳ Ｐゴシック"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en-US">
              <a:latin typeface="Arial" pitchFamily="-107" charset="0"/>
              <a:ea typeface="ＭＳ Ｐゴシック" charset="0"/>
              <a:cs typeface="ＭＳ Ｐゴシック" charset="0"/>
            </a:endParaRPr>
          </a:p>
        </p:txBody>
      </p:sp>
    </p:spTree>
    <p:extLst>
      <p:ext uri="{BB962C8B-B14F-4D97-AF65-F5344CB8AC3E}">
        <p14:creationId xmlns:p14="http://schemas.microsoft.com/office/powerpoint/2010/main" val="3339967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35</a:t>
            </a:fld>
            <a:endParaRPr lang="en-US"/>
          </a:p>
        </p:txBody>
      </p:sp>
    </p:spTree>
    <p:extLst>
      <p:ext uri="{BB962C8B-B14F-4D97-AF65-F5344CB8AC3E}">
        <p14:creationId xmlns:p14="http://schemas.microsoft.com/office/powerpoint/2010/main" val="2972303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36</a:t>
            </a:fld>
            <a:endParaRPr lang="en-US"/>
          </a:p>
        </p:txBody>
      </p:sp>
    </p:spTree>
    <p:extLst>
      <p:ext uri="{BB962C8B-B14F-4D97-AF65-F5344CB8AC3E}">
        <p14:creationId xmlns:p14="http://schemas.microsoft.com/office/powerpoint/2010/main" val="2953821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37</a:t>
            </a:fld>
            <a:endParaRPr lang="en-US"/>
          </a:p>
        </p:txBody>
      </p:sp>
    </p:spTree>
    <p:extLst>
      <p:ext uri="{BB962C8B-B14F-4D97-AF65-F5344CB8AC3E}">
        <p14:creationId xmlns:p14="http://schemas.microsoft.com/office/powerpoint/2010/main" val="3104424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38</a:t>
            </a:fld>
            <a:endParaRPr lang="en-US"/>
          </a:p>
        </p:txBody>
      </p:sp>
    </p:spTree>
    <p:extLst>
      <p:ext uri="{BB962C8B-B14F-4D97-AF65-F5344CB8AC3E}">
        <p14:creationId xmlns:p14="http://schemas.microsoft.com/office/powerpoint/2010/main" val="2696015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39</a:t>
            </a:fld>
            <a:endParaRPr lang="en-US"/>
          </a:p>
        </p:txBody>
      </p:sp>
    </p:spTree>
    <p:extLst>
      <p:ext uri="{BB962C8B-B14F-4D97-AF65-F5344CB8AC3E}">
        <p14:creationId xmlns:p14="http://schemas.microsoft.com/office/powerpoint/2010/main" val="478865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40</a:t>
            </a:fld>
            <a:endParaRPr lang="en-US"/>
          </a:p>
        </p:txBody>
      </p:sp>
    </p:spTree>
    <p:extLst>
      <p:ext uri="{BB962C8B-B14F-4D97-AF65-F5344CB8AC3E}">
        <p14:creationId xmlns:p14="http://schemas.microsoft.com/office/powerpoint/2010/main" val="1900190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41</a:t>
            </a:fld>
            <a:endParaRPr lang="en-US"/>
          </a:p>
        </p:txBody>
      </p:sp>
    </p:spTree>
    <p:extLst>
      <p:ext uri="{BB962C8B-B14F-4D97-AF65-F5344CB8AC3E}">
        <p14:creationId xmlns:p14="http://schemas.microsoft.com/office/powerpoint/2010/main" val="415803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C928D41-34B4-D440-AEA3-3B145027436D}" type="slidenum">
              <a:rPr lang="en-US">
                <a:latin typeface="Arial" pitchFamily="-107" charset="0"/>
                <a:ea typeface="ＭＳ Ｐゴシック" charset="0"/>
                <a:cs typeface="ＭＳ Ｐゴシック" charset="0"/>
              </a:rPr>
              <a:pPr/>
              <a:t>4</a:t>
            </a:fld>
            <a:endParaRPr lang="en-US">
              <a:latin typeface="Arial" pitchFamily="-107" charset="0"/>
              <a:ea typeface="ＭＳ Ｐゴシック" charset="0"/>
              <a:cs typeface="ＭＳ Ｐゴシック"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107" charset="0"/>
              <a:ea typeface="ＭＳ Ｐゴシック" charset="0"/>
              <a:cs typeface="ＭＳ Ｐゴシック" charset="0"/>
            </a:endParaRPr>
          </a:p>
        </p:txBody>
      </p:sp>
    </p:spTree>
    <p:extLst>
      <p:ext uri="{BB962C8B-B14F-4D97-AF65-F5344CB8AC3E}">
        <p14:creationId xmlns:p14="http://schemas.microsoft.com/office/powerpoint/2010/main" val="56782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TRH=</a:t>
            </a:r>
            <a:r>
              <a:rPr lang="en-US" baseline="0" dirty="0" smtClean="0"/>
              <a:t> </a:t>
            </a:r>
            <a:r>
              <a:rPr lang="en-US" baseline="0" dirty="0" err="1" smtClean="0"/>
              <a:t>Terapia</a:t>
            </a:r>
            <a:r>
              <a:rPr lang="en-US" baseline="0" dirty="0" smtClean="0"/>
              <a:t> de </a:t>
            </a:r>
            <a:r>
              <a:rPr lang="en-US" baseline="0" dirty="0" err="1" smtClean="0"/>
              <a:t>reemplazo</a:t>
            </a:r>
            <a:r>
              <a:rPr lang="en-US" baseline="0" dirty="0" smtClean="0"/>
              <a:t> hormonal</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15</a:t>
            </a:fld>
            <a:endParaRPr lang="en-US"/>
          </a:p>
        </p:txBody>
      </p:sp>
    </p:spTree>
    <p:extLst>
      <p:ext uri="{BB962C8B-B14F-4D97-AF65-F5344CB8AC3E}">
        <p14:creationId xmlns:p14="http://schemas.microsoft.com/office/powerpoint/2010/main" val="83172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17</a:t>
            </a:fld>
            <a:endParaRPr lang="en-US"/>
          </a:p>
        </p:txBody>
      </p:sp>
    </p:spTree>
    <p:extLst>
      <p:ext uri="{BB962C8B-B14F-4D97-AF65-F5344CB8AC3E}">
        <p14:creationId xmlns:p14="http://schemas.microsoft.com/office/powerpoint/2010/main" val="4036382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SII=</a:t>
            </a:r>
            <a:r>
              <a:rPr lang="en-US" baseline="0" dirty="0" smtClean="0"/>
              <a:t> </a:t>
            </a:r>
            <a:r>
              <a:rPr lang="en-US" baseline="0" dirty="0" err="1" smtClean="0"/>
              <a:t>sindrome</a:t>
            </a:r>
            <a:r>
              <a:rPr lang="en-US" baseline="0" dirty="0" smtClean="0"/>
              <a:t> de </a:t>
            </a:r>
            <a:r>
              <a:rPr lang="en-US" baseline="0" dirty="0" err="1" smtClean="0"/>
              <a:t>intestino</a:t>
            </a:r>
            <a:r>
              <a:rPr lang="en-US" baseline="0" dirty="0" smtClean="0"/>
              <a:t> irritable</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19</a:t>
            </a:fld>
            <a:endParaRPr lang="en-US"/>
          </a:p>
        </p:txBody>
      </p:sp>
    </p:spTree>
    <p:extLst>
      <p:ext uri="{BB962C8B-B14F-4D97-AF65-F5344CB8AC3E}">
        <p14:creationId xmlns:p14="http://schemas.microsoft.com/office/powerpoint/2010/main" val="184385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SII=</a:t>
            </a:r>
            <a:r>
              <a:rPr lang="en-US" baseline="0" dirty="0" smtClean="0"/>
              <a:t> </a:t>
            </a:r>
            <a:r>
              <a:rPr lang="en-US" baseline="0" dirty="0" err="1" smtClean="0"/>
              <a:t>sindrome</a:t>
            </a:r>
            <a:r>
              <a:rPr lang="en-US" baseline="0" dirty="0" smtClean="0"/>
              <a:t> de </a:t>
            </a:r>
            <a:r>
              <a:rPr lang="en-US" baseline="0" dirty="0" err="1" smtClean="0"/>
              <a:t>intestino</a:t>
            </a:r>
            <a:r>
              <a:rPr lang="en-US" baseline="0" dirty="0" smtClean="0"/>
              <a:t> irritable</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20</a:t>
            </a:fld>
            <a:endParaRPr lang="en-US"/>
          </a:p>
        </p:txBody>
      </p:sp>
    </p:spTree>
    <p:extLst>
      <p:ext uri="{BB962C8B-B14F-4D97-AF65-F5344CB8AC3E}">
        <p14:creationId xmlns:p14="http://schemas.microsoft.com/office/powerpoint/2010/main" val="1843852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31774">
              <a:defRPr/>
            </a:pPr>
            <a:r>
              <a:rPr lang="en-US" dirty="0" smtClean="0"/>
              <a:t>1. Although there are a few blood tests that may detect specific types of cancer, there is no one blood test that will detect all cancers. Blood tests done at a routine checkup may be able to detect problems in a specific organ, such as kidneys or bones, but cannot determine what the problem is without additional tests such as CT or PET scans. The presence of cancer can't be confirmed without getting a piece of tissue to look at under a microscope.</a:t>
            </a:r>
          </a:p>
          <a:p>
            <a:pPr defTabSz="931774">
              <a:defRPr/>
            </a:pPr>
            <a:r>
              <a:rPr lang="en-US" dirty="0" smtClean="0"/>
              <a:t>2. While many advanced cancers do cause pain by putting pressure on surrounding organs and nerves, some cancers never cause pain. Most cancer pain can now be controlled so it doesn't interfere with daily activities. Cancer patients who have severe pain need to talk to their health care professionals.</a:t>
            </a:r>
          </a:p>
          <a:p>
            <a:r>
              <a:rPr lang="en-US" dirty="0" smtClean="0"/>
              <a:t>3. There is no scientific evidence that tumor biopsies (cutting it out or using a needle) cause cancer cells to spread (metastasize).</a:t>
            </a:r>
          </a:p>
          <a:p>
            <a:pPr defTabSz="931774">
              <a:defRPr/>
            </a:pPr>
            <a:r>
              <a:rPr lang="en-US" dirty="0" smtClean="0"/>
              <a:t>4. The American Cancer Society (ACS) estimates that cancers that can be prevented or detected earlier by screening account for at least half of all new cancer cases. Smoking alone accounts for about 30% of all cancer deaths. The ACS also estimates that about one-third of the cancer deaths this year will be related to overweight and obesity, physical inactivity, and nutrition - making these cancers preventable.</a:t>
            </a:r>
          </a:p>
          <a:p>
            <a:pPr defTabSz="931774">
              <a:defRPr/>
            </a:pPr>
            <a:r>
              <a:rPr lang="en-US" dirty="0" smtClean="0"/>
              <a:t>5. Any tanning, in the sun or in a tanning booth, without protection increases the risk for skin cancer.</a:t>
            </a:r>
          </a:p>
          <a:p>
            <a:pPr defTabSz="931774">
              <a:defRPr/>
            </a:pPr>
            <a:r>
              <a:rPr lang="en-US" dirty="0" smtClean="0"/>
              <a:t>6. Surgery is one of our most important treatments for cancer. It can't cause cancer to spread. It is possible, if there are large and small tumors, that removing the larger tumor may stimulate the smaller cancers to grow. Still, removing the tumor surgically is often the most important treatment and should not be refused because of this myth.</a:t>
            </a:r>
          </a:p>
          <a:p>
            <a:pPr defTabSz="931774">
              <a:defRPr/>
            </a:pPr>
            <a:r>
              <a:rPr lang="en-US" dirty="0" smtClean="0"/>
              <a:t>7. Only about 5-10% of cancers are known to be inherited. Most are sporadic, occurring when there is no family history.</a:t>
            </a:r>
          </a:p>
          <a:p>
            <a:pPr defTabSz="931774">
              <a:defRPr/>
            </a:pPr>
            <a:endParaRPr lang="en-US" dirty="0" smtClean="0"/>
          </a:p>
          <a:p>
            <a:pPr defTabSz="931774">
              <a:defRPr/>
            </a:pPr>
            <a:endParaRPr lang="en-US" dirty="0" smtClean="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21</a:t>
            </a:fld>
            <a:endParaRPr lang="en-US"/>
          </a:p>
        </p:txBody>
      </p:sp>
    </p:spTree>
    <p:extLst>
      <p:ext uri="{BB962C8B-B14F-4D97-AF65-F5344CB8AC3E}">
        <p14:creationId xmlns:p14="http://schemas.microsoft.com/office/powerpoint/2010/main" val="84823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a:t>
            </a:r>
            <a:r>
              <a:rPr lang="en-US" baseline="0" dirty="0" smtClean="0"/>
              <a:t> Ways Video Overview </a:t>
            </a:r>
          </a:p>
          <a:p>
            <a:r>
              <a:rPr lang="en-US" baseline="0" dirty="0" smtClean="0"/>
              <a:t>Talk about reducing cancer risk vs. prevention- recognize limitations to 8 ways, pay attention to language </a:t>
            </a:r>
            <a:endParaRPr lang="en-US" dirty="0"/>
          </a:p>
        </p:txBody>
      </p:sp>
      <p:sp>
        <p:nvSpPr>
          <p:cNvPr id="4" name="Slide Number Placeholder 3"/>
          <p:cNvSpPr>
            <a:spLocks noGrp="1"/>
          </p:cNvSpPr>
          <p:nvPr>
            <p:ph type="sldNum" sz="quarter" idx="10"/>
          </p:nvPr>
        </p:nvSpPr>
        <p:spPr/>
        <p:txBody>
          <a:bodyPr/>
          <a:lstStyle/>
          <a:p>
            <a:pPr>
              <a:defRPr/>
            </a:pPr>
            <a:fld id="{B6D88B34-19A7-F446-A7A2-BB76FC1B2081}" type="slidenum">
              <a:rPr lang="en-US" smtClean="0"/>
              <a:pPr>
                <a:defRPr/>
              </a:pPr>
              <a:t>22</a:t>
            </a:fld>
            <a:endParaRPr lang="en-US"/>
          </a:p>
        </p:txBody>
      </p:sp>
    </p:spTree>
    <p:extLst>
      <p:ext uri="{BB962C8B-B14F-4D97-AF65-F5344CB8AC3E}">
        <p14:creationId xmlns:p14="http://schemas.microsoft.com/office/powerpoint/2010/main" val="141824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a:prstGeom prst="rect">
            <a:avLst/>
          </a:prstGeom>
        </p:spPr>
        <p:txBody>
          <a:bodyPr vert="horz"/>
          <a:lstStyle>
            <a:lvl1pPr>
              <a:defRPr>
                <a:solidFill>
                  <a:srgbClr val="07559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221163"/>
          </a:xfrm>
          <a:prstGeom prst="rect">
            <a:avLst/>
          </a:prstGeom>
        </p:spPr>
        <p:txBody>
          <a:bodyPr vert="horz"/>
          <a:lstStyle>
            <a:lvl1pPr>
              <a:buClr>
                <a:srgbClr val="075596"/>
              </a:buClr>
              <a:defRPr>
                <a:latin typeface="Times"/>
                <a:cs typeface="Times"/>
              </a:defRPr>
            </a:lvl1pPr>
            <a:lvl2pPr>
              <a:buClr>
                <a:srgbClr val="075596"/>
              </a:buClr>
              <a:defRPr>
                <a:latin typeface="Times"/>
                <a:cs typeface="Times"/>
              </a:defRPr>
            </a:lvl2pPr>
            <a:lvl3pPr>
              <a:buClr>
                <a:srgbClr val="075596"/>
              </a:buClr>
              <a:defRPr>
                <a:latin typeface="Times"/>
                <a:cs typeface="Times"/>
              </a:defRPr>
            </a:lvl3pPr>
            <a:lvl4pPr>
              <a:buClr>
                <a:srgbClr val="075596"/>
              </a:buClr>
              <a:defRPr>
                <a:latin typeface="Times"/>
                <a:cs typeface="Times"/>
              </a:defRPr>
            </a:lvl4pPr>
            <a:lvl5pPr>
              <a:buClr>
                <a:srgbClr val="075596"/>
              </a:buClr>
              <a:defRPr>
                <a:latin typeface="Times"/>
                <a:cs typeface="Time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53B316-02C2-984C-A9BC-7C3C26AA83B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38200"/>
          </a:xfrm>
          <a:prstGeom prst="rect">
            <a:avLst/>
          </a:prstGeom>
        </p:spPr>
        <p:txBody>
          <a:bodyPr vert="horz"/>
          <a:lstStyle>
            <a:lvl1pPr>
              <a:defRPr>
                <a:solidFill>
                  <a:srgbClr val="075596"/>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C68A58-C8E1-2D4C-AED5-A9000C03557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a:prstGeom prst="rect">
            <a:avLst/>
          </a:prstGeom>
        </p:spPr>
        <p:txBody>
          <a:bodyPr vert="horz"/>
          <a:lstStyle>
            <a:lvl1pPr>
              <a:defRPr>
                <a:solidFill>
                  <a:srgbClr val="075596"/>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22438"/>
            <a:ext cx="4040188"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62200"/>
            <a:ext cx="4040188"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722438"/>
            <a:ext cx="4041775"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362200"/>
            <a:ext cx="4041775"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C33BB7-AB15-6548-8C75-199FFA156CD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a:prstGeom prst="rect">
            <a:avLst/>
          </a:prstGeom>
        </p:spPr>
        <p:txBody>
          <a:bodyPr vert="horz"/>
          <a:lstStyle>
            <a:lvl1pPr>
              <a:defRPr>
                <a:solidFill>
                  <a:srgbClr val="075596"/>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5B4FEB-F32E-164A-8B3E-76C28F1222E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673100"/>
          </a:xfrm>
          <a:prstGeom prst="rect">
            <a:avLst/>
          </a:prstGeom>
        </p:spPr>
        <p:txBody>
          <a:bodyPr vert="horz" anchor="b"/>
          <a:lstStyle>
            <a:lvl1pPr algn="l">
              <a:defRPr sz="2000" b="1">
                <a:solidFill>
                  <a:srgbClr val="07559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90600"/>
            <a:ext cx="5111750" cy="5135563"/>
          </a:xfrm>
          <a:prstGeom prst="rect">
            <a:avLst/>
          </a:prstGeom>
        </p:spPr>
        <p:txBody>
          <a:bodyPr vert="horz"/>
          <a:lstStyle>
            <a:lvl1pPr>
              <a:buClr>
                <a:srgbClr val="075596"/>
              </a:buClr>
              <a:defRPr sz="3200">
                <a:latin typeface="Times"/>
                <a:cs typeface="Times"/>
              </a:defRPr>
            </a:lvl1pPr>
            <a:lvl2pPr>
              <a:buClr>
                <a:srgbClr val="075596"/>
              </a:buClr>
              <a:defRPr sz="2800">
                <a:latin typeface="Times"/>
                <a:cs typeface="Times"/>
              </a:defRPr>
            </a:lvl2pPr>
            <a:lvl3pPr>
              <a:buClr>
                <a:srgbClr val="075596"/>
              </a:buClr>
              <a:defRPr sz="2400">
                <a:latin typeface="Times"/>
                <a:cs typeface="Times"/>
              </a:defRPr>
            </a:lvl3pPr>
            <a:lvl4pPr>
              <a:buClr>
                <a:srgbClr val="075596"/>
              </a:buClr>
              <a:defRPr sz="2000">
                <a:latin typeface="Times"/>
                <a:cs typeface="Times"/>
              </a:defRPr>
            </a:lvl4pPr>
            <a:lvl5pPr>
              <a:buClr>
                <a:srgbClr val="075596"/>
              </a:buClr>
              <a:defRPr sz="2000">
                <a:latin typeface="Times"/>
                <a:cs typeface="Times"/>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828800"/>
            <a:ext cx="3008313" cy="4297363"/>
          </a:xfrm>
          <a:prstGeom prst="rect">
            <a:avLst/>
          </a:prstGeom>
        </p:spPr>
        <p:txBody>
          <a:bodyPr vert="horz"/>
          <a:lstStyle>
            <a:lvl1pPr marL="0" indent="0">
              <a:buNone/>
              <a:defRPr sz="1400">
                <a:solidFill>
                  <a:srgbClr val="0755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7398F7-C181-B24B-8749-E11AA8147CC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81200" y="1295400"/>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270D4A-06F4-CC42-B6B8-6617067A9FB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0CF29A-C8CE-6A47-A21A-3F08640A07A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199"/>
            <a:ext cx="7772400" cy="914401"/>
          </a:xfrm>
          <a:prstGeom prst="rect">
            <a:avLst/>
          </a:prstGeom>
        </p:spPr>
        <p:txBody>
          <a:bodyPr vert="horz"/>
          <a:lstStyle>
            <a:lvl1pPr>
              <a:defRPr>
                <a:solidFill>
                  <a:srgbClr val="07559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1828800"/>
            <a:ext cx="6400800" cy="3810000"/>
          </a:xfrm>
          <a:prstGeom prst="rect">
            <a:avLst/>
          </a:prstGeom>
        </p:spPr>
        <p:txBody>
          <a:bodyPr vert="horz"/>
          <a:lstStyle>
            <a:lvl1pPr marL="0" indent="0" algn="ctr">
              <a:buNone/>
              <a:defRPr>
                <a:latin typeface="Times"/>
                <a:cs typeface="Time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C66A2D-5C8F-EF44-B008-76E3CB78525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 charset="-128"/>
                <a:cs typeface="ＭＳ Ｐゴシック" pitchFamily="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1" charset="-128"/>
                <a:cs typeface="ＭＳ Ｐゴシック" pitchFamily="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 charset="-128"/>
                <a:cs typeface="ＭＳ Ｐゴシック" pitchFamily="1" charset="-128"/>
              </a:defRPr>
            </a:lvl1pPr>
          </a:lstStyle>
          <a:p>
            <a:pPr>
              <a:defRPr/>
            </a:pPr>
            <a:fld id="{52A7E284-6C39-8948-9A9A-8EABAED97ED0}" type="slidenum">
              <a:rPr lang="en-US"/>
              <a:pPr>
                <a:defRPr/>
              </a:pPr>
              <a:t>‹#›</a:t>
            </a:fld>
            <a:endParaRPr lang="en-US"/>
          </a:p>
        </p:txBody>
      </p:sp>
      <p:pic>
        <p:nvPicPr>
          <p:cNvPr id="2" name="Picture 5" descr="SCC9920_SCC PowerPoint_Template_eberlein-blue-2.png"/>
          <p:cNvPicPr>
            <a:picLocks noChangeAspect="1"/>
          </p:cNvPicPr>
          <p:nvPr userDrawn="1"/>
        </p:nvPicPr>
        <p:blipFill>
          <a:blip r:embed="rId10"/>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file:///D:\The%208%20Ways%20To%20Prevent%20Cancer%20Overview.mp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hyperlink" Target="file:///D:\Siteman%208%20Ways%20Healthy%20Weight%20%206%209%202011.wm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hyperlink" Target="file:///D:\8_Ways_Exercise.m4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montereybayholistic.files.wordpress.com/2012/12/20cancerfightingfoods1.jp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8%20Ways%20Materials/8%20Ways%20Videos/Diet's%20Role%20in%20Cancer%20Prevention.mp4" TargetMode="Externa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salud.facilisimo.com/reportajes/consejos/los-chequeos-medicos_192627.html&amp;ei=J6AMVaqHCMXvoATM9IHoDA&amp;bvm=bv.89060397,d.aWw&amp;psig=AFQjCNEGtvcaPqQGOxcvsHqIT0RoyaD6wg&amp;ust=1426977153902136"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SCCCorpBrochure_CVR_powerpoint.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352800" y="3124200"/>
            <a:ext cx="5638800" cy="1938992"/>
          </a:xfrm>
          <a:prstGeom prst="rect">
            <a:avLst/>
          </a:prstGeom>
          <a:noFill/>
        </p:spPr>
        <p:txBody>
          <a:bodyPr wrap="square" rtlCol="0">
            <a:spAutoFit/>
          </a:bodyPr>
          <a:lstStyle/>
          <a:p>
            <a:pPr algn="ctr"/>
            <a:r>
              <a:rPr lang="en-US" sz="4000" dirty="0" smtClean="0">
                <a:solidFill>
                  <a:schemeClr val="bg1"/>
                </a:solidFill>
                <a:latin typeface="High Tower Text" pitchFamily="18" charset="0"/>
              </a:rPr>
              <a:t>Program for the Elimination of Cancer Disparities (PECaD)</a:t>
            </a:r>
            <a:endParaRPr lang="en-US" sz="4000" dirty="0">
              <a:solidFill>
                <a:schemeClr val="bg1"/>
              </a:solidFill>
              <a:latin typeface="High Tower Text" pitchFamily="18" charset="0"/>
            </a:endParaRPr>
          </a:p>
        </p:txBody>
      </p:sp>
      <p:sp>
        <p:nvSpPr>
          <p:cNvPr id="4" name="TextBox 3"/>
          <p:cNvSpPr txBox="1"/>
          <p:nvPr/>
        </p:nvSpPr>
        <p:spPr>
          <a:xfrm>
            <a:off x="2971800" y="1207008"/>
            <a:ext cx="6172200" cy="1631216"/>
          </a:xfrm>
          <a:prstGeom prst="rect">
            <a:avLst/>
          </a:prstGeom>
          <a:solidFill>
            <a:srgbClr val="064478"/>
          </a:solidFill>
          <a:ln>
            <a:solidFill>
              <a:schemeClr val="accent1"/>
            </a:solidFill>
          </a:ln>
        </p:spPr>
        <p:txBody>
          <a:bodyPr wrap="square" rtlCol="0">
            <a:spAutoFit/>
          </a:bodyPr>
          <a:lstStyle/>
          <a:p>
            <a:pPr algn="ctr"/>
            <a:r>
              <a:rPr lang="en-US" sz="10000" dirty="0" err="1" smtClean="0">
                <a:solidFill>
                  <a:schemeClr val="bg1"/>
                </a:solidFill>
                <a:latin typeface="Edwardian Script ITC" panose="030303020407070D0804" pitchFamily="66" charset="0"/>
              </a:rPr>
              <a:t>vida</a:t>
            </a:r>
            <a:r>
              <a:rPr lang="en-US" sz="8800" dirty="0" smtClean="0">
                <a:solidFill>
                  <a:schemeClr val="bg1"/>
                </a:solidFill>
                <a:latin typeface="Baskerville Old Face" panose="02020602080505020303" pitchFamily="18" charset="0"/>
              </a:rPr>
              <a:t> </a:t>
            </a:r>
            <a:r>
              <a:rPr lang="en-US" sz="7200" dirty="0" smtClean="0">
                <a:solidFill>
                  <a:schemeClr val="bg1"/>
                </a:solidFill>
                <a:latin typeface="Baskerville Old Face" panose="02020602080505020303" pitchFamily="18" charset="0"/>
              </a:rPr>
              <a:t>y </a:t>
            </a:r>
            <a:r>
              <a:rPr lang="en-US" sz="7200" dirty="0" err="1" smtClean="0">
                <a:solidFill>
                  <a:schemeClr val="bg1"/>
                </a:solidFill>
                <a:latin typeface="Baskerville Old Face" panose="02020602080505020303" pitchFamily="18" charset="0"/>
              </a:rPr>
              <a:t>ciencia</a:t>
            </a:r>
            <a:endParaRPr lang="en-US" sz="7200" dirty="0">
              <a:solidFill>
                <a:schemeClr val="bg1"/>
              </a:solidFill>
              <a:latin typeface="Baskerville Old Face" panose="02020602080505020303" pitchFamily="18" charset="0"/>
            </a:endParaRPr>
          </a:p>
        </p:txBody>
      </p:sp>
      <p:sp>
        <p:nvSpPr>
          <p:cNvPr id="5" name="TextBox 4"/>
          <p:cNvSpPr txBox="1"/>
          <p:nvPr/>
        </p:nvSpPr>
        <p:spPr>
          <a:xfrm>
            <a:off x="2971800" y="2819400"/>
            <a:ext cx="6170428" cy="2554545"/>
          </a:xfrm>
          <a:prstGeom prst="rect">
            <a:avLst/>
          </a:prstGeom>
          <a:solidFill>
            <a:srgbClr val="064478"/>
          </a:solidFill>
          <a:ln>
            <a:solidFill>
              <a:srgbClr val="91B5EB"/>
            </a:solidFill>
          </a:ln>
        </p:spPr>
        <p:txBody>
          <a:bodyPr wrap="square" rtlCol="0">
            <a:spAutoFit/>
          </a:bodyPr>
          <a:lstStyle/>
          <a:p>
            <a:pPr algn="ctr"/>
            <a:r>
              <a:rPr lang="en-US" sz="4000" dirty="0" err="1" smtClean="0">
                <a:solidFill>
                  <a:schemeClr val="bg1"/>
                </a:solidFill>
                <a:latin typeface="Bodoni MT" panose="02070603080606020203" pitchFamily="18" charset="0"/>
              </a:rPr>
              <a:t>Programa</a:t>
            </a:r>
            <a:r>
              <a:rPr lang="en-US" sz="4000" dirty="0" smtClean="0">
                <a:solidFill>
                  <a:schemeClr val="bg1"/>
                </a:solidFill>
                <a:latin typeface="Bodoni MT" panose="02070603080606020203" pitchFamily="18" charset="0"/>
              </a:rPr>
              <a:t> </a:t>
            </a:r>
            <a:r>
              <a:rPr lang="en-US" sz="4000" dirty="0" err="1" smtClean="0">
                <a:solidFill>
                  <a:schemeClr val="bg1"/>
                </a:solidFill>
                <a:latin typeface="Bodoni MT" panose="02070603080606020203" pitchFamily="18" charset="0"/>
              </a:rPr>
              <a:t>para</a:t>
            </a:r>
            <a:r>
              <a:rPr lang="en-US" sz="4000" dirty="0" smtClean="0">
                <a:solidFill>
                  <a:schemeClr val="bg1"/>
                </a:solidFill>
                <a:latin typeface="Bodoni MT" panose="02070603080606020203" pitchFamily="18" charset="0"/>
              </a:rPr>
              <a:t> la </a:t>
            </a:r>
            <a:r>
              <a:rPr lang="es-MX" sz="4000" dirty="0">
                <a:solidFill>
                  <a:schemeClr val="bg1"/>
                </a:solidFill>
                <a:latin typeface="Bodoni MT" panose="02070603080606020203" pitchFamily="18" charset="0"/>
              </a:rPr>
              <a:t>Eliminación </a:t>
            </a:r>
            <a:r>
              <a:rPr lang="en-US" sz="4000" dirty="0" smtClean="0">
                <a:solidFill>
                  <a:schemeClr val="bg1"/>
                </a:solidFill>
                <a:latin typeface="Bodoni MT" panose="02070603080606020203" pitchFamily="18" charset="0"/>
              </a:rPr>
              <a:t>de </a:t>
            </a:r>
            <a:r>
              <a:rPr lang="en-US" sz="4000" dirty="0" err="1" smtClean="0">
                <a:solidFill>
                  <a:schemeClr val="bg1"/>
                </a:solidFill>
                <a:latin typeface="Bodoni MT" panose="02070603080606020203" pitchFamily="18" charset="0"/>
              </a:rPr>
              <a:t>Disparidad</a:t>
            </a:r>
            <a:r>
              <a:rPr lang="en-US" sz="4000" dirty="0" smtClean="0">
                <a:solidFill>
                  <a:schemeClr val="bg1"/>
                </a:solidFill>
                <a:latin typeface="Bodoni MT" panose="02070603080606020203" pitchFamily="18" charset="0"/>
              </a:rPr>
              <a:t> de </a:t>
            </a:r>
            <a:r>
              <a:rPr lang="es-MX" sz="4000" dirty="0">
                <a:solidFill>
                  <a:schemeClr val="bg1"/>
                </a:solidFill>
                <a:latin typeface="Bodoni MT" panose="02070603080606020203" pitchFamily="18" charset="0"/>
              </a:rPr>
              <a:t>Cáncer </a:t>
            </a:r>
            <a:r>
              <a:rPr lang="en-US" sz="4000" dirty="0" smtClean="0">
                <a:solidFill>
                  <a:schemeClr val="bg1"/>
                </a:solidFill>
                <a:latin typeface="Bodoni MT" panose="02070603080606020203" pitchFamily="18" charset="0"/>
              </a:rPr>
              <a:t>(PECaD)</a:t>
            </a:r>
          </a:p>
          <a:p>
            <a:pPr algn="ctr"/>
            <a:endParaRPr lang="en-US" sz="4000" dirty="0">
              <a:solidFill>
                <a:schemeClr val="bg1"/>
              </a:solidFill>
              <a:latin typeface="Bodoni MT" panose="02070603080606020203" pitchFamily="18" charset="0"/>
            </a:endParaRPr>
          </a:p>
        </p:txBody>
      </p:sp>
      <p:sp>
        <p:nvSpPr>
          <p:cNvPr id="6" name="TextBox 5"/>
          <p:cNvSpPr txBox="1"/>
          <p:nvPr/>
        </p:nvSpPr>
        <p:spPr>
          <a:xfrm>
            <a:off x="1143000" y="685799"/>
            <a:ext cx="3505200" cy="461665"/>
          </a:xfrm>
          <a:prstGeom prst="rect">
            <a:avLst/>
          </a:prstGeom>
          <a:solidFill>
            <a:srgbClr val="075596"/>
          </a:solidFill>
          <a:ln>
            <a:solidFill>
              <a:srgbClr val="91B5EB"/>
            </a:solidFill>
          </a:ln>
        </p:spPr>
        <p:txBody>
          <a:bodyPr wrap="square" rtlCol="0">
            <a:spAutoFit/>
          </a:bodyPr>
          <a:lstStyle/>
          <a:p>
            <a:pPr algn="just"/>
            <a:r>
              <a:rPr lang="en-US" dirty="0" smtClean="0">
                <a:solidFill>
                  <a:schemeClr val="bg1"/>
                </a:solidFill>
                <a:latin typeface="Century Gothic" panose="020B0502020202020204" pitchFamily="34" charset="0"/>
              </a:rPr>
              <a:t>  C O N E C T A N D O</a:t>
            </a:r>
            <a:endParaRPr lang="en-US"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s-ES" sz="3600" b="1" dirty="0"/>
              <a:t>Nuevos casos de cáncer en Missouri</a:t>
            </a:r>
            <a:r>
              <a:rPr lang="en-US" sz="3600" b="1" dirty="0" smtClean="0"/>
              <a:t>, 2011 </a:t>
            </a:r>
            <a:endParaRPr lang="en-US" sz="3600" b="1" dirty="0"/>
          </a:p>
        </p:txBody>
      </p:sp>
      <p:sp>
        <p:nvSpPr>
          <p:cNvPr id="3" name="Content Placeholder 2"/>
          <p:cNvSpPr>
            <a:spLocks noGrp="1"/>
          </p:cNvSpPr>
          <p:nvPr>
            <p:ph idx="1"/>
          </p:nvPr>
        </p:nvSpPr>
        <p:spPr>
          <a:xfrm>
            <a:off x="304800" y="6019800"/>
            <a:ext cx="8229600" cy="258763"/>
          </a:xfrm>
        </p:spPr>
        <p:txBody>
          <a:bodyPr/>
          <a:lstStyle/>
          <a:p>
            <a:pPr>
              <a:spcBef>
                <a:spcPts val="0"/>
              </a:spcBef>
              <a:buNone/>
            </a:pPr>
            <a:r>
              <a:rPr lang="en-US" sz="1100" dirty="0" smtClean="0">
                <a:latin typeface="+mj-lt"/>
              </a:rPr>
              <a:t>National Cancer Institute. Estimated new cancer cases for select sites by state, (Missouri) 2011.</a:t>
            </a:r>
          </a:p>
          <a:p>
            <a:pPr>
              <a:spcBef>
                <a:spcPts val="0"/>
              </a:spcBef>
              <a:buNone/>
            </a:pPr>
            <a:r>
              <a:rPr lang="en-US" sz="1100" dirty="0" smtClean="0">
                <a:latin typeface="+mj-lt"/>
              </a:rPr>
              <a:t>http://www.cancer.org/acs/groups/content/@epidemiologysurveilance/documents/document/acspc-029771.pdf</a:t>
            </a:r>
          </a:p>
          <a:p>
            <a:pPr>
              <a:buNone/>
            </a:pPr>
            <a:endParaRPr lang="en-US" sz="1000" dirty="0"/>
          </a:p>
        </p:txBody>
      </p:sp>
      <p:graphicFrame>
        <p:nvGraphicFramePr>
          <p:cNvPr id="4" name="Chart 3"/>
          <p:cNvGraphicFramePr/>
          <p:nvPr>
            <p:extLst>
              <p:ext uri="{D42A27DB-BD31-4B8C-83A1-F6EECF244321}">
                <p14:modId xmlns:p14="http://schemas.microsoft.com/office/powerpoint/2010/main" val="859714775"/>
              </p:ext>
            </p:extLst>
          </p:nvPr>
        </p:nvGraphicFramePr>
        <p:xfrm>
          <a:off x="1752600" y="2133600"/>
          <a:ext cx="5181600" cy="3759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b="1" dirty="0" err="1" smtClean="0"/>
              <a:t>Cáncer</a:t>
            </a:r>
            <a:r>
              <a:rPr lang="en-US" b="1" dirty="0" smtClean="0"/>
              <a:t> de Seno (Mama)</a:t>
            </a:r>
            <a:endParaRPr lang="en-US" b="1" dirty="0"/>
          </a:p>
        </p:txBody>
      </p:sp>
      <p:sp>
        <p:nvSpPr>
          <p:cNvPr id="3" name="Content Placeholder 2"/>
          <p:cNvSpPr>
            <a:spLocks noGrp="1"/>
          </p:cNvSpPr>
          <p:nvPr>
            <p:ph idx="1"/>
          </p:nvPr>
        </p:nvSpPr>
        <p:spPr>
          <a:xfrm>
            <a:off x="457200" y="1905001"/>
            <a:ext cx="8229600" cy="1219200"/>
          </a:xfrm>
        </p:spPr>
        <p:txBody>
          <a:bodyPr/>
          <a:lstStyle/>
          <a:p>
            <a:pPr algn="ctr">
              <a:buNone/>
            </a:pPr>
            <a:r>
              <a:rPr lang="es-ES" b="1" dirty="0"/>
              <a:t>1 de cada 8 mujeres será diagnosticada con cáncer de </a:t>
            </a:r>
            <a:r>
              <a:rPr lang="es-ES" b="1" dirty="0" smtClean="0"/>
              <a:t>seno durante </a:t>
            </a:r>
            <a:r>
              <a:rPr lang="es-ES" b="1" dirty="0"/>
              <a:t>su vida</a:t>
            </a:r>
            <a:endParaRPr lang="en-US" dirty="0"/>
          </a:p>
        </p:txBody>
      </p:sp>
      <p:pic>
        <p:nvPicPr>
          <p:cNvPr id="23554" name="Picture 2" descr="http://2.bp.blogspot.com/-uTtQzO9M7QQ/TVWT7CLV-cI/AAAAAAAAAPE/j6ut2IkdYbI/s1600/12065597661119442474nicubunu_Stick_figure_female_2.svg.hi.png"/>
          <p:cNvPicPr>
            <a:picLocks noChangeAspect="1" noChangeArrowheads="1"/>
          </p:cNvPicPr>
          <p:nvPr/>
        </p:nvPicPr>
        <p:blipFill>
          <a:blip r:embed="rId2"/>
          <a:srcRect/>
          <a:stretch>
            <a:fillRect/>
          </a:stretch>
        </p:blipFill>
        <p:spPr bwMode="auto">
          <a:xfrm>
            <a:off x="3429000" y="3200400"/>
            <a:ext cx="1404858" cy="2800350"/>
          </a:xfrm>
          <a:prstGeom prst="rect">
            <a:avLst/>
          </a:prstGeom>
          <a:noFill/>
        </p:spPr>
      </p:pic>
      <p:pic>
        <p:nvPicPr>
          <p:cNvPr id="23556" name="Picture 4" descr="http://www.clker.com/cliparts/N/L/L/h/m/o/stickwomen-hi.png"/>
          <p:cNvPicPr>
            <a:picLocks noChangeAspect="1" noChangeArrowheads="1"/>
          </p:cNvPicPr>
          <p:nvPr/>
        </p:nvPicPr>
        <p:blipFill>
          <a:blip r:embed="rId3"/>
          <a:srcRect/>
          <a:stretch>
            <a:fillRect/>
          </a:stretch>
        </p:blipFill>
        <p:spPr bwMode="auto">
          <a:xfrm>
            <a:off x="2438400" y="4114800"/>
            <a:ext cx="751471" cy="1495425"/>
          </a:xfrm>
          <a:prstGeom prst="rect">
            <a:avLst/>
          </a:prstGeom>
          <a:noFill/>
        </p:spPr>
      </p:pic>
      <p:pic>
        <p:nvPicPr>
          <p:cNvPr id="6" name="Picture 4" descr="http://www.clker.com/cliparts/N/L/L/h/m/o/stickwomen-hi.png"/>
          <p:cNvPicPr>
            <a:picLocks noChangeAspect="1" noChangeArrowheads="1"/>
          </p:cNvPicPr>
          <p:nvPr/>
        </p:nvPicPr>
        <p:blipFill>
          <a:blip r:embed="rId3"/>
          <a:srcRect/>
          <a:stretch>
            <a:fillRect/>
          </a:stretch>
        </p:blipFill>
        <p:spPr bwMode="auto">
          <a:xfrm>
            <a:off x="1600200" y="4114800"/>
            <a:ext cx="751470" cy="1495425"/>
          </a:xfrm>
          <a:prstGeom prst="rect">
            <a:avLst/>
          </a:prstGeom>
          <a:noFill/>
        </p:spPr>
      </p:pic>
      <p:pic>
        <p:nvPicPr>
          <p:cNvPr id="7" name="Picture 4" descr="http://www.clker.com/cliparts/N/L/L/h/m/o/stickwomen-hi.png"/>
          <p:cNvPicPr>
            <a:picLocks noChangeAspect="1" noChangeArrowheads="1"/>
          </p:cNvPicPr>
          <p:nvPr/>
        </p:nvPicPr>
        <p:blipFill>
          <a:blip r:embed="rId3"/>
          <a:srcRect/>
          <a:stretch>
            <a:fillRect/>
          </a:stretch>
        </p:blipFill>
        <p:spPr bwMode="auto">
          <a:xfrm>
            <a:off x="685800" y="4114800"/>
            <a:ext cx="762000" cy="1516379"/>
          </a:xfrm>
          <a:prstGeom prst="rect">
            <a:avLst/>
          </a:prstGeom>
          <a:noFill/>
        </p:spPr>
      </p:pic>
      <p:pic>
        <p:nvPicPr>
          <p:cNvPr id="8" name="Picture 4" descr="http://www.clker.com/cliparts/N/L/L/h/m/o/stickwomen-hi.png"/>
          <p:cNvPicPr>
            <a:picLocks noChangeAspect="1" noChangeArrowheads="1"/>
          </p:cNvPicPr>
          <p:nvPr/>
        </p:nvPicPr>
        <p:blipFill>
          <a:blip r:embed="rId3"/>
          <a:srcRect/>
          <a:stretch>
            <a:fillRect/>
          </a:stretch>
        </p:blipFill>
        <p:spPr bwMode="auto">
          <a:xfrm>
            <a:off x="6705600" y="4046219"/>
            <a:ext cx="762000" cy="1516381"/>
          </a:xfrm>
          <a:prstGeom prst="rect">
            <a:avLst/>
          </a:prstGeom>
          <a:noFill/>
        </p:spPr>
      </p:pic>
      <p:pic>
        <p:nvPicPr>
          <p:cNvPr id="9" name="Picture 4" descr="http://www.clker.com/cliparts/N/L/L/h/m/o/stickwomen-hi.png"/>
          <p:cNvPicPr>
            <a:picLocks noChangeAspect="1" noChangeArrowheads="1"/>
          </p:cNvPicPr>
          <p:nvPr/>
        </p:nvPicPr>
        <p:blipFill>
          <a:blip r:embed="rId3"/>
          <a:srcRect/>
          <a:stretch>
            <a:fillRect/>
          </a:stretch>
        </p:blipFill>
        <p:spPr bwMode="auto">
          <a:xfrm>
            <a:off x="5867400" y="4038600"/>
            <a:ext cx="762000" cy="1516379"/>
          </a:xfrm>
          <a:prstGeom prst="rect">
            <a:avLst/>
          </a:prstGeom>
          <a:noFill/>
        </p:spPr>
      </p:pic>
      <p:pic>
        <p:nvPicPr>
          <p:cNvPr id="10" name="Picture 4" descr="http://www.clker.com/cliparts/N/L/L/h/m/o/stickwomen-hi.png"/>
          <p:cNvPicPr>
            <a:picLocks noChangeAspect="1" noChangeArrowheads="1"/>
          </p:cNvPicPr>
          <p:nvPr/>
        </p:nvPicPr>
        <p:blipFill>
          <a:blip r:embed="rId3"/>
          <a:srcRect/>
          <a:stretch>
            <a:fillRect/>
          </a:stretch>
        </p:blipFill>
        <p:spPr bwMode="auto">
          <a:xfrm>
            <a:off x="5029200" y="4038600"/>
            <a:ext cx="762000" cy="1516379"/>
          </a:xfrm>
          <a:prstGeom prst="rect">
            <a:avLst/>
          </a:prstGeom>
          <a:noFill/>
        </p:spPr>
      </p:pic>
      <p:pic>
        <p:nvPicPr>
          <p:cNvPr id="11" name="Picture 4" descr="http://www.clker.com/cliparts/N/L/L/h/m/o/stickwomen-hi.png"/>
          <p:cNvPicPr>
            <a:picLocks noChangeAspect="1" noChangeArrowheads="1"/>
          </p:cNvPicPr>
          <p:nvPr/>
        </p:nvPicPr>
        <p:blipFill>
          <a:blip r:embed="rId3"/>
          <a:srcRect/>
          <a:stretch>
            <a:fillRect/>
          </a:stretch>
        </p:blipFill>
        <p:spPr bwMode="auto">
          <a:xfrm>
            <a:off x="7543800" y="4114800"/>
            <a:ext cx="727537" cy="1447800"/>
          </a:xfrm>
          <a:prstGeom prst="rect">
            <a:avLst/>
          </a:prstGeom>
          <a:noFill/>
        </p:spPr>
      </p:pic>
      <p:sp>
        <p:nvSpPr>
          <p:cNvPr id="12" name="TextBox 11"/>
          <p:cNvSpPr txBox="1"/>
          <p:nvPr/>
        </p:nvSpPr>
        <p:spPr>
          <a:xfrm>
            <a:off x="381000" y="6172200"/>
            <a:ext cx="8763000" cy="400110"/>
          </a:xfrm>
          <a:prstGeom prst="rect">
            <a:avLst/>
          </a:prstGeom>
          <a:noFill/>
        </p:spPr>
        <p:txBody>
          <a:bodyPr wrap="square" rtlCol="0">
            <a:spAutoFit/>
          </a:bodyPr>
          <a:lstStyle/>
          <a:p>
            <a:pPr lvl="0"/>
            <a:r>
              <a:rPr lang="en-US" sz="1000" dirty="0" smtClean="0"/>
              <a:t>National Cancer Institute.  SEER Stat Facts Sheets-Breast.  http://seer.cancer.gov/statfacts/html/breast.html#survival</a:t>
            </a:r>
          </a:p>
          <a:p>
            <a:endParaRPr lang="en-US" sz="1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b="1" dirty="0" err="1"/>
              <a:t>Cáncer</a:t>
            </a:r>
            <a:r>
              <a:rPr lang="en-US" b="1" dirty="0"/>
              <a:t> de Seno</a:t>
            </a:r>
          </a:p>
        </p:txBody>
      </p:sp>
      <p:sp>
        <p:nvSpPr>
          <p:cNvPr id="3" name="Content Placeholder 2"/>
          <p:cNvSpPr>
            <a:spLocks noGrp="1"/>
          </p:cNvSpPr>
          <p:nvPr>
            <p:ph idx="1"/>
          </p:nvPr>
        </p:nvSpPr>
        <p:spPr>
          <a:xfrm>
            <a:off x="457200" y="1600200"/>
            <a:ext cx="8229600" cy="4221163"/>
          </a:xfrm>
        </p:spPr>
        <p:txBody>
          <a:bodyPr/>
          <a:lstStyle/>
          <a:p>
            <a:pPr>
              <a:buNone/>
            </a:pPr>
            <a:endParaRPr lang="es-ES" sz="2000" b="1" dirty="0" smtClean="0"/>
          </a:p>
          <a:p>
            <a:pPr>
              <a:buNone/>
            </a:pPr>
            <a:r>
              <a:rPr lang="es-ES" sz="2800" b="1" dirty="0" smtClean="0"/>
              <a:t>¿</a:t>
            </a:r>
            <a:r>
              <a:rPr lang="es-ES" sz="2800" b="1" dirty="0"/>
              <a:t>Dónde se encuentra?</a:t>
            </a:r>
            <a:endParaRPr lang="en-US" sz="2800" b="1" dirty="0" smtClean="0"/>
          </a:p>
          <a:p>
            <a:pPr marL="0" indent="0">
              <a:buNone/>
            </a:pPr>
            <a:r>
              <a:rPr lang="es-ES" sz="2800" dirty="0" smtClean="0"/>
              <a:t>El </a:t>
            </a:r>
            <a:r>
              <a:rPr lang="es-ES" sz="2800" dirty="0"/>
              <a:t>tejido mamario, pero puede </a:t>
            </a:r>
            <a:endParaRPr lang="es-ES" sz="2800" dirty="0" smtClean="0"/>
          </a:p>
          <a:p>
            <a:pPr marL="0" indent="0">
              <a:buNone/>
            </a:pPr>
            <a:r>
              <a:rPr lang="es-ES" sz="2800" dirty="0" smtClean="0"/>
              <a:t>propagar </a:t>
            </a:r>
            <a:r>
              <a:rPr lang="es-ES" sz="2800" dirty="0"/>
              <a:t>a los </a:t>
            </a:r>
            <a:r>
              <a:rPr lang="es-ES" sz="2800" dirty="0" smtClean="0"/>
              <a:t>ganglios </a:t>
            </a:r>
            <a:r>
              <a:rPr lang="es-ES" sz="2800" dirty="0"/>
              <a:t>linfáticos y </a:t>
            </a:r>
            <a:endParaRPr lang="es-ES" sz="2800" dirty="0" smtClean="0"/>
          </a:p>
          <a:p>
            <a:pPr marL="0" indent="0">
              <a:buNone/>
            </a:pPr>
            <a:r>
              <a:rPr lang="es-ES" sz="2800" dirty="0" smtClean="0"/>
              <a:t>otras </a:t>
            </a:r>
            <a:r>
              <a:rPr lang="es-ES" sz="2800" dirty="0"/>
              <a:t>partes del cuerpo</a:t>
            </a:r>
            <a:endParaRPr lang="en-US" sz="2800" dirty="0"/>
          </a:p>
          <a:p>
            <a:pPr>
              <a:buNone/>
            </a:pPr>
            <a:endParaRPr lang="en-US" dirty="0"/>
          </a:p>
        </p:txBody>
      </p:sp>
      <p:sp>
        <p:nvSpPr>
          <p:cNvPr id="5" name="TextBox 4"/>
          <p:cNvSpPr txBox="1"/>
          <p:nvPr/>
        </p:nvSpPr>
        <p:spPr>
          <a:xfrm>
            <a:off x="381000" y="6172200"/>
            <a:ext cx="8458200" cy="246221"/>
          </a:xfrm>
          <a:prstGeom prst="rect">
            <a:avLst/>
          </a:prstGeom>
          <a:noFill/>
        </p:spPr>
        <p:txBody>
          <a:bodyPr wrap="square" rtlCol="0">
            <a:spAutoFit/>
          </a:bodyPr>
          <a:lstStyle/>
          <a:p>
            <a:r>
              <a:rPr lang="en-US" sz="1000" dirty="0" smtClean="0"/>
              <a:t>Center for Disease Control.  Breast Cancer Risk Factors. http://www.cdc.gov/cancer/breast/basic_info/risk_factors.htm</a:t>
            </a:r>
          </a:p>
        </p:txBody>
      </p:sp>
      <p:pic>
        <p:nvPicPr>
          <p:cNvPr id="4" name="Picture 4"/>
          <p:cNvPicPr>
            <a:picLocks noChangeAspect="1" noChangeArrowheads="1"/>
          </p:cNvPicPr>
          <p:nvPr/>
        </p:nvPicPr>
        <p:blipFill>
          <a:blip r:embed="rId2" cstate="print"/>
          <a:srcRect/>
          <a:stretch>
            <a:fillRect/>
          </a:stretch>
        </p:blipFill>
        <p:spPr bwMode="auto">
          <a:xfrm>
            <a:off x="5715000" y="1713533"/>
            <a:ext cx="2713853" cy="40776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b="1" dirty="0" err="1"/>
              <a:t>Cáncer</a:t>
            </a:r>
            <a:r>
              <a:rPr lang="en-US" b="1" dirty="0"/>
              <a:t> de Seno</a:t>
            </a:r>
          </a:p>
        </p:txBody>
      </p:sp>
      <p:sp>
        <p:nvSpPr>
          <p:cNvPr id="3" name="Content Placeholder 2"/>
          <p:cNvSpPr>
            <a:spLocks noGrp="1"/>
          </p:cNvSpPr>
          <p:nvPr>
            <p:ph idx="1"/>
          </p:nvPr>
        </p:nvSpPr>
        <p:spPr>
          <a:xfrm>
            <a:off x="457200" y="1600200"/>
            <a:ext cx="8229600" cy="4221163"/>
          </a:xfrm>
        </p:spPr>
        <p:txBody>
          <a:bodyPr/>
          <a:lstStyle/>
          <a:p>
            <a:pPr>
              <a:buNone/>
            </a:pPr>
            <a:r>
              <a:rPr lang="es-ES" sz="2600" b="1" dirty="0" smtClean="0"/>
              <a:t>Signos </a:t>
            </a:r>
            <a:r>
              <a:rPr lang="es-ES" sz="2600" b="1" dirty="0"/>
              <a:t>y Síntomas:</a:t>
            </a:r>
            <a:endParaRPr lang="en-US" sz="2600" b="1" dirty="0" smtClean="0"/>
          </a:p>
          <a:p>
            <a:pPr lvl="0"/>
            <a:r>
              <a:rPr lang="en-US" sz="2600" dirty="0" err="1" smtClean="0"/>
              <a:t>Bulto</a:t>
            </a:r>
            <a:r>
              <a:rPr lang="en-US" sz="2600" dirty="0" smtClean="0"/>
              <a:t> </a:t>
            </a:r>
            <a:r>
              <a:rPr lang="en-US" sz="2600" dirty="0" err="1" smtClean="0"/>
              <a:t>en</a:t>
            </a:r>
            <a:r>
              <a:rPr lang="en-US" sz="2600" dirty="0" smtClean="0"/>
              <a:t> el </a:t>
            </a:r>
            <a:r>
              <a:rPr lang="en-US" sz="2600" dirty="0" err="1" smtClean="0"/>
              <a:t>seno</a:t>
            </a:r>
            <a:r>
              <a:rPr lang="en-US" sz="2600" dirty="0" smtClean="0"/>
              <a:t> o </a:t>
            </a:r>
            <a:r>
              <a:rPr lang="es-ES" sz="2600" dirty="0"/>
              <a:t>engrosamiento que se siente diferente</a:t>
            </a:r>
            <a:endParaRPr lang="en-US" sz="2600" dirty="0" smtClean="0"/>
          </a:p>
          <a:p>
            <a:pPr lvl="0"/>
            <a:r>
              <a:rPr lang="es-ES" sz="2600" dirty="0" smtClean="0"/>
              <a:t>Una </a:t>
            </a:r>
            <a:r>
              <a:rPr lang="es-ES" sz="2600" dirty="0"/>
              <a:t>secreción del pezón que no sea leche</a:t>
            </a:r>
            <a:endParaRPr lang="en-US" sz="2600" dirty="0" smtClean="0"/>
          </a:p>
          <a:p>
            <a:pPr lvl="0"/>
            <a:r>
              <a:rPr lang="es-ES" sz="2600" dirty="0"/>
              <a:t>Cambio en el tamaño o forma del </a:t>
            </a:r>
            <a:r>
              <a:rPr lang="es-ES" sz="2600" dirty="0" smtClean="0"/>
              <a:t>seno</a:t>
            </a:r>
          </a:p>
          <a:p>
            <a:pPr lvl="0"/>
            <a:r>
              <a:rPr lang="es-ES" sz="2600" dirty="0"/>
              <a:t>Cambios en la piel sobre el pecho, como formación de </a:t>
            </a:r>
            <a:r>
              <a:rPr lang="es-ES" sz="2600" dirty="0" smtClean="0"/>
              <a:t>hoyos</a:t>
            </a:r>
          </a:p>
          <a:p>
            <a:pPr lvl="0"/>
            <a:r>
              <a:rPr lang="en-US" sz="2600" dirty="0" err="1" smtClean="0"/>
              <a:t>Inversión</a:t>
            </a:r>
            <a:r>
              <a:rPr lang="en-US" sz="2600" dirty="0" smtClean="0"/>
              <a:t> </a:t>
            </a:r>
            <a:r>
              <a:rPr lang="en-US" sz="2600" dirty="0"/>
              <a:t>del </a:t>
            </a:r>
            <a:r>
              <a:rPr lang="en-US" sz="2600" dirty="0" err="1" smtClean="0"/>
              <a:t>pezón</a:t>
            </a:r>
            <a:endParaRPr lang="en-US" sz="2600" dirty="0" smtClean="0"/>
          </a:p>
          <a:p>
            <a:pPr lvl="0"/>
            <a:r>
              <a:rPr lang="en-US" sz="2600" dirty="0" err="1" smtClean="0"/>
              <a:t>Pelando</a:t>
            </a:r>
            <a:r>
              <a:rPr lang="en-US" sz="2600" dirty="0"/>
              <a:t> </a:t>
            </a:r>
            <a:r>
              <a:rPr lang="en-US" sz="2600" dirty="0" smtClean="0"/>
              <a:t>o </a:t>
            </a:r>
            <a:r>
              <a:rPr lang="es-ES" sz="2600" dirty="0"/>
              <a:t>descamación del pezón o la piel de los </a:t>
            </a:r>
            <a:r>
              <a:rPr lang="es-ES" sz="2600" dirty="0" smtClean="0"/>
              <a:t>senos </a:t>
            </a:r>
          </a:p>
          <a:p>
            <a:pPr lvl="0"/>
            <a:r>
              <a:rPr lang="es-ES" sz="2600" dirty="0" smtClean="0"/>
              <a:t>Enrojecimiento </a:t>
            </a:r>
            <a:r>
              <a:rPr lang="es-ES" sz="2600" dirty="0"/>
              <a:t>o picaduras de la piel sobre su pecho</a:t>
            </a:r>
            <a:endParaRPr lang="en-US" sz="2600" dirty="0"/>
          </a:p>
          <a:p>
            <a:pPr lvl="0"/>
            <a:endParaRPr lang="en-US" sz="2000" dirty="0" smtClean="0"/>
          </a:p>
          <a:p>
            <a:pPr>
              <a:buNone/>
            </a:pPr>
            <a:r>
              <a:rPr lang="es-ES" sz="2000" dirty="0"/>
              <a:t/>
            </a:r>
            <a:br>
              <a:rPr lang="es-ES" sz="2000" dirty="0"/>
            </a:br>
            <a:r>
              <a:rPr lang="es-ES" sz="2000" dirty="0"/>
              <a:t/>
            </a:r>
            <a:br>
              <a:rPr lang="es-ES" sz="2000" dirty="0"/>
            </a:br>
            <a:endParaRPr lang="en-US" sz="2000" dirty="0"/>
          </a:p>
        </p:txBody>
      </p:sp>
      <p:sp>
        <p:nvSpPr>
          <p:cNvPr id="5" name="TextBox 4"/>
          <p:cNvSpPr txBox="1"/>
          <p:nvPr/>
        </p:nvSpPr>
        <p:spPr>
          <a:xfrm>
            <a:off x="381000" y="6172200"/>
            <a:ext cx="8458200" cy="246221"/>
          </a:xfrm>
          <a:prstGeom prst="rect">
            <a:avLst/>
          </a:prstGeom>
          <a:noFill/>
        </p:spPr>
        <p:txBody>
          <a:bodyPr wrap="square" rtlCol="0">
            <a:spAutoFit/>
          </a:bodyPr>
          <a:lstStyle/>
          <a:p>
            <a:r>
              <a:rPr lang="en-US" sz="1000" dirty="0" smtClean="0"/>
              <a:t>Center for Disease Control.  Breast Cancer Risk Factors. http://www.cdc.gov/cancer/breast/basic_info/risk_factors.htm</a:t>
            </a:r>
          </a:p>
        </p:txBody>
      </p:sp>
    </p:spTree>
    <p:extLst>
      <p:ext uri="{BB962C8B-B14F-4D97-AF65-F5344CB8AC3E}">
        <p14:creationId xmlns:p14="http://schemas.microsoft.com/office/powerpoint/2010/main" val="331325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b="1" dirty="0" err="1"/>
              <a:t>Cáncer</a:t>
            </a:r>
            <a:r>
              <a:rPr lang="en-US" b="1" dirty="0"/>
              <a:t> de Seno</a:t>
            </a:r>
          </a:p>
        </p:txBody>
      </p:sp>
      <p:sp>
        <p:nvSpPr>
          <p:cNvPr id="5" name="TextBox 4"/>
          <p:cNvSpPr txBox="1"/>
          <p:nvPr/>
        </p:nvSpPr>
        <p:spPr>
          <a:xfrm>
            <a:off x="381000" y="6172200"/>
            <a:ext cx="8458200" cy="246221"/>
          </a:xfrm>
          <a:prstGeom prst="rect">
            <a:avLst/>
          </a:prstGeom>
          <a:noFill/>
        </p:spPr>
        <p:txBody>
          <a:bodyPr wrap="square" rtlCol="0">
            <a:spAutoFit/>
          </a:bodyPr>
          <a:lstStyle/>
          <a:p>
            <a:r>
              <a:rPr lang="en-US" sz="1000" dirty="0" smtClean="0"/>
              <a:t>Center for Disease Control.  Breast Cancer Risk Factors. http://www.cdc.gov/cancer/breast/basic_info/risk_factors.htm</a:t>
            </a:r>
          </a:p>
        </p:txBody>
      </p:sp>
      <p:sp>
        <p:nvSpPr>
          <p:cNvPr id="3" name="Rectangle 2"/>
          <p:cNvSpPr/>
          <p:nvPr/>
        </p:nvSpPr>
        <p:spPr>
          <a:xfrm>
            <a:off x="1618343" y="5412432"/>
            <a:ext cx="5943600" cy="461665"/>
          </a:xfrm>
          <a:prstGeom prst="rect">
            <a:avLst/>
          </a:prstGeom>
        </p:spPr>
        <p:txBody>
          <a:bodyPr wrap="square">
            <a:spAutoFit/>
          </a:bodyPr>
          <a:lstStyle/>
          <a:p>
            <a:r>
              <a:rPr lang="en-US" sz="1200" dirty="0"/>
              <a:t>https://www.youtube.com/watch?v=UZwcHiXVTKE&amp;oref=https%3A%2F%2Fwww.youtube.com%2Fwatch%3Fv%3DUZwcHiXVTKE&amp;has_verified=1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600200"/>
            <a:ext cx="6553200" cy="3597948"/>
          </a:xfrm>
          <a:prstGeom prst="rect">
            <a:avLst/>
          </a:prstGeom>
        </p:spPr>
      </p:pic>
    </p:spTree>
    <p:extLst>
      <p:ext uri="{BB962C8B-B14F-4D97-AF65-F5344CB8AC3E}">
        <p14:creationId xmlns:p14="http://schemas.microsoft.com/office/powerpoint/2010/main" val="778937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n-US" b="1" dirty="0" err="1"/>
              <a:t>Cáncer</a:t>
            </a:r>
            <a:r>
              <a:rPr lang="en-US" b="1" dirty="0"/>
              <a:t> de Seno</a:t>
            </a:r>
          </a:p>
        </p:txBody>
      </p:sp>
      <p:sp>
        <p:nvSpPr>
          <p:cNvPr id="3" name="Content Placeholder 2"/>
          <p:cNvSpPr>
            <a:spLocks noGrp="1"/>
          </p:cNvSpPr>
          <p:nvPr>
            <p:ph sz="half" idx="1"/>
          </p:nvPr>
        </p:nvSpPr>
        <p:spPr>
          <a:xfrm>
            <a:off x="457200" y="1600200"/>
            <a:ext cx="8229600" cy="4572000"/>
          </a:xfrm>
        </p:spPr>
        <p:txBody>
          <a:bodyPr/>
          <a:lstStyle/>
          <a:p>
            <a:pPr>
              <a:spcBef>
                <a:spcPts val="0"/>
              </a:spcBef>
              <a:buNone/>
            </a:pPr>
            <a:r>
              <a:rPr lang="es-ES" sz="1600" b="1" i="1" dirty="0" smtClean="0"/>
              <a:t>Factores </a:t>
            </a:r>
            <a:r>
              <a:rPr lang="es-ES" sz="1600" b="1" i="1" dirty="0"/>
              <a:t>de </a:t>
            </a:r>
            <a:r>
              <a:rPr lang="es-ES" sz="1600" b="1" i="1" dirty="0" smtClean="0"/>
              <a:t>Riesgo Reproductivo</a:t>
            </a:r>
            <a:endParaRPr lang="en-US" sz="1600" b="1" i="1" dirty="0" smtClean="0"/>
          </a:p>
          <a:p>
            <a:pPr lvl="0">
              <a:spcBef>
                <a:spcPts val="0"/>
              </a:spcBef>
            </a:pPr>
            <a:r>
              <a:rPr lang="es-MX" sz="1600" dirty="0" smtClean="0"/>
              <a:t>Empezando su ciclo menstrual a una edad </a:t>
            </a:r>
          </a:p>
          <a:p>
            <a:pPr marL="0" lvl="0" indent="0">
              <a:spcBef>
                <a:spcPts val="0"/>
              </a:spcBef>
              <a:buNone/>
            </a:pPr>
            <a:r>
              <a:rPr lang="es-MX" sz="1600" dirty="0" smtClean="0"/>
              <a:t>       más joven</a:t>
            </a:r>
          </a:p>
          <a:p>
            <a:pPr lvl="0">
              <a:spcBef>
                <a:spcPts val="0"/>
              </a:spcBef>
            </a:pPr>
            <a:r>
              <a:rPr lang="es-MX" sz="1600" dirty="0" smtClean="0"/>
              <a:t>Empezando la </a:t>
            </a:r>
            <a:r>
              <a:rPr lang="es-MX" sz="1600" dirty="0"/>
              <a:t>menopausia a </a:t>
            </a:r>
            <a:r>
              <a:rPr lang="es-MX" sz="1600" dirty="0" smtClean="0"/>
              <a:t>un edad más</a:t>
            </a:r>
          </a:p>
          <a:p>
            <a:pPr marL="0" lvl="0" indent="0">
              <a:spcBef>
                <a:spcPts val="0"/>
              </a:spcBef>
              <a:buNone/>
            </a:pPr>
            <a:r>
              <a:rPr lang="es-MX" sz="1600" dirty="0" smtClean="0"/>
              <a:t>       tarde</a:t>
            </a:r>
          </a:p>
          <a:p>
            <a:pPr lvl="0">
              <a:spcBef>
                <a:spcPts val="0"/>
              </a:spcBef>
            </a:pPr>
            <a:r>
              <a:rPr lang="es-MX" sz="1600" dirty="0"/>
              <a:t>Teniendo su primer hijo a una edad </a:t>
            </a:r>
            <a:r>
              <a:rPr lang="es-MX" sz="1600" dirty="0" smtClean="0"/>
              <a:t>mayor</a:t>
            </a:r>
          </a:p>
          <a:p>
            <a:pPr marL="0" lvl="0" indent="0">
              <a:spcBef>
                <a:spcPts val="0"/>
              </a:spcBef>
              <a:buNone/>
            </a:pPr>
            <a:r>
              <a:rPr lang="es-MX" sz="1600" dirty="0" smtClean="0"/>
              <a:t>       o </a:t>
            </a:r>
            <a:r>
              <a:rPr lang="es-MX" sz="1600" dirty="0"/>
              <a:t>nunca dar a </a:t>
            </a:r>
            <a:r>
              <a:rPr lang="es-MX" sz="1600" dirty="0" smtClean="0"/>
              <a:t>luz</a:t>
            </a:r>
          </a:p>
          <a:p>
            <a:pPr lvl="0">
              <a:spcBef>
                <a:spcPts val="0"/>
              </a:spcBef>
            </a:pPr>
            <a:r>
              <a:rPr lang="es-MX" sz="1600" dirty="0" smtClean="0"/>
              <a:t>No amamantar</a:t>
            </a:r>
          </a:p>
          <a:p>
            <a:pPr lvl="0">
              <a:spcBef>
                <a:spcPts val="0"/>
              </a:spcBef>
            </a:pPr>
            <a:r>
              <a:rPr lang="es-MX" sz="1600" dirty="0" smtClean="0"/>
              <a:t>La exposición a largo plazo a la TRH</a:t>
            </a:r>
          </a:p>
          <a:p>
            <a:pPr lvl="0">
              <a:spcBef>
                <a:spcPts val="0"/>
              </a:spcBef>
              <a:buNone/>
            </a:pPr>
            <a:endParaRPr lang="es-MX" sz="1600" b="1" i="1" dirty="0" smtClean="0"/>
          </a:p>
          <a:p>
            <a:pPr>
              <a:spcBef>
                <a:spcPts val="0"/>
              </a:spcBef>
              <a:buNone/>
            </a:pPr>
            <a:r>
              <a:rPr lang="es-ES" sz="1600" b="1" i="1" dirty="0" smtClean="0"/>
              <a:t>Otros </a:t>
            </a:r>
            <a:r>
              <a:rPr lang="es-ES" sz="1600" b="1" i="1" dirty="0"/>
              <a:t>factores de riesgo</a:t>
            </a:r>
            <a:endParaRPr lang="es-MX" sz="1600" b="1" i="1" dirty="0" smtClean="0"/>
          </a:p>
          <a:p>
            <a:pPr lvl="0">
              <a:spcBef>
                <a:spcPts val="0"/>
              </a:spcBef>
            </a:pPr>
            <a:r>
              <a:rPr lang="es-ES" sz="1600" dirty="0" smtClean="0"/>
              <a:t>Envejeciendo</a:t>
            </a:r>
          </a:p>
          <a:p>
            <a:pPr lvl="0">
              <a:spcBef>
                <a:spcPts val="0"/>
              </a:spcBef>
            </a:pPr>
            <a:r>
              <a:rPr lang="es-ES" sz="1600" dirty="0" smtClean="0"/>
              <a:t>Antecedentes </a:t>
            </a:r>
            <a:r>
              <a:rPr lang="es-ES" sz="1600" dirty="0"/>
              <a:t>personales de cáncer de </a:t>
            </a:r>
            <a:r>
              <a:rPr lang="es-ES" sz="1600" dirty="0" smtClean="0"/>
              <a:t>mama</a:t>
            </a:r>
          </a:p>
          <a:p>
            <a:pPr lvl="0">
              <a:spcBef>
                <a:spcPts val="0"/>
              </a:spcBef>
            </a:pPr>
            <a:r>
              <a:rPr lang="es-ES" sz="1600" dirty="0" smtClean="0"/>
              <a:t>Antecedentes </a:t>
            </a:r>
            <a:r>
              <a:rPr lang="es-ES" sz="1600" dirty="0"/>
              <a:t>familiares de cáncer de </a:t>
            </a:r>
            <a:r>
              <a:rPr lang="es-ES" sz="1600" dirty="0" smtClean="0"/>
              <a:t>mama</a:t>
            </a:r>
          </a:p>
          <a:p>
            <a:pPr lvl="0">
              <a:spcBef>
                <a:spcPts val="0"/>
              </a:spcBef>
            </a:pPr>
            <a:r>
              <a:rPr lang="es-ES" sz="1600" dirty="0" smtClean="0"/>
              <a:t>El </a:t>
            </a:r>
            <a:r>
              <a:rPr lang="es-ES" sz="1600" dirty="0"/>
              <a:t>tratamiento con radioterapia en el </a:t>
            </a:r>
            <a:r>
              <a:rPr lang="es-ES" sz="1600" dirty="0" smtClean="0"/>
              <a:t>pecho/seno </a:t>
            </a:r>
          </a:p>
          <a:p>
            <a:pPr lvl="0">
              <a:spcBef>
                <a:spcPts val="0"/>
              </a:spcBef>
            </a:pPr>
            <a:r>
              <a:rPr lang="es-ES" sz="1600" dirty="0"/>
              <a:t>A</a:t>
            </a:r>
            <a:r>
              <a:rPr lang="es-ES" sz="1600" dirty="0" smtClean="0"/>
              <a:t>lta densidad de la mama encontrado por mamografía.</a:t>
            </a:r>
          </a:p>
          <a:p>
            <a:pPr lvl="0">
              <a:spcBef>
                <a:spcPts val="0"/>
              </a:spcBef>
            </a:pPr>
            <a:r>
              <a:rPr lang="es-ES" sz="1600" dirty="0" smtClean="0"/>
              <a:t>Estar sobrepeso </a:t>
            </a:r>
            <a:r>
              <a:rPr lang="es-ES" sz="1600" dirty="0"/>
              <a:t>(aumenta el riesgo de cáncer de mama después de la </a:t>
            </a:r>
            <a:r>
              <a:rPr lang="es-ES" sz="1600" dirty="0" smtClean="0"/>
              <a:t>menopausia)</a:t>
            </a:r>
          </a:p>
          <a:p>
            <a:pPr lvl="0">
              <a:spcBef>
                <a:spcPts val="0"/>
              </a:spcBef>
            </a:pPr>
            <a:r>
              <a:rPr lang="es-ES" sz="1600" dirty="0" smtClean="0"/>
              <a:t>Tener </a:t>
            </a:r>
            <a:r>
              <a:rPr lang="es-ES" sz="1600" dirty="0"/>
              <a:t>cambios en los genes relacionados con el cáncer de mama BRAC1 o </a:t>
            </a:r>
            <a:r>
              <a:rPr lang="es-ES" sz="1600" dirty="0" smtClean="0"/>
              <a:t>BRAC2</a:t>
            </a:r>
            <a:br>
              <a:rPr lang="es-ES" sz="1600" dirty="0" smtClean="0"/>
            </a:br>
            <a:endParaRPr lang="es-MX" sz="1600" dirty="0" smtClean="0"/>
          </a:p>
        </p:txBody>
      </p:sp>
      <p:sp>
        <p:nvSpPr>
          <p:cNvPr id="6" name="TextBox 5"/>
          <p:cNvSpPr txBox="1"/>
          <p:nvPr/>
        </p:nvSpPr>
        <p:spPr>
          <a:xfrm>
            <a:off x="304800" y="6172200"/>
            <a:ext cx="7620000" cy="400110"/>
          </a:xfrm>
          <a:prstGeom prst="rect">
            <a:avLst/>
          </a:prstGeom>
          <a:noFill/>
        </p:spPr>
        <p:txBody>
          <a:bodyPr wrap="square" rtlCol="0">
            <a:spAutoFit/>
          </a:bodyPr>
          <a:lstStyle/>
          <a:p>
            <a:r>
              <a:rPr lang="en-US" sz="1000" dirty="0" smtClean="0"/>
              <a:t>Center for Disease Control.  Breast Cancer Risk Factors. http://www.cdc.gov/cancer/breast/basic_info/risk_factors.htm</a:t>
            </a:r>
          </a:p>
          <a:p>
            <a:endParaRPr lang="en-US" sz="10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76400"/>
            <a:ext cx="4114800" cy="274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b="1" dirty="0" err="1" smtClean="0"/>
              <a:t>Cáncer</a:t>
            </a:r>
            <a:r>
              <a:rPr lang="en-US" b="1" dirty="0" smtClean="0"/>
              <a:t> </a:t>
            </a:r>
            <a:r>
              <a:rPr lang="en-US" b="1" dirty="0"/>
              <a:t>de </a:t>
            </a:r>
            <a:r>
              <a:rPr lang="en-US" b="1" dirty="0" err="1" smtClean="0"/>
              <a:t>Pulmón</a:t>
            </a:r>
            <a:endParaRPr lang="en-US" b="1" dirty="0"/>
          </a:p>
        </p:txBody>
      </p:sp>
      <p:sp>
        <p:nvSpPr>
          <p:cNvPr id="3" name="Content Placeholder 2"/>
          <p:cNvSpPr>
            <a:spLocks noGrp="1"/>
          </p:cNvSpPr>
          <p:nvPr>
            <p:ph idx="1"/>
          </p:nvPr>
        </p:nvSpPr>
        <p:spPr>
          <a:xfrm>
            <a:off x="457200" y="1828800"/>
            <a:ext cx="8229600" cy="4221163"/>
          </a:xfrm>
        </p:spPr>
        <p:txBody>
          <a:bodyPr/>
          <a:lstStyle/>
          <a:p>
            <a:pPr algn="ctr">
              <a:buNone/>
            </a:pPr>
            <a:r>
              <a:rPr lang="es-ES" sz="2800" b="1" dirty="0"/>
              <a:t>1 de cada 15 hombres y mujeres serán diagnosticados con cáncer de pulmón y de bronquios durante su vida</a:t>
            </a:r>
            <a:endParaRPr lang="en-US" dirty="0"/>
          </a:p>
        </p:txBody>
      </p:sp>
      <p:pic>
        <p:nvPicPr>
          <p:cNvPr id="4" name="Picture 4" descr="http://www.clker.com/cliparts/N/L/L/h/m/o/stickwomen-hi.png"/>
          <p:cNvPicPr>
            <a:picLocks noChangeAspect="1" noChangeArrowheads="1"/>
          </p:cNvPicPr>
          <p:nvPr/>
        </p:nvPicPr>
        <p:blipFill>
          <a:blip r:embed="rId2"/>
          <a:srcRect/>
          <a:stretch>
            <a:fillRect/>
          </a:stretch>
        </p:blipFill>
        <p:spPr bwMode="auto">
          <a:xfrm>
            <a:off x="2590800" y="3429000"/>
            <a:ext cx="533400" cy="1061465"/>
          </a:xfrm>
          <a:prstGeom prst="rect">
            <a:avLst/>
          </a:prstGeom>
          <a:noFill/>
        </p:spPr>
      </p:pic>
      <p:pic>
        <p:nvPicPr>
          <p:cNvPr id="5" name="Picture 2" descr="http://ts2.mm.bing.net/th?id=H.4629280146786433&amp;pid=1.7"/>
          <p:cNvPicPr>
            <a:picLocks noChangeAspect="1" noChangeArrowheads="1"/>
          </p:cNvPicPr>
          <p:nvPr/>
        </p:nvPicPr>
        <p:blipFill>
          <a:blip r:embed="rId3"/>
          <a:srcRect/>
          <a:stretch>
            <a:fillRect/>
          </a:stretch>
        </p:blipFill>
        <p:spPr bwMode="auto">
          <a:xfrm>
            <a:off x="4267200" y="3657600"/>
            <a:ext cx="1066800" cy="2133600"/>
          </a:xfrm>
          <a:prstGeom prst="rect">
            <a:avLst/>
          </a:prstGeom>
          <a:noFill/>
        </p:spPr>
      </p:pic>
      <p:pic>
        <p:nvPicPr>
          <p:cNvPr id="6"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1905000" y="3352800"/>
            <a:ext cx="601705" cy="1163239"/>
          </a:xfrm>
          <a:prstGeom prst="rect">
            <a:avLst/>
          </a:prstGeom>
          <a:noFill/>
        </p:spPr>
      </p:pic>
      <p:pic>
        <p:nvPicPr>
          <p:cNvPr id="7" name="Picture 4" descr="http://www.clker.com/cliparts/N/L/L/h/m/o/stickwomen-hi.png"/>
          <p:cNvPicPr>
            <a:picLocks noChangeAspect="1" noChangeArrowheads="1"/>
          </p:cNvPicPr>
          <p:nvPr/>
        </p:nvPicPr>
        <p:blipFill>
          <a:blip r:embed="rId2"/>
          <a:srcRect/>
          <a:stretch>
            <a:fillRect/>
          </a:stretch>
        </p:blipFill>
        <p:spPr bwMode="auto">
          <a:xfrm>
            <a:off x="1905000" y="4729735"/>
            <a:ext cx="533400" cy="1061465"/>
          </a:xfrm>
          <a:prstGeom prst="rect">
            <a:avLst/>
          </a:prstGeom>
          <a:noFill/>
        </p:spPr>
      </p:pic>
      <p:pic>
        <p:nvPicPr>
          <p:cNvPr id="8" name="Picture 4" descr="http://www.clker.com/cliparts/N/L/L/h/m/o/stickwomen-hi.png"/>
          <p:cNvPicPr>
            <a:picLocks noChangeAspect="1" noChangeArrowheads="1"/>
          </p:cNvPicPr>
          <p:nvPr/>
        </p:nvPicPr>
        <p:blipFill>
          <a:blip r:embed="rId2"/>
          <a:srcRect/>
          <a:stretch>
            <a:fillRect/>
          </a:stretch>
        </p:blipFill>
        <p:spPr bwMode="auto">
          <a:xfrm>
            <a:off x="1219200" y="3429000"/>
            <a:ext cx="533400" cy="1061465"/>
          </a:xfrm>
          <a:prstGeom prst="rect">
            <a:avLst/>
          </a:prstGeom>
          <a:noFill/>
        </p:spPr>
      </p:pic>
      <p:pic>
        <p:nvPicPr>
          <p:cNvPr id="9" name="Picture 4" descr="http://www.clker.com/cliparts/N/L/L/h/m/o/stickwomen-hi.png"/>
          <p:cNvPicPr>
            <a:picLocks noChangeAspect="1" noChangeArrowheads="1"/>
          </p:cNvPicPr>
          <p:nvPr/>
        </p:nvPicPr>
        <p:blipFill>
          <a:blip r:embed="rId2"/>
          <a:srcRect/>
          <a:stretch>
            <a:fillRect/>
          </a:stretch>
        </p:blipFill>
        <p:spPr bwMode="auto">
          <a:xfrm>
            <a:off x="3276600" y="3429000"/>
            <a:ext cx="533400" cy="1061465"/>
          </a:xfrm>
          <a:prstGeom prst="rect">
            <a:avLst/>
          </a:prstGeom>
          <a:noFill/>
        </p:spPr>
      </p:pic>
      <p:pic>
        <p:nvPicPr>
          <p:cNvPr id="10" name="Picture 4" descr="http://www.clker.com/cliparts/N/L/L/h/m/o/stickwomen-hi.png"/>
          <p:cNvPicPr>
            <a:picLocks noChangeAspect="1" noChangeArrowheads="1"/>
          </p:cNvPicPr>
          <p:nvPr/>
        </p:nvPicPr>
        <p:blipFill>
          <a:blip r:embed="rId2"/>
          <a:srcRect/>
          <a:stretch>
            <a:fillRect/>
          </a:stretch>
        </p:blipFill>
        <p:spPr bwMode="auto">
          <a:xfrm>
            <a:off x="6324600" y="3505200"/>
            <a:ext cx="533400" cy="1061465"/>
          </a:xfrm>
          <a:prstGeom prst="rect">
            <a:avLst/>
          </a:prstGeom>
          <a:noFill/>
        </p:spPr>
      </p:pic>
      <p:pic>
        <p:nvPicPr>
          <p:cNvPr id="11" name="Picture 4" descr="http://www.clker.com/cliparts/N/L/L/h/m/o/stickwomen-hi.png"/>
          <p:cNvPicPr>
            <a:picLocks noChangeAspect="1" noChangeArrowheads="1"/>
          </p:cNvPicPr>
          <p:nvPr/>
        </p:nvPicPr>
        <p:blipFill>
          <a:blip r:embed="rId2"/>
          <a:srcRect/>
          <a:stretch>
            <a:fillRect/>
          </a:stretch>
        </p:blipFill>
        <p:spPr bwMode="auto">
          <a:xfrm>
            <a:off x="6934200" y="4800600"/>
            <a:ext cx="533400" cy="1061465"/>
          </a:xfrm>
          <a:prstGeom prst="rect">
            <a:avLst/>
          </a:prstGeom>
          <a:noFill/>
        </p:spPr>
      </p:pic>
      <p:pic>
        <p:nvPicPr>
          <p:cNvPr id="12" name="Picture 4" descr="http://www.clker.com/cliparts/N/L/L/h/m/o/stickwomen-hi.png"/>
          <p:cNvPicPr>
            <a:picLocks noChangeAspect="1" noChangeArrowheads="1"/>
          </p:cNvPicPr>
          <p:nvPr/>
        </p:nvPicPr>
        <p:blipFill>
          <a:blip r:embed="rId2"/>
          <a:srcRect/>
          <a:stretch>
            <a:fillRect/>
          </a:stretch>
        </p:blipFill>
        <p:spPr bwMode="auto">
          <a:xfrm>
            <a:off x="5715000" y="4800600"/>
            <a:ext cx="533400" cy="1061465"/>
          </a:xfrm>
          <a:prstGeom prst="rect">
            <a:avLst/>
          </a:prstGeom>
          <a:noFill/>
        </p:spPr>
      </p:pic>
      <p:pic>
        <p:nvPicPr>
          <p:cNvPr id="13"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1219200" y="4648200"/>
            <a:ext cx="601705" cy="1163239"/>
          </a:xfrm>
          <a:prstGeom prst="rect">
            <a:avLst/>
          </a:prstGeom>
          <a:noFill/>
        </p:spPr>
      </p:pic>
      <p:pic>
        <p:nvPicPr>
          <p:cNvPr id="14"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2514600" y="4648200"/>
            <a:ext cx="601705" cy="1163239"/>
          </a:xfrm>
          <a:prstGeom prst="rect">
            <a:avLst/>
          </a:prstGeom>
          <a:noFill/>
        </p:spPr>
      </p:pic>
      <p:pic>
        <p:nvPicPr>
          <p:cNvPr id="15"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3200400" y="4704161"/>
            <a:ext cx="601705" cy="1163239"/>
          </a:xfrm>
          <a:prstGeom prst="rect">
            <a:avLst/>
          </a:prstGeom>
          <a:noFill/>
        </p:spPr>
      </p:pic>
      <p:pic>
        <p:nvPicPr>
          <p:cNvPr id="16"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6934200" y="3505200"/>
            <a:ext cx="601705" cy="1163239"/>
          </a:xfrm>
          <a:prstGeom prst="rect">
            <a:avLst/>
          </a:prstGeom>
          <a:noFill/>
        </p:spPr>
      </p:pic>
      <p:pic>
        <p:nvPicPr>
          <p:cNvPr id="17"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6324600" y="4724400"/>
            <a:ext cx="601705" cy="1163239"/>
          </a:xfrm>
          <a:prstGeom prst="rect">
            <a:avLst/>
          </a:prstGeom>
          <a:noFill/>
        </p:spPr>
      </p:pic>
      <p:pic>
        <p:nvPicPr>
          <p:cNvPr id="18"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5638800" y="3429000"/>
            <a:ext cx="601705" cy="1163239"/>
          </a:xfrm>
          <a:prstGeom prst="rect">
            <a:avLst/>
          </a:prstGeom>
          <a:noFill/>
        </p:spPr>
      </p:pic>
      <p:sp>
        <p:nvSpPr>
          <p:cNvPr id="19" name="TextBox 18"/>
          <p:cNvSpPr txBox="1"/>
          <p:nvPr/>
        </p:nvSpPr>
        <p:spPr>
          <a:xfrm>
            <a:off x="304800" y="6172200"/>
            <a:ext cx="7315200" cy="400110"/>
          </a:xfrm>
          <a:prstGeom prst="rect">
            <a:avLst/>
          </a:prstGeom>
          <a:noFill/>
        </p:spPr>
        <p:txBody>
          <a:bodyPr wrap="square" rtlCol="0">
            <a:spAutoFit/>
          </a:bodyPr>
          <a:lstStyle/>
          <a:p>
            <a:pPr lvl="0"/>
            <a:r>
              <a:rPr lang="en-US" sz="1000" dirty="0" smtClean="0"/>
              <a:t>National Cancer Institute.  SEER Stat Fact Sheets-Lung Cancer. http://seer.cancer.gov/statfacts/html/lungb.html</a:t>
            </a:r>
          </a:p>
          <a:p>
            <a:endParaRPr lang="en-US" sz="1000" dirty="0">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b="1" dirty="0" err="1"/>
              <a:t>Cáncer</a:t>
            </a:r>
            <a:r>
              <a:rPr lang="en-US" b="1" dirty="0"/>
              <a:t> de </a:t>
            </a:r>
            <a:r>
              <a:rPr lang="en-US" b="1" dirty="0" err="1"/>
              <a:t>Pulmón</a:t>
            </a:r>
            <a:endParaRPr lang="en-US" b="1" dirty="0"/>
          </a:p>
        </p:txBody>
      </p:sp>
      <p:sp>
        <p:nvSpPr>
          <p:cNvPr id="3" name="Content Placeholder 2"/>
          <p:cNvSpPr>
            <a:spLocks noGrp="1"/>
          </p:cNvSpPr>
          <p:nvPr>
            <p:ph idx="1"/>
          </p:nvPr>
        </p:nvSpPr>
        <p:spPr>
          <a:xfrm>
            <a:off x="457200" y="1524000"/>
            <a:ext cx="8229600" cy="5026223"/>
          </a:xfrm>
        </p:spPr>
        <p:txBody>
          <a:bodyPr/>
          <a:lstStyle/>
          <a:p>
            <a:pPr>
              <a:spcBef>
                <a:spcPts val="0"/>
              </a:spcBef>
              <a:buNone/>
            </a:pPr>
            <a:r>
              <a:rPr lang="es-ES" sz="1800" b="1" dirty="0" smtClean="0"/>
              <a:t>¿Dónde </a:t>
            </a:r>
            <a:r>
              <a:rPr lang="es-ES" sz="1800" b="1" dirty="0"/>
              <a:t>se encuentra?</a:t>
            </a:r>
            <a:endParaRPr lang="en-US" sz="1800" b="1" dirty="0" smtClean="0"/>
          </a:p>
          <a:p>
            <a:pPr marL="0" indent="0">
              <a:spcBef>
                <a:spcPts val="0"/>
              </a:spcBef>
              <a:buNone/>
            </a:pPr>
            <a:r>
              <a:rPr lang="es-ES" sz="1800" dirty="0" smtClean="0"/>
              <a:t>El </a:t>
            </a:r>
            <a:r>
              <a:rPr lang="es-ES" sz="1800" dirty="0"/>
              <a:t>cáncer de pulmón comienza como un tumor en </a:t>
            </a:r>
            <a:r>
              <a:rPr lang="es-ES" sz="1800" dirty="0" smtClean="0"/>
              <a:t>el pared </a:t>
            </a:r>
            <a:r>
              <a:rPr lang="es-ES" sz="1800" dirty="0"/>
              <a:t>torácica, pero en etapas avanzadas pueden </a:t>
            </a:r>
            <a:r>
              <a:rPr lang="es-ES" sz="1800" dirty="0" smtClean="0"/>
              <a:t>propagarse a la los </a:t>
            </a:r>
            <a:r>
              <a:rPr lang="es-ES" sz="1800" dirty="0"/>
              <a:t>ganglios linfáticos </a:t>
            </a:r>
            <a:r>
              <a:rPr lang="es-ES" sz="1800" dirty="0" smtClean="0"/>
              <a:t>y </a:t>
            </a:r>
            <a:r>
              <a:rPr lang="es-ES" sz="1800" dirty="0"/>
              <a:t>otras partes del cuerpo (cerebro, </a:t>
            </a:r>
            <a:r>
              <a:rPr lang="es-ES" sz="1800" dirty="0" smtClean="0"/>
              <a:t>huesos, hígado </a:t>
            </a:r>
            <a:r>
              <a:rPr lang="es-ES" sz="1800" dirty="0"/>
              <a:t>o de las glándulas suprarrenales)</a:t>
            </a:r>
          </a:p>
          <a:p>
            <a:pPr>
              <a:spcBef>
                <a:spcPts val="0"/>
              </a:spcBef>
              <a:buNone/>
            </a:pPr>
            <a:endParaRPr lang="en-US" sz="1600" b="1" dirty="0" smtClean="0"/>
          </a:p>
          <a:p>
            <a:pPr>
              <a:spcBef>
                <a:spcPts val="0"/>
              </a:spcBef>
              <a:buNone/>
            </a:pPr>
            <a:r>
              <a:rPr lang="es-ES" sz="1800" b="1" dirty="0" smtClean="0"/>
              <a:t>Signos </a:t>
            </a:r>
            <a:r>
              <a:rPr lang="es-ES" sz="1800" b="1" dirty="0"/>
              <a:t>y Síntomas:</a:t>
            </a:r>
            <a:endParaRPr lang="en-US" sz="1800" b="1" dirty="0" smtClean="0"/>
          </a:p>
          <a:p>
            <a:pPr marL="579438" lvl="1">
              <a:spcBef>
                <a:spcPts val="0"/>
              </a:spcBef>
              <a:buFont typeface="Arial" pitchFamily="34" charset="0"/>
              <a:buChar char="•"/>
            </a:pPr>
            <a:r>
              <a:rPr lang="es-ES" sz="1800" dirty="0"/>
              <a:t>Tos que no desaparece o empeora con el </a:t>
            </a:r>
            <a:r>
              <a:rPr lang="es-ES" sz="1800" dirty="0" smtClean="0"/>
              <a:t>tiempo</a:t>
            </a:r>
          </a:p>
          <a:p>
            <a:pPr marL="579438" lvl="1">
              <a:spcBef>
                <a:spcPts val="0"/>
              </a:spcBef>
              <a:buFont typeface="Arial" pitchFamily="34" charset="0"/>
              <a:buChar char="•"/>
            </a:pPr>
            <a:r>
              <a:rPr lang="es-ES" sz="1800" dirty="0" smtClean="0"/>
              <a:t>Dolor constante en </a:t>
            </a:r>
            <a:r>
              <a:rPr lang="es-ES" sz="1800" dirty="0"/>
              <a:t>el </a:t>
            </a:r>
            <a:r>
              <a:rPr lang="es-ES" sz="1800" dirty="0" smtClean="0"/>
              <a:t>pecho</a:t>
            </a:r>
            <a:endParaRPr lang="en-US" sz="1800" dirty="0" smtClean="0"/>
          </a:p>
          <a:p>
            <a:pPr marL="579438" lvl="1">
              <a:spcBef>
                <a:spcPts val="0"/>
              </a:spcBef>
              <a:buFont typeface="Arial" pitchFamily="34" charset="0"/>
              <a:buChar char="•"/>
            </a:pPr>
            <a:r>
              <a:rPr lang="es-ES" sz="1800" dirty="0" smtClean="0"/>
              <a:t>Tos </a:t>
            </a:r>
            <a:r>
              <a:rPr lang="es-ES" sz="1800" dirty="0"/>
              <a:t>con sangre</a:t>
            </a:r>
            <a:endParaRPr lang="en-US" sz="1800" dirty="0" smtClean="0"/>
          </a:p>
          <a:p>
            <a:pPr marL="579438" lvl="1">
              <a:spcBef>
                <a:spcPts val="0"/>
              </a:spcBef>
              <a:buFont typeface="Arial" pitchFamily="34" charset="0"/>
              <a:buChar char="•"/>
            </a:pPr>
            <a:r>
              <a:rPr lang="es-ES" sz="1800" dirty="0"/>
              <a:t>Falta de aliento o </a:t>
            </a:r>
            <a:r>
              <a:rPr lang="es-ES" sz="1800" dirty="0" smtClean="0"/>
              <a:t>sibilancias</a:t>
            </a:r>
          </a:p>
          <a:p>
            <a:pPr marL="579438" lvl="1">
              <a:spcBef>
                <a:spcPts val="0"/>
              </a:spcBef>
              <a:buFont typeface="Arial" pitchFamily="34" charset="0"/>
              <a:buChar char="•"/>
            </a:pPr>
            <a:r>
              <a:rPr lang="es-ES" sz="1800" dirty="0"/>
              <a:t>La pérdida de peso o pérdida del </a:t>
            </a:r>
            <a:r>
              <a:rPr lang="es-ES" sz="1800" dirty="0" smtClean="0"/>
              <a:t>apetito </a:t>
            </a:r>
          </a:p>
          <a:p>
            <a:pPr marL="579438" lvl="1">
              <a:spcBef>
                <a:spcPts val="0"/>
              </a:spcBef>
              <a:buFont typeface="Arial" pitchFamily="34" charset="0"/>
              <a:buChar char="•"/>
            </a:pPr>
            <a:r>
              <a:rPr lang="es-ES" sz="1800" dirty="0"/>
              <a:t>Infecciones pulmonares frecuentes, </a:t>
            </a:r>
            <a:r>
              <a:rPr lang="es-ES" sz="1800" dirty="0" smtClean="0"/>
              <a:t>como </a:t>
            </a:r>
          </a:p>
          <a:p>
            <a:pPr marL="623888" lvl="1" indent="-57150">
              <a:spcBef>
                <a:spcPts val="0"/>
              </a:spcBef>
              <a:buNone/>
            </a:pPr>
            <a:r>
              <a:rPr lang="es-ES" sz="1800" dirty="0" smtClean="0"/>
              <a:t>bronquitis </a:t>
            </a:r>
            <a:r>
              <a:rPr lang="es-ES" sz="1800" dirty="0"/>
              <a:t>o </a:t>
            </a:r>
            <a:r>
              <a:rPr lang="es-ES" sz="1800" dirty="0" smtClean="0"/>
              <a:t>neumonía</a:t>
            </a:r>
            <a:endParaRPr lang="en-US" sz="1800" dirty="0" smtClean="0"/>
          </a:p>
          <a:p>
            <a:pPr marL="579438" lvl="1">
              <a:spcBef>
                <a:spcPts val="0"/>
              </a:spcBef>
              <a:buFont typeface="Arial" pitchFamily="34" charset="0"/>
              <a:buChar char="•"/>
            </a:pPr>
            <a:endParaRPr lang="en-US" sz="1600" b="1" dirty="0" smtClean="0"/>
          </a:p>
          <a:p>
            <a:pPr marL="0" indent="0">
              <a:buNone/>
            </a:pPr>
            <a:r>
              <a:rPr lang="es-ES" sz="1800" b="1" dirty="0"/>
              <a:t>Factores de riesgo: </a:t>
            </a:r>
            <a:r>
              <a:rPr lang="es-ES" sz="1800" dirty="0" smtClean="0"/>
              <a:t>fumando tabaco, </a:t>
            </a:r>
            <a:r>
              <a:rPr lang="es-ES" sz="1800" dirty="0"/>
              <a:t>estar cerca del humo de otros, la exposición al gas radón o asbesto, </a:t>
            </a:r>
            <a:r>
              <a:rPr lang="es-ES" sz="1800" dirty="0" smtClean="0"/>
              <a:t>la </a:t>
            </a:r>
            <a:r>
              <a:rPr lang="es-ES" sz="1800" dirty="0"/>
              <a:t>terapia de radiación, antecedentes familiares de cáncer de pulmón, la edad avanzada (aumento del riesgo con la edad)</a:t>
            </a:r>
            <a:endParaRPr lang="en-US" sz="1800" dirty="0"/>
          </a:p>
          <a:p>
            <a:endParaRPr lang="en-US" dirty="0"/>
          </a:p>
        </p:txBody>
      </p:sp>
      <p:sp>
        <p:nvSpPr>
          <p:cNvPr id="5" name="TextBox 4"/>
          <p:cNvSpPr txBox="1"/>
          <p:nvPr/>
        </p:nvSpPr>
        <p:spPr>
          <a:xfrm>
            <a:off x="3124200" y="6242447"/>
            <a:ext cx="8229600" cy="615553"/>
          </a:xfrm>
          <a:prstGeom prst="rect">
            <a:avLst/>
          </a:prstGeom>
          <a:noFill/>
        </p:spPr>
        <p:txBody>
          <a:bodyPr wrap="square" rtlCol="0">
            <a:spAutoFit/>
          </a:bodyPr>
          <a:lstStyle/>
          <a:p>
            <a:pPr lvl="0"/>
            <a:r>
              <a:rPr lang="en-US" sz="1000" dirty="0" smtClean="0"/>
              <a:t>National Cancer Institute. Lung Cancer. http://www.cancer.gov/cancertopics/wyntk/lung/page1/AllPages</a:t>
            </a:r>
          </a:p>
          <a:p>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36"/>
          <a:stretch/>
        </p:blipFill>
        <p:spPr bwMode="auto">
          <a:xfrm>
            <a:off x="5486400" y="2667000"/>
            <a:ext cx="3511102" cy="258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n-US" b="1" dirty="0" err="1" smtClean="0"/>
              <a:t>Cáncer</a:t>
            </a:r>
            <a:r>
              <a:rPr lang="en-US" b="1" dirty="0" smtClean="0"/>
              <a:t> </a:t>
            </a:r>
            <a:r>
              <a:rPr lang="en-US" b="1" dirty="0" err="1"/>
              <a:t>Colorrectal</a:t>
            </a:r>
            <a:endParaRPr lang="en-US" b="1" dirty="0"/>
          </a:p>
        </p:txBody>
      </p:sp>
      <p:sp>
        <p:nvSpPr>
          <p:cNvPr id="3" name="Content Placeholder 2"/>
          <p:cNvSpPr>
            <a:spLocks noGrp="1"/>
          </p:cNvSpPr>
          <p:nvPr>
            <p:ph sz="half" idx="1"/>
          </p:nvPr>
        </p:nvSpPr>
        <p:spPr>
          <a:xfrm>
            <a:off x="381000" y="1600200"/>
            <a:ext cx="8458200" cy="990600"/>
          </a:xfrm>
        </p:spPr>
        <p:txBody>
          <a:bodyPr/>
          <a:lstStyle/>
          <a:p>
            <a:pPr algn="ctr">
              <a:buNone/>
            </a:pPr>
            <a:r>
              <a:rPr lang="es-ES" b="1" dirty="0"/>
              <a:t>1 en 21 hombres y mujeres serán diagnosticados con cáncer de colon y recto durante su vida</a:t>
            </a:r>
            <a:endParaRPr lang="en-US" dirty="0"/>
          </a:p>
        </p:txBody>
      </p:sp>
      <p:pic>
        <p:nvPicPr>
          <p:cNvPr id="5" name="Picture 2" descr="http://ts2.mm.bing.net/th?id=H.4629280146786433&amp;pid=1.7"/>
          <p:cNvPicPr>
            <a:picLocks noChangeAspect="1" noChangeArrowheads="1"/>
          </p:cNvPicPr>
          <p:nvPr/>
        </p:nvPicPr>
        <p:blipFill>
          <a:blip r:embed="rId2"/>
          <a:srcRect/>
          <a:stretch>
            <a:fillRect/>
          </a:stretch>
        </p:blipFill>
        <p:spPr bwMode="auto">
          <a:xfrm>
            <a:off x="3886200" y="2971800"/>
            <a:ext cx="1524000" cy="3048000"/>
          </a:xfrm>
          <a:prstGeom prst="rect">
            <a:avLst/>
          </a:prstGeom>
          <a:noFill/>
        </p:spPr>
      </p:pic>
      <p:pic>
        <p:nvPicPr>
          <p:cNvPr id="6" name="Picture 4" descr="http://www.clker.com/cliparts/N/L/L/h/m/o/stickwomen-hi.png"/>
          <p:cNvPicPr>
            <a:picLocks noChangeAspect="1" noChangeArrowheads="1"/>
          </p:cNvPicPr>
          <p:nvPr/>
        </p:nvPicPr>
        <p:blipFill>
          <a:blip r:embed="rId3"/>
          <a:srcRect/>
          <a:stretch>
            <a:fillRect/>
          </a:stretch>
        </p:blipFill>
        <p:spPr bwMode="auto">
          <a:xfrm>
            <a:off x="1981200" y="4038600"/>
            <a:ext cx="456817" cy="909065"/>
          </a:xfrm>
          <a:prstGeom prst="rect">
            <a:avLst/>
          </a:prstGeom>
          <a:noFill/>
        </p:spPr>
      </p:pic>
      <p:pic>
        <p:nvPicPr>
          <p:cNvPr id="7"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3048000" y="2819400"/>
            <a:ext cx="533400" cy="1031189"/>
          </a:xfrm>
          <a:prstGeom prst="rect">
            <a:avLst/>
          </a:prstGeom>
          <a:noFill/>
        </p:spPr>
      </p:pic>
      <p:pic>
        <p:nvPicPr>
          <p:cNvPr id="8"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6781800" y="2819400"/>
            <a:ext cx="533400" cy="1031189"/>
          </a:xfrm>
          <a:prstGeom prst="rect">
            <a:avLst/>
          </a:prstGeom>
          <a:noFill/>
        </p:spPr>
      </p:pic>
      <p:pic>
        <p:nvPicPr>
          <p:cNvPr id="9"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6858000" y="4953000"/>
            <a:ext cx="533400" cy="1031189"/>
          </a:xfrm>
          <a:prstGeom prst="rect">
            <a:avLst/>
          </a:prstGeom>
          <a:noFill/>
        </p:spPr>
      </p:pic>
      <p:pic>
        <p:nvPicPr>
          <p:cNvPr id="10"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6781800" y="3886200"/>
            <a:ext cx="533400" cy="1031189"/>
          </a:xfrm>
          <a:prstGeom prst="rect">
            <a:avLst/>
          </a:prstGeom>
          <a:noFill/>
        </p:spPr>
      </p:pic>
      <p:pic>
        <p:nvPicPr>
          <p:cNvPr id="11"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6172200" y="2819400"/>
            <a:ext cx="533400" cy="1031189"/>
          </a:xfrm>
          <a:prstGeom prst="rect">
            <a:avLst/>
          </a:prstGeom>
          <a:noFill/>
        </p:spPr>
      </p:pic>
      <p:pic>
        <p:nvPicPr>
          <p:cNvPr id="12"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5638800" y="3886200"/>
            <a:ext cx="533400" cy="1031189"/>
          </a:xfrm>
          <a:prstGeom prst="rect">
            <a:avLst/>
          </a:prstGeom>
          <a:noFill/>
        </p:spPr>
      </p:pic>
      <p:pic>
        <p:nvPicPr>
          <p:cNvPr id="13" name="Picture 4" descr="http://www.clker.com/cliparts/N/L/L/h/m/o/stickwomen-hi.png"/>
          <p:cNvPicPr>
            <a:picLocks noChangeAspect="1" noChangeArrowheads="1"/>
          </p:cNvPicPr>
          <p:nvPr/>
        </p:nvPicPr>
        <p:blipFill>
          <a:blip r:embed="rId3"/>
          <a:srcRect/>
          <a:stretch>
            <a:fillRect/>
          </a:stretch>
        </p:blipFill>
        <p:spPr bwMode="auto">
          <a:xfrm>
            <a:off x="2590800" y="5110735"/>
            <a:ext cx="456817" cy="909065"/>
          </a:xfrm>
          <a:prstGeom prst="rect">
            <a:avLst/>
          </a:prstGeom>
          <a:noFill/>
        </p:spPr>
      </p:pic>
      <p:pic>
        <p:nvPicPr>
          <p:cNvPr id="14" name="Picture 4" descr="http://www.clker.com/cliparts/N/L/L/h/m/o/stickwomen-hi.png"/>
          <p:cNvPicPr>
            <a:picLocks noChangeAspect="1" noChangeArrowheads="1"/>
          </p:cNvPicPr>
          <p:nvPr/>
        </p:nvPicPr>
        <p:blipFill>
          <a:blip r:embed="rId3"/>
          <a:srcRect/>
          <a:stretch>
            <a:fillRect/>
          </a:stretch>
        </p:blipFill>
        <p:spPr bwMode="auto">
          <a:xfrm>
            <a:off x="6324600" y="5029200"/>
            <a:ext cx="456817" cy="909065"/>
          </a:xfrm>
          <a:prstGeom prst="rect">
            <a:avLst/>
          </a:prstGeom>
          <a:noFill/>
        </p:spPr>
      </p:pic>
      <p:pic>
        <p:nvPicPr>
          <p:cNvPr id="15" name="Picture 4" descr="http://www.clker.com/cliparts/N/L/L/h/m/o/stickwomen-hi.png"/>
          <p:cNvPicPr>
            <a:picLocks noChangeAspect="1" noChangeArrowheads="1"/>
          </p:cNvPicPr>
          <p:nvPr/>
        </p:nvPicPr>
        <p:blipFill>
          <a:blip r:embed="rId3"/>
          <a:srcRect/>
          <a:stretch>
            <a:fillRect/>
          </a:stretch>
        </p:blipFill>
        <p:spPr bwMode="auto">
          <a:xfrm>
            <a:off x="6248400" y="3962400"/>
            <a:ext cx="456817" cy="909065"/>
          </a:xfrm>
          <a:prstGeom prst="rect">
            <a:avLst/>
          </a:prstGeom>
          <a:noFill/>
        </p:spPr>
      </p:pic>
      <p:pic>
        <p:nvPicPr>
          <p:cNvPr id="16" name="Picture 4" descr="http://www.clker.com/cliparts/N/L/L/h/m/o/stickwomen-hi.png"/>
          <p:cNvPicPr>
            <a:picLocks noChangeAspect="1" noChangeArrowheads="1"/>
          </p:cNvPicPr>
          <p:nvPr/>
        </p:nvPicPr>
        <p:blipFill>
          <a:blip r:embed="rId3"/>
          <a:srcRect/>
          <a:stretch>
            <a:fillRect/>
          </a:stretch>
        </p:blipFill>
        <p:spPr bwMode="auto">
          <a:xfrm>
            <a:off x="5715000" y="5029200"/>
            <a:ext cx="456817" cy="909065"/>
          </a:xfrm>
          <a:prstGeom prst="rect">
            <a:avLst/>
          </a:prstGeom>
          <a:noFill/>
        </p:spPr>
      </p:pic>
      <p:pic>
        <p:nvPicPr>
          <p:cNvPr id="17" name="Picture 4" descr="http://www.clker.com/cliparts/N/L/L/h/m/o/stickwomen-hi.png"/>
          <p:cNvPicPr>
            <a:picLocks noChangeAspect="1" noChangeArrowheads="1"/>
          </p:cNvPicPr>
          <p:nvPr/>
        </p:nvPicPr>
        <p:blipFill>
          <a:blip r:embed="rId3"/>
          <a:srcRect/>
          <a:stretch>
            <a:fillRect/>
          </a:stretch>
        </p:blipFill>
        <p:spPr bwMode="auto">
          <a:xfrm>
            <a:off x="5638800" y="2895600"/>
            <a:ext cx="456817" cy="909065"/>
          </a:xfrm>
          <a:prstGeom prst="rect">
            <a:avLst/>
          </a:prstGeom>
          <a:noFill/>
        </p:spPr>
      </p:pic>
      <p:pic>
        <p:nvPicPr>
          <p:cNvPr id="18" name="Picture 4" descr="http://www.clker.com/cliparts/N/L/L/h/m/o/stickwomen-hi.png"/>
          <p:cNvPicPr>
            <a:picLocks noChangeAspect="1" noChangeArrowheads="1"/>
          </p:cNvPicPr>
          <p:nvPr/>
        </p:nvPicPr>
        <p:blipFill>
          <a:blip r:embed="rId3"/>
          <a:srcRect/>
          <a:stretch>
            <a:fillRect/>
          </a:stretch>
        </p:blipFill>
        <p:spPr bwMode="auto">
          <a:xfrm>
            <a:off x="1447800" y="5105400"/>
            <a:ext cx="456817" cy="909065"/>
          </a:xfrm>
          <a:prstGeom prst="rect">
            <a:avLst/>
          </a:prstGeom>
          <a:noFill/>
        </p:spPr>
      </p:pic>
      <p:pic>
        <p:nvPicPr>
          <p:cNvPr id="19" name="Picture 4" descr="http://www.clker.com/cliparts/N/L/L/h/m/o/stickwomen-hi.png"/>
          <p:cNvPicPr>
            <a:picLocks noChangeAspect="1" noChangeArrowheads="1"/>
          </p:cNvPicPr>
          <p:nvPr/>
        </p:nvPicPr>
        <p:blipFill>
          <a:blip r:embed="rId3"/>
          <a:srcRect/>
          <a:stretch>
            <a:fillRect/>
          </a:stretch>
        </p:blipFill>
        <p:spPr bwMode="auto">
          <a:xfrm>
            <a:off x="2514600" y="2895600"/>
            <a:ext cx="456817" cy="909065"/>
          </a:xfrm>
          <a:prstGeom prst="rect">
            <a:avLst/>
          </a:prstGeom>
          <a:noFill/>
        </p:spPr>
      </p:pic>
      <p:pic>
        <p:nvPicPr>
          <p:cNvPr id="20" name="Picture 4" descr="http://www.clker.com/cliparts/N/L/L/h/m/o/stickwomen-hi.png"/>
          <p:cNvPicPr>
            <a:picLocks noChangeAspect="1" noChangeArrowheads="1"/>
          </p:cNvPicPr>
          <p:nvPr/>
        </p:nvPicPr>
        <p:blipFill>
          <a:blip r:embed="rId3"/>
          <a:srcRect/>
          <a:stretch>
            <a:fillRect/>
          </a:stretch>
        </p:blipFill>
        <p:spPr bwMode="auto">
          <a:xfrm>
            <a:off x="3124200" y="5110735"/>
            <a:ext cx="456817" cy="909065"/>
          </a:xfrm>
          <a:prstGeom prst="rect">
            <a:avLst/>
          </a:prstGeom>
          <a:noFill/>
        </p:spPr>
      </p:pic>
      <p:pic>
        <p:nvPicPr>
          <p:cNvPr id="21" name="Picture 4" descr="http://www.clker.com/cliparts/N/L/L/h/m/o/stickwomen-hi.png"/>
          <p:cNvPicPr>
            <a:picLocks noChangeAspect="1" noChangeArrowheads="1"/>
          </p:cNvPicPr>
          <p:nvPr/>
        </p:nvPicPr>
        <p:blipFill>
          <a:blip r:embed="rId3"/>
          <a:srcRect/>
          <a:stretch>
            <a:fillRect/>
          </a:stretch>
        </p:blipFill>
        <p:spPr bwMode="auto">
          <a:xfrm>
            <a:off x="3124200" y="3962400"/>
            <a:ext cx="456817" cy="909065"/>
          </a:xfrm>
          <a:prstGeom prst="rect">
            <a:avLst/>
          </a:prstGeom>
          <a:noFill/>
        </p:spPr>
      </p:pic>
      <p:pic>
        <p:nvPicPr>
          <p:cNvPr id="22"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2514600" y="3886200"/>
            <a:ext cx="533400" cy="1031189"/>
          </a:xfrm>
          <a:prstGeom prst="rect">
            <a:avLst/>
          </a:prstGeom>
          <a:noFill/>
        </p:spPr>
      </p:pic>
      <p:pic>
        <p:nvPicPr>
          <p:cNvPr id="23"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7391400" y="4953000"/>
            <a:ext cx="533400" cy="1031189"/>
          </a:xfrm>
          <a:prstGeom prst="rect">
            <a:avLst/>
          </a:prstGeom>
          <a:noFill/>
        </p:spPr>
      </p:pic>
      <p:pic>
        <p:nvPicPr>
          <p:cNvPr id="24"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1981200" y="4988611"/>
            <a:ext cx="533400" cy="1031189"/>
          </a:xfrm>
          <a:prstGeom prst="rect">
            <a:avLst/>
          </a:prstGeom>
          <a:noFill/>
        </p:spPr>
      </p:pic>
      <p:pic>
        <p:nvPicPr>
          <p:cNvPr id="25" name="Picture 4" descr="http://www.austinkleon.com/wp-content/uploads/2008/02/stick_figure.gif"/>
          <p:cNvPicPr>
            <a:picLocks noChangeAspect="1" noChangeArrowheads="1"/>
          </p:cNvPicPr>
          <p:nvPr/>
        </p:nvPicPr>
        <p:blipFill>
          <a:blip r:embed="rId4"/>
          <a:srcRect l="23040" t="-3825" r="23040"/>
          <a:stretch>
            <a:fillRect/>
          </a:stretch>
        </p:blipFill>
        <p:spPr bwMode="auto">
          <a:xfrm>
            <a:off x="1905000" y="2819400"/>
            <a:ext cx="533400" cy="1031189"/>
          </a:xfrm>
          <a:prstGeom prst="rect">
            <a:avLst/>
          </a:prstGeom>
          <a:noFill/>
        </p:spPr>
      </p:pic>
      <p:sp>
        <p:nvSpPr>
          <p:cNvPr id="26" name="TextBox 25"/>
          <p:cNvSpPr txBox="1"/>
          <p:nvPr/>
        </p:nvSpPr>
        <p:spPr>
          <a:xfrm>
            <a:off x="228600" y="6230779"/>
            <a:ext cx="7696200" cy="246221"/>
          </a:xfrm>
          <a:prstGeom prst="rect">
            <a:avLst/>
          </a:prstGeom>
          <a:noFill/>
        </p:spPr>
        <p:txBody>
          <a:bodyPr wrap="square" rtlCol="0">
            <a:spAutoFit/>
          </a:bodyPr>
          <a:lstStyle/>
          <a:p>
            <a:r>
              <a:rPr lang="en-US" sz="1000" dirty="0" smtClean="0">
                <a:latin typeface="+mj-lt"/>
              </a:rPr>
              <a:t>National Cancer Institute. SEER Fast Fact Sheet-Colorectal Cancer. </a:t>
            </a:r>
            <a:r>
              <a:rPr lang="en-US" sz="1000" u="sng" dirty="0" smtClean="0">
                <a:latin typeface="+mj-lt"/>
              </a:rPr>
              <a:t>http://seer.cancer.gov/statfacts/html/colorect.html</a:t>
            </a:r>
            <a:endParaRPr lang="en-US" sz="1000" dirty="0">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b="1" dirty="0" err="1"/>
              <a:t>Cáncer</a:t>
            </a:r>
            <a:r>
              <a:rPr lang="en-US" b="1" dirty="0"/>
              <a:t> </a:t>
            </a:r>
            <a:r>
              <a:rPr lang="en-US" b="1" dirty="0" err="1"/>
              <a:t>Colorrectal</a:t>
            </a:r>
            <a:endParaRPr lang="en-US" b="1" dirty="0"/>
          </a:p>
        </p:txBody>
      </p:sp>
      <p:sp>
        <p:nvSpPr>
          <p:cNvPr id="3" name="Content Placeholder 2"/>
          <p:cNvSpPr>
            <a:spLocks noGrp="1"/>
          </p:cNvSpPr>
          <p:nvPr>
            <p:ph sz="half" idx="1"/>
          </p:nvPr>
        </p:nvSpPr>
        <p:spPr>
          <a:xfrm>
            <a:off x="457200" y="1600200"/>
            <a:ext cx="8305800" cy="5410200"/>
          </a:xfrm>
        </p:spPr>
        <p:txBody>
          <a:bodyPr/>
          <a:lstStyle/>
          <a:p>
            <a:pPr>
              <a:spcBef>
                <a:spcPts val="0"/>
              </a:spcBef>
              <a:buNone/>
            </a:pPr>
            <a:r>
              <a:rPr lang="es-ES" sz="1900" b="1" dirty="0"/>
              <a:t>¿Dónde se </a:t>
            </a:r>
            <a:r>
              <a:rPr lang="es-ES" sz="1900" b="1" dirty="0" smtClean="0"/>
              <a:t>encuentra?</a:t>
            </a:r>
          </a:p>
          <a:p>
            <a:pPr marL="0" indent="0">
              <a:spcBef>
                <a:spcPts val="0"/>
              </a:spcBef>
              <a:buNone/>
            </a:pPr>
            <a:r>
              <a:rPr lang="es-ES" sz="1900" dirty="0" smtClean="0"/>
              <a:t>Forma </a:t>
            </a:r>
            <a:r>
              <a:rPr lang="es-ES" sz="1900" dirty="0"/>
              <a:t>en el revestimiento interno del colon (parte del intestino grueso) o en la </a:t>
            </a:r>
            <a:r>
              <a:rPr lang="es-ES" sz="1900" dirty="0" smtClean="0"/>
              <a:t>última parte de </a:t>
            </a:r>
            <a:r>
              <a:rPr lang="es-ES" sz="1900" dirty="0"/>
              <a:t>la vía digestiva (el recto). El cáncer </a:t>
            </a:r>
            <a:r>
              <a:rPr lang="es-ES" sz="1900" dirty="0" err="1"/>
              <a:t>colorrectal</a:t>
            </a:r>
            <a:r>
              <a:rPr lang="es-ES" sz="1900" dirty="0"/>
              <a:t> comienza </a:t>
            </a:r>
            <a:r>
              <a:rPr lang="es-ES" sz="1900" dirty="0" smtClean="0"/>
              <a:t>generalmente como </a:t>
            </a:r>
            <a:r>
              <a:rPr lang="es-ES" sz="1900" dirty="0"/>
              <a:t>un pólipo o un </a:t>
            </a:r>
            <a:r>
              <a:rPr lang="es-ES" sz="1900" dirty="0" smtClean="0"/>
              <a:t>crecimiento en </a:t>
            </a:r>
            <a:r>
              <a:rPr lang="es-ES" sz="1900" dirty="0"/>
              <a:t>la superficie interior del colon</a:t>
            </a:r>
            <a:r>
              <a:rPr lang="es-ES" sz="1900" dirty="0" smtClean="0"/>
              <a:t>.</a:t>
            </a:r>
          </a:p>
          <a:p>
            <a:pPr marL="0" indent="0">
              <a:spcBef>
                <a:spcPts val="0"/>
              </a:spcBef>
              <a:buNone/>
            </a:pPr>
            <a:endParaRPr lang="es-ES" sz="1900" dirty="0" smtClean="0"/>
          </a:p>
          <a:p>
            <a:pPr>
              <a:spcBef>
                <a:spcPts val="0"/>
              </a:spcBef>
              <a:buNone/>
            </a:pPr>
            <a:r>
              <a:rPr lang="es-ES" sz="1900" b="1" dirty="0"/>
              <a:t>Signos y Síntomas</a:t>
            </a:r>
            <a:r>
              <a:rPr lang="es-ES" sz="1900" b="1" dirty="0" smtClean="0"/>
              <a:t>: </a:t>
            </a:r>
          </a:p>
          <a:p>
            <a:pPr marL="406400" indent="-231775">
              <a:spcBef>
                <a:spcPts val="0"/>
              </a:spcBef>
            </a:pPr>
            <a:r>
              <a:rPr lang="es-ES" sz="1900" dirty="0" smtClean="0"/>
              <a:t>Un </a:t>
            </a:r>
            <a:r>
              <a:rPr lang="es-ES" sz="1900" dirty="0"/>
              <a:t>cambio en sus hábitos intestinales, como diarrea /</a:t>
            </a:r>
            <a:br>
              <a:rPr lang="es-ES" sz="1900" dirty="0"/>
            </a:br>
            <a:r>
              <a:rPr lang="es-ES" sz="1900" dirty="0"/>
              <a:t>estreñimiento / cambio en las </a:t>
            </a:r>
            <a:r>
              <a:rPr lang="es-ES" sz="1900" dirty="0" smtClean="0"/>
              <a:t>heces</a:t>
            </a:r>
          </a:p>
          <a:p>
            <a:pPr marL="406400" indent="-231775">
              <a:spcBef>
                <a:spcPts val="0"/>
              </a:spcBef>
            </a:pPr>
            <a:r>
              <a:rPr lang="es-ES" sz="1900" dirty="0" smtClean="0"/>
              <a:t>El </a:t>
            </a:r>
            <a:r>
              <a:rPr lang="es-ES" sz="1900" dirty="0"/>
              <a:t>sangrado rectal o sangre en las </a:t>
            </a:r>
            <a:r>
              <a:rPr lang="es-ES" sz="1900" dirty="0" smtClean="0"/>
              <a:t>heces</a:t>
            </a:r>
          </a:p>
          <a:p>
            <a:pPr marL="406400" indent="-231775">
              <a:spcBef>
                <a:spcPts val="0"/>
              </a:spcBef>
            </a:pPr>
            <a:r>
              <a:rPr lang="es-ES" sz="1900" dirty="0" smtClean="0"/>
              <a:t>Malestar </a:t>
            </a:r>
            <a:r>
              <a:rPr lang="es-ES" sz="1900" dirty="0"/>
              <a:t>abdominal persistente, como calambres,</a:t>
            </a:r>
            <a:br>
              <a:rPr lang="es-ES" sz="1900" dirty="0"/>
            </a:br>
            <a:r>
              <a:rPr lang="es-ES" sz="1900" dirty="0"/>
              <a:t>gas o </a:t>
            </a:r>
            <a:r>
              <a:rPr lang="es-ES" sz="1900" dirty="0" smtClean="0"/>
              <a:t>dolor</a:t>
            </a:r>
          </a:p>
          <a:p>
            <a:pPr marL="406400" indent="-231775">
              <a:spcBef>
                <a:spcPts val="0"/>
              </a:spcBef>
            </a:pPr>
            <a:r>
              <a:rPr lang="es-ES" sz="1900" dirty="0" smtClean="0"/>
              <a:t>Una </a:t>
            </a:r>
            <a:r>
              <a:rPr lang="es-ES" sz="1900" dirty="0"/>
              <a:t>sensación de que el intestino no se vacía </a:t>
            </a:r>
            <a:endParaRPr lang="es-ES" sz="1900" dirty="0" smtClean="0"/>
          </a:p>
          <a:p>
            <a:pPr marL="174625" indent="0">
              <a:spcBef>
                <a:spcPts val="0"/>
              </a:spcBef>
              <a:buNone/>
            </a:pPr>
            <a:r>
              <a:rPr lang="es-ES" sz="1900" dirty="0"/>
              <a:t> </a:t>
            </a:r>
            <a:r>
              <a:rPr lang="es-ES" sz="1900" dirty="0" smtClean="0"/>
              <a:t>   completamente</a:t>
            </a:r>
          </a:p>
          <a:p>
            <a:pPr marL="406400" indent="-231775">
              <a:spcBef>
                <a:spcPts val="0"/>
              </a:spcBef>
            </a:pPr>
            <a:r>
              <a:rPr lang="es-ES" sz="1900" dirty="0" smtClean="0"/>
              <a:t>Debilidad </a:t>
            </a:r>
            <a:r>
              <a:rPr lang="es-ES" sz="1900" dirty="0"/>
              <a:t>o </a:t>
            </a:r>
            <a:r>
              <a:rPr lang="es-ES" sz="1900" dirty="0" smtClean="0"/>
              <a:t>fatiga</a:t>
            </a:r>
          </a:p>
          <a:p>
            <a:pPr marL="406400" indent="-231775">
              <a:spcBef>
                <a:spcPts val="0"/>
              </a:spcBef>
            </a:pPr>
            <a:r>
              <a:rPr lang="es-ES" sz="1900" dirty="0" smtClean="0"/>
              <a:t>Pérdida </a:t>
            </a:r>
            <a:r>
              <a:rPr lang="es-ES" sz="1900" dirty="0"/>
              <a:t>de peso </a:t>
            </a:r>
            <a:r>
              <a:rPr lang="es-ES" sz="1900" dirty="0" smtClean="0"/>
              <a:t>inexplicable</a:t>
            </a:r>
          </a:p>
          <a:p>
            <a:pPr marL="406400" indent="-231775">
              <a:spcBef>
                <a:spcPts val="0"/>
              </a:spcBef>
            </a:pPr>
            <a:endParaRPr lang="en-US" sz="1400" dirty="0" smtClean="0"/>
          </a:p>
        </p:txBody>
      </p:sp>
      <p:sp>
        <p:nvSpPr>
          <p:cNvPr id="6" name="TextBox 5"/>
          <p:cNvSpPr txBox="1"/>
          <p:nvPr/>
        </p:nvSpPr>
        <p:spPr>
          <a:xfrm>
            <a:off x="3200400" y="6230779"/>
            <a:ext cx="6019800" cy="246221"/>
          </a:xfrm>
          <a:prstGeom prst="rect">
            <a:avLst/>
          </a:prstGeom>
          <a:noFill/>
        </p:spPr>
        <p:txBody>
          <a:bodyPr wrap="square" rtlCol="0">
            <a:spAutoFit/>
          </a:bodyPr>
          <a:lstStyle/>
          <a:p>
            <a:r>
              <a:rPr lang="en-US" sz="1000" dirty="0" smtClean="0">
                <a:latin typeface="+mj-lt"/>
              </a:rPr>
              <a:t>CDC. Colorectal Cancer Basic Facts. </a:t>
            </a:r>
            <a:r>
              <a:rPr lang="en-US" sz="1000" u="sng" dirty="0" smtClean="0">
                <a:latin typeface="+mj-lt"/>
              </a:rPr>
              <a:t>http://www.cdc.gov/cancer/colorectal/basic_info/risk_factors.htm</a:t>
            </a:r>
            <a:endParaRPr lang="en-US" sz="1000" dirty="0">
              <a:latin typeface="+mj-l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529" y="2971800"/>
            <a:ext cx="2795058" cy="301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b="1" dirty="0" err="1" smtClean="0"/>
              <a:t>Quienes</a:t>
            </a:r>
            <a:r>
              <a:rPr lang="en-US" b="1" dirty="0" smtClean="0"/>
              <a:t> </a:t>
            </a:r>
            <a:r>
              <a:rPr lang="en-US" b="1" dirty="0" err="1" smtClean="0"/>
              <a:t>Somos</a:t>
            </a:r>
            <a:r>
              <a:rPr lang="en-US" dirty="0" smtClean="0"/>
              <a:t/>
            </a:r>
            <a:br>
              <a:rPr lang="en-US" dirty="0" smtClean="0"/>
            </a:br>
            <a:r>
              <a:rPr lang="en-US" sz="2000" b="1" dirty="0" err="1" smtClean="0"/>
              <a:t>Programa</a:t>
            </a:r>
            <a:r>
              <a:rPr lang="en-US" sz="2000" b="1" dirty="0" smtClean="0"/>
              <a:t> para la </a:t>
            </a:r>
            <a:r>
              <a:rPr lang="es-MX" sz="2000" b="1" dirty="0"/>
              <a:t>Eliminación de </a:t>
            </a:r>
            <a:r>
              <a:rPr lang="es-MX" sz="2000" b="1" dirty="0" smtClean="0"/>
              <a:t>Disparidad </a:t>
            </a:r>
            <a:r>
              <a:rPr lang="es-MX" sz="2000" b="1" dirty="0"/>
              <a:t>de Cáncer (</a:t>
            </a:r>
            <a:r>
              <a:rPr lang="en-US" sz="2000" b="1" dirty="0" err="1"/>
              <a:t>PECaD</a:t>
            </a:r>
            <a:r>
              <a:rPr lang="en-US" sz="2000" b="1" dirty="0"/>
              <a:t>)</a:t>
            </a:r>
          </a:p>
        </p:txBody>
      </p:sp>
      <p:sp>
        <p:nvSpPr>
          <p:cNvPr id="3" name="Content Placeholder 2"/>
          <p:cNvSpPr>
            <a:spLocks noGrp="1"/>
          </p:cNvSpPr>
          <p:nvPr>
            <p:ph idx="1"/>
          </p:nvPr>
        </p:nvSpPr>
        <p:spPr>
          <a:xfrm>
            <a:off x="533400" y="2209800"/>
            <a:ext cx="8229600" cy="2849563"/>
          </a:xfrm>
        </p:spPr>
        <p:txBody>
          <a:bodyPr/>
          <a:lstStyle/>
          <a:p>
            <a:pPr marL="0" indent="0">
              <a:spcBef>
                <a:spcPts val="400"/>
              </a:spcBef>
              <a:buNone/>
            </a:pPr>
            <a:r>
              <a:rPr lang="es-ES" sz="2800" b="1" dirty="0" smtClean="0">
                <a:solidFill>
                  <a:srgbClr val="075596"/>
                </a:solidFill>
              </a:rPr>
              <a:t>Visión:</a:t>
            </a:r>
            <a:r>
              <a:rPr lang="es-ES" sz="2800" b="1" dirty="0" smtClean="0"/>
              <a:t> </a:t>
            </a:r>
            <a:r>
              <a:rPr lang="es-ES" sz="2800" dirty="0" smtClean="0"/>
              <a:t>Colaborando para eliminar disparidades de cáncer</a:t>
            </a:r>
          </a:p>
          <a:p>
            <a:pPr marL="0" indent="0">
              <a:spcBef>
                <a:spcPts val="400"/>
              </a:spcBef>
              <a:buNone/>
            </a:pPr>
            <a:r>
              <a:rPr lang="es-ES" sz="2800" b="1" dirty="0" smtClean="0">
                <a:solidFill>
                  <a:srgbClr val="075596"/>
                </a:solidFill>
              </a:rPr>
              <a:t>Misión: </a:t>
            </a:r>
            <a:r>
              <a:rPr lang="es-ES" sz="2800" dirty="0" smtClean="0"/>
              <a:t>Para crear un modelo nacional para la eliminación de las disparidades locales y regionales de cáncer</a:t>
            </a:r>
          </a:p>
          <a:p>
            <a:pPr marL="0" indent="0">
              <a:spcBef>
                <a:spcPts val="400"/>
              </a:spcBef>
              <a:buNone/>
            </a:pPr>
            <a:r>
              <a:rPr lang="es-ES" sz="2800" b="1" dirty="0" smtClean="0">
                <a:solidFill>
                  <a:srgbClr val="075596"/>
                </a:solidFill>
              </a:rPr>
              <a:t>Meta:</a:t>
            </a:r>
            <a:r>
              <a:rPr lang="es-ES" sz="2800" dirty="0" smtClean="0"/>
              <a:t> Trabajamos para desarrollar un compromiso con la comunidad y educación, investigación, y en capacitar estrategias que promoverán comunidades sanas y ambientes menos cargados por disparidades de cáncer. </a:t>
            </a:r>
            <a:endParaRPr lang="es-E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b="1" dirty="0" err="1"/>
              <a:t>Cáncer</a:t>
            </a:r>
            <a:r>
              <a:rPr lang="en-US" b="1" dirty="0"/>
              <a:t> </a:t>
            </a:r>
            <a:r>
              <a:rPr lang="en-US" b="1" dirty="0" err="1"/>
              <a:t>Colorrectal</a:t>
            </a:r>
            <a:endParaRPr lang="en-US" b="1" dirty="0"/>
          </a:p>
        </p:txBody>
      </p:sp>
      <p:sp>
        <p:nvSpPr>
          <p:cNvPr id="3" name="Content Placeholder 2"/>
          <p:cNvSpPr>
            <a:spLocks noGrp="1"/>
          </p:cNvSpPr>
          <p:nvPr>
            <p:ph sz="half" idx="1"/>
          </p:nvPr>
        </p:nvSpPr>
        <p:spPr>
          <a:xfrm>
            <a:off x="457200" y="1676400"/>
            <a:ext cx="8305800" cy="5181600"/>
          </a:xfrm>
        </p:spPr>
        <p:txBody>
          <a:bodyPr/>
          <a:lstStyle/>
          <a:p>
            <a:pPr marL="0" indent="0">
              <a:spcBef>
                <a:spcPts val="300"/>
              </a:spcBef>
              <a:buNone/>
            </a:pPr>
            <a:r>
              <a:rPr lang="es-ES" sz="2400" b="1" dirty="0" smtClean="0"/>
              <a:t>Factores de riesgo: </a:t>
            </a:r>
          </a:p>
          <a:p>
            <a:pPr>
              <a:spcBef>
                <a:spcPts val="300"/>
              </a:spcBef>
            </a:pPr>
            <a:r>
              <a:rPr lang="es-ES" sz="2400" dirty="0" smtClean="0"/>
              <a:t>Edad avanzada (más de 90% de los casos se presentan en personas mayores de 50 años)</a:t>
            </a:r>
          </a:p>
          <a:p>
            <a:pPr>
              <a:spcBef>
                <a:spcPts val="300"/>
              </a:spcBef>
            </a:pPr>
            <a:r>
              <a:rPr lang="es-ES" sz="2400" dirty="0" smtClean="0"/>
              <a:t>teniendo síndrome intestinal irritable (SII)</a:t>
            </a:r>
          </a:p>
          <a:p>
            <a:pPr>
              <a:spcBef>
                <a:spcPts val="300"/>
              </a:spcBef>
            </a:pPr>
            <a:r>
              <a:rPr lang="es-ES" sz="2400" dirty="0" smtClean="0"/>
              <a:t>la historia familiar de cáncer </a:t>
            </a:r>
            <a:r>
              <a:rPr lang="es-ES" sz="2400" dirty="0" err="1" smtClean="0"/>
              <a:t>colorrectal</a:t>
            </a:r>
            <a:r>
              <a:rPr lang="es-ES" sz="2400" dirty="0" smtClean="0"/>
              <a:t> o pólipos</a:t>
            </a:r>
          </a:p>
          <a:p>
            <a:pPr>
              <a:spcBef>
                <a:spcPts val="300"/>
              </a:spcBef>
            </a:pPr>
            <a:r>
              <a:rPr lang="es-ES" sz="2400" dirty="0" smtClean="0"/>
              <a:t>síndromes genéticos</a:t>
            </a:r>
          </a:p>
          <a:p>
            <a:pPr>
              <a:spcBef>
                <a:spcPts val="300"/>
              </a:spcBef>
            </a:pPr>
            <a:r>
              <a:rPr lang="es-ES" sz="2400" dirty="0" smtClean="0"/>
              <a:t>la falta de actividad física</a:t>
            </a:r>
          </a:p>
          <a:p>
            <a:pPr>
              <a:spcBef>
                <a:spcPts val="300"/>
              </a:spcBef>
            </a:pPr>
            <a:r>
              <a:rPr lang="es-ES" sz="2400" dirty="0" smtClean="0"/>
              <a:t>la mala alimentación</a:t>
            </a:r>
          </a:p>
          <a:p>
            <a:pPr>
              <a:spcBef>
                <a:spcPts val="300"/>
              </a:spcBef>
            </a:pPr>
            <a:r>
              <a:rPr lang="es-ES" sz="2400" dirty="0" smtClean="0"/>
              <a:t>una dieta baja en fibra y alta en grasas</a:t>
            </a:r>
          </a:p>
          <a:p>
            <a:pPr>
              <a:spcBef>
                <a:spcPts val="300"/>
              </a:spcBef>
            </a:pPr>
            <a:r>
              <a:rPr lang="es-ES" sz="2400" dirty="0" smtClean="0"/>
              <a:t>el sobrepeso o la obesidad</a:t>
            </a:r>
          </a:p>
          <a:p>
            <a:pPr>
              <a:spcBef>
                <a:spcPts val="300"/>
              </a:spcBef>
            </a:pPr>
            <a:r>
              <a:rPr lang="es-ES" sz="2400" dirty="0" smtClean="0"/>
              <a:t>el consumo de tabaco o alcohol</a:t>
            </a:r>
            <a:endParaRPr lang="es-ES" sz="2400" b="1" dirty="0" smtClean="0"/>
          </a:p>
        </p:txBody>
      </p:sp>
      <p:sp>
        <p:nvSpPr>
          <p:cNvPr id="6" name="TextBox 5"/>
          <p:cNvSpPr txBox="1"/>
          <p:nvPr/>
        </p:nvSpPr>
        <p:spPr>
          <a:xfrm>
            <a:off x="3200400" y="6230779"/>
            <a:ext cx="6019800" cy="246221"/>
          </a:xfrm>
          <a:prstGeom prst="rect">
            <a:avLst/>
          </a:prstGeom>
          <a:noFill/>
        </p:spPr>
        <p:txBody>
          <a:bodyPr wrap="square" rtlCol="0">
            <a:spAutoFit/>
          </a:bodyPr>
          <a:lstStyle/>
          <a:p>
            <a:r>
              <a:rPr lang="en-US" sz="1000" dirty="0" smtClean="0">
                <a:latin typeface="+mj-lt"/>
              </a:rPr>
              <a:t>CDC. Colorectal Cancer Basic Facts. </a:t>
            </a:r>
            <a:r>
              <a:rPr lang="en-US" sz="1000" u="sng" dirty="0" smtClean="0">
                <a:latin typeface="+mj-lt"/>
              </a:rPr>
              <a:t>http://www.cdc.gov/cancer/colorectal/basic_info/risk_factors.htm</a:t>
            </a:r>
            <a:endParaRPr lang="en-US" sz="1000" dirty="0">
              <a:latin typeface="+mj-lt"/>
            </a:endParaRPr>
          </a:p>
        </p:txBody>
      </p:sp>
    </p:spTree>
    <p:extLst>
      <p:ext uri="{BB962C8B-B14F-4D97-AF65-F5344CB8AC3E}">
        <p14:creationId xmlns:p14="http://schemas.microsoft.com/office/powerpoint/2010/main" val="2228530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s-ES" dirty="0" smtClean="0"/>
              <a:t>Mitos Acerca de Cáncer</a:t>
            </a:r>
            <a:endParaRPr lang="es-ES" dirty="0"/>
          </a:p>
        </p:txBody>
      </p:sp>
      <p:sp>
        <p:nvSpPr>
          <p:cNvPr id="3" name="Content Placeholder 2"/>
          <p:cNvSpPr>
            <a:spLocks noGrp="1"/>
          </p:cNvSpPr>
          <p:nvPr>
            <p:ph sz="half" idx="1"/>
          </p:nvPr>
        </p:nvSpPr>
        <p:spPr>
          <a:xfrm>
            <a:off x="457200" y="1722437"/>
            <a:ext cx="8382000" cy="4525963"/>
          </a:xfrm>
        </p:spPr>
        <p:txBody>
          <a:bodyPr/>
          <a:lstStyle/>
          <a:p>
            <a:pPr marL="457200" indent="-457200">
              <a:buFont typeface="+mj-lt"/>
              <a:buAutoNum type="arabicPeriod"/>
            </a:pPr>
            <a:r>
              <a:rPr lang="es-ES" sz="2200" dirty="0" smtClean="0">
                <a:latin typeface="Times" pitchFamily="18" charset="0"/>
              </a:rPr>
              <a:t>Exámenes de sangre rutinarios puede ayudar a detectar cáncer. </a:t>
            </a:r>
          </a:p>
          <a:p>
            <a:pPr marL="457200" indent="-457200">
              <a:buFont typeface="+mj-lt"/>
              <a:buAutoNum type="arabicPeriod"/>
            </a:pPr>
            <a:r>
              <a:rPr lang="es-ES" sz="2200" dirty="0" smtClean="0">
                <a:latin typeface="Times" pitchFamily="18" charset="0"/>
              </a:rPr>
              <a:t>Cáncer siempre es doloroso. </a:t>
            </a:r>
          </a:p>
          <a:p>
            <a:pPr marL="457200" indent="-457200">
              <a:buFont typeface="+mj-lt"/>
              <a:buAutoNum type="arabicPeriod"/>
            </a:pPr>
            <a:r>
              <a:rPr lang="es-ES" sz="2200" dirty="0" smtClean="0">
                <a:latin typeface="Times" pitchFamily="18" charset="0"/>
              </a:rPr>
              <a:t>Hacer una biopsia de un tumor puede causar la proliferación del tumor. </a:t>
            </a:r>
          </a:p>
          <a:p>
            <a:pPr marL="457200" indent="-457200">
              <a:buFont typeface="+mj-lt"/>
              <a:buAutoNum type="arabicPeriod"/>
            </a:pPr>
            <a:r>
              <a:rPr lang="es-ES" sz="2200" dirty="0" smtClean="0">
                <a:latin typeface="Times" pitchFamily="18" charset="0"/>
              </a:rPr>
              <a:t>Si esta destinado a tener cáncer, lo tendrá sin importar lo que haga. </a:t>
            </a:r>
          </a:p>
          <a:p>
            <a:pPr marL="457200" indent="-457200">
              <a:buFont typeface="+mj-lt"/>
              <a:buAutoNum type="arabicPeriod"/>
            </a:pPr>
            <a:r>
              <a:rPr lang="es-ES" sz="2200" dirty="0" smtClean="0">
                <a:latin typeface="Times" pitchFamily="18" charset="0"/>
              </a:rPr>
              <a:t>Conseguir un bronceado del sol o de una cabina de bronceado proporcionara protección contra el cáncer de la piel. </a:t>
            </a:r>
          </a:p>
          <a:p>
            <a:pPr marL="457200" indent="-457200">
              <a:buFont typeface="+mj-lt"/>
              <a:buAutoNum type="arabicPeriod"/>
            </a:pPr>
            <a:r>
              <a:rPr lang="es-ES" sz="2200" dirty="0" smtClean="0">
                <a:latin typeface="Times" pitchFamily="18" charset="0"/>
              </a:rPr>
              <a:t>Exponer un tumor al aire durante la cirugía hace que el tumor se extienda. </a:t>
            </a:r>
          </a:p>
          <a:p>
            <a:pPr marL="457200" indent="-457200">
              <a:buFont typeface="+mj-lt"/>
              <a:buAutoNum type="arabicPeriod"/>
            </a:pPr>
            <a:r>
              <a:rPr lang="es-ES" sz="2200" dirty="0" smtClean="0">
                <a:latin typeface="Times" pitchFamily="18" charset="0"/>
              </a:rPr>
              <a:t>Si no hay antecedentes de un cáncer particular en su familia, usted no esta en riesgo. </a:t>
            </a:r>
          </a:p>
          <a:p>
            <a:pPr marL="457200" indent="-457200">
              <a:buNone/>
            </a:pPr>
            <a:endParaRPr lang="es-ES" sz="2200" dirty="0" smtClean="0">
              <a:latin typeface="Calibri" pitchFamily="34" charset="0"/>
            </a:endParaRPr>
          </a:p>
          <a:p>
            <a:pPr marL="457200" indent="-457200">
              <a:buFont typeface="+mj-lt"/>
              <a:buAutoNum type="arabicPeriod"/>
            </a:pPr>
            <a:endParaRPr lang="es-ES" sz="2200" dirty="0" smtClean="0">
              <a:latin typeface="Calibri" pitchFamily="34" charset="0"/>
            </a:endParaRPr>
          </a:p>
          <a:p>
            <a:pPr marL="457200" indent="-457200">
              <a:buFont typeface="+mj-lt"/>
              <a:buAutoNum type="arabicPeriod"/>
            </a:pPr>
            <a:endParaRPr lang="es-ES" sz="2200" dirty="0" smtClean="0">
              <a:latin typeface="Calibri" pitchFamily="34" charset="0"/>
            </a:endParaRPr>
          </a:p>
          <a:p>
            <a:pPr marL="457200" indent="-457200">
              <a:buFont typeface="+mj-lt"/>
              <a:buAutoNum type="arabicPeriod"/>
            </a:pPr>
            <a:endParaRPr lang="es-ES" sz="2200" dirty="0" smtClean="0">
              <a:latin typeface="Calibri" pitchFamily="34" charset="0"/>
            </a:endParaRPr>
          </a:p>
          <a:p>
            <a:pPr>
              <a:buNone/>
            </a:pPr>
            <a:endParaRPr lang="es-ES" sz="2200" dirty="0">
              <a:solidFill>
                <a:srgbClr val="FF0000"/>
              </a:solidFill>
              <a:latin typeface="Calibri" pitchFamily="34" charset="0"/>
            </a:endParaRPr>
          </a:p>
        </p:txBody>
      </p:sp>
      <p:sp>
        <p:nvSpPr>
          <p:cNvPr id="5" name="TextBox 4"/>
          <p:cNvSpPr txBox="1"/>
          <p:nvPr/>
        </p:nvSpPr>
        <p:spPr>
          <a:xfrm>
            <a:off x="685800" y="6172200"/>
            <a:ext cx="7543800" cy="246221"/>
          </a:xfrm>
          <a:prstGeom prst="rect">
            <a:avLst/>
          </a:prstGeom>
          <a:noFill/>
        </p:spPr>
        <p:txBody>
          <a:bodyPr wrap="square" rtlCol="0">
            <a:spAutoFit/>
          </a:bodyPr>
          <a:lstStyle/>
          <a:p>
            <a:r>
              <a:rPr lang="en-US" sz="1000" dirty="0" smtClean="0">
                <a:latin typeface="+mj-lt"/>
              </a:rPr>
              <a:t>North Kansas City Hospital. Cancer Myths &amp; Facts. http://www.nkch.org/services/cancer/education-support/myths-facts/</a:t>
            </a:r>
            <a:endParaRPr lang="en-US" sz="1000" dirty="0">
              <a:latin typeface="+mj-lt"/>
            </a:endParaRPr>
          </a:p>
        </p:txBody>
      </p:sp>
    </p:spTree>
    <p:extLst>
      <p:ext uri="{BB962C8B-B14F-4D97-AF65-F5344CB8AC3E}">
        <p14:creationId xmlns:p14="http://schemas.microsoft.com/office/powerpoint/2010/main" val="304061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915400" cy="838200"/>
          </a:xfrm>
        </p:spPr>
        <p:txBody>
          <a:bodyPr/>
          <a:lstStyle/>
          <a:p>
            <a:r>
              <a:rPr lang="es-ES" sz="3200" b="1" dirty="0" smtClean="0"/>
              <a:t>Que puedo hacer para prevenir el cáncer?</a:t>
            </a:r>
            <a:endParaRPr lang="es-ES" sz="3200" b="1" dirty="0"/>
          </a:p>
        </p:txBody>
      </p:sp>
      <p:sp>
        <p:nvSpPr>
          <p:cNvPr id="3" name="TextBox 2"/>
          <p:cNvSpPr txBox="1"/>
          <p:nvPr/>
        </p:nvSpPr>
        <p:spPr>
          <a:xfrm>
            <a:off x="1371600" y="5862377"/>
            <a:ext cx="6705600" cy="461665"/>
          </a:xfrm>
          <a:prstGeom prst="rect">
            <a:avLst/>
          </a:prstGeom>
          <a:noFill/>
        </p:spPr>
        <p:txBody>
          <a:bodyPr wrap="square" rtlCol="0">
            <a:spAutoFit/>
          </a:bodyPr>
          <a:lstStyle/>
          <a:p>
            <a:r>
              <a:rPr lang="en-US" dirty="0" err="1" smtClean="0"/>
              <a:t>Actividad</a:t>
            </a:r>
            <a:r>
              <a:rPr lang="en-US" dirty="0"/>
              <a:t>: http://www.yourdiseaserisk.wustl.edu/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211944"/>
            <a:ext cx="2978665" cy="4650433"/>
          </a:xfrm>
          <a:prstGeom prst="rect">
            <a:avLst/>
          </a:prstGeom>
        </p:spPr>
      </p:pic>
    </p:spTree>
    <p:extLst>
      <p:ext uri="{BB962C8B-B14F-4D97-AF65-F5344CB8AC3E}">
        <p14:creationId xmlns:p14="http://schemas.microsoft.com/office/powerpoint/2010/main" val="1887923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915400" cy="838200"/>
          </a:xfrm>
        </p:spPr>
        <p:txBody>
          <a:bodyPr/>
          <a:lstStyle/>
          <a:p>
            <a:r>
              <a:rPr lang="es-ES" sz="3200" b="1" dirty="0" smtClean="0"/>
              <a:t>Que puedo hacer para prevenir el cáncer?</a:t>
            </a:r>
            <a:endParaRPr lang="es-ES" sz="3200" b="1" dirty="0"/>
          </a:p>
        </p:txBody>
      </p:sp>
      <p:pic>
        <p:nvPicPr>
          <p:cNvPr id="5" name="Picture 6">
            <a:hlinkClick r:id="rId3" action="ppaction://hlinkfile"/>
          </p:cNvPr>
          <p:cNvPicPr>
            <a:picLocks noChangeAspect="1"/>
          </p:cNvPicPr>
          <p:nvPr/>
        </p:nvPicPr>
        <p:blipFill>
          <a:blip r:embed="rId4" cstate="print"/>
          <a:srcRect/>
          <a:stretch>
            <a:fillRect/>
          </a:stretch>
        </p:blipFill>
        <p:spPr bwMode="auto">
          <a:xfrm>
            <a:off x="1676400" y="1524000"/>
            <a:ext cx="5917455" cy="4419600"/>
          </a:xfrm>
          <a:prstGeom prst="rect">
            <a:avLst/>
          </a:prstGeom>
          <a:noFill/>
          <a:ln w="9525">
            <a:noFill/>
            <a:miter lim="800000"/>
            <a:headEnd/>
            <a:tailEnd/>
          </a:ln>
        </p:spPr>
      </p:pic>
    </p:spTree>
    <p:extLst>
      <p:ext uri="{BB962C8B-B14F-4D97-AF65-F5344CB8AC3E}">
        <p14:creationId xmlns:p14="http://schemas.microsoft.com/office/powerpoint/2010/main" val="608802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8991600" cy="838200"/>
          </a:xfrm>
        </p:spPr>
        <p:txBody>
          <a:bodyPr/>
          <a:lstStyle/>
          <a:p>
            <a:pPr algn="l"/>
            <a:r>
              <a:rPr lang="es-ES" b="1" dirty="0" smtClean="0"/>
              <a:t>#1: Mantenga un Peso Saludable</a:t>
            </a:r>
            <a:endParaRPr lang="es-ES" dirty="0"/>
          </a:p>
        </p:txBody>
      </p:sp>
      <p:pic>
        <p:nvPicPr>
          <p:cNvPr id="1026" name="Picture 2">
            <a:hlinkClick r:id="rId3" action="ppaction://hlinkfile"/>
          </p:cNvPr>
          <p:cNvPicPr>
            <a:picLocks noChangeAspect="1" noChangeArrowheads="1"/>
          </p:cNvPicPr>
          <p:nvPr/>
        </p:nvPicPr>
        <p:blipFill>
          <a:blip r:embed="rId4"/>
          <a:srcRect/>
          <a:stretch>
            <a:fillRect/>
          </a:stretch>
        </p:blipFill>
        <p:spPr bwMode="auto">
          <a:xfrm>
            <a:off x="609600" y="1905000"/>
            <a:ext cx="7783765" cy="4343400"/>
          </a:xfrm>
          <a:prstGeom prst="rect">
            <a:avLst/>
          </a:prstGeom>
          <a:noFill/>
          <a:ln w="9525">
            <a:noFill/>
            <a:miter lim="800000"/>
            <a:headEnd/>
            <a:tailEnd/>
          </a:ln>
        </p:spPr>
      </p:pic>
    </p:spTree>
    <p:extLst>
      <p:ext uri="{BB962C8B-B14F-4D97-AF65-F5344CB8AC3E}">
        <p14:creationId xmlns:p14="http://schemas.microsoft.com/office/powerpoint/2010/main" val="2176967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8915400" cy="838200"/>
          </a:xfrm>
        </p:spPr>
        <p:txBody>
          <a:bodyPr/>
          <a:lstStyle/>
          <a:p>
            <a:pPr algn="l"/>
            <a:r>
              <a:rPr lang="es-ES" b="1" dirty="0" smtClean="0"/>
              <a:t>#2: Haga Ejercicio Regularmente</a:t>
            </a:r>
            <a:endParaRPr lang="es-ES" b="1" dirty="0"/>
          </a:p>
        </p:txBody>
      </p:sp>
      <p:pic>
        <p:nvPicPr>
          <p:cNvPr id="2050" name="Picture 2">
            <a:hlinkClick r:id="rId3" action="ppaction://hlinkfile"/>
          </p:cNvPr>
          <p:cNvPicPr>
            <a:picLocks noChangeAspect="1" noChangeArrowheads="1"/>
          </p:cNvPicPr>
          <p:nvPr/>
        </p:nvPicPr>
        <p:blipFill>
          <a:blip r:embed="rId4"/>
          <a:srcRect/>
          <a:stretch>
            <a:fillRect/>
          </a:stretch>
        </p:blipFill>
        <p:spPr bwMode="auto">
          <a:xfrm>
            <a:off x="1752600" y="1600200"/>
            <a:ext cx="6267532" cy="4762500"/>
          </a:xfrm>
          <a:prstGeom prst="rect">
            <a:avLst/>
          </a:prstGeom>
          <a:noFill/>
          <a:ln w="9525">
            <a:noFill/>
            <a:miter lim="800000"/>
            <a:headEnd/>
            <a:tailEnd/>
          </a:ln>
        </p:spPr>
      </p:pic>
    </p:spTree>
    <p:extLst>
      <p:ext uri="{BB962C8B-B14F-4D97-AF65-F5344CB8AC3E}">
        <p14:creationId xmlns:p14="http://schemas.microsoft.com/office/powerpoint/2010/main" val="40133585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4000" b="1" dirty="0"/>
              <a:t>Incorpore el ejercicio en su día</a:t>
            </a:r>
          </a:p>
        </p:txBody>
      </p:sp>
      <p:sp>
        <p:nvSpPr>
          <p:cNvPr id="4" name="Content Placeholder 3"/>
          <p:cNvSpPr>
            <a:spLocks noGrp="1"/>
          </p:cNvSpPr>
          <p:nvPr>
            <p:ph sz="half" idx="2"/>
          </p:nvPr>
        </p:nvSpPr>
        <p:spPr>
          <a:xfrm>
            <a:off x="1066800" y="1981200"/>
            <a:ext cx="7620000" cy="3733800"/>
          </a:xfrm>
        </p:spPr>
        <p:txBody>
          <a:bodyPr/>
          <a:lstStyle/>
          <a:p>
            <a:r>
              <a:rPr lang="es-ES" dirty="0" smtClean="0"/>
              <a:t>Trate de hacer un actividad física 30 minutos al día </a:t>
            </a:r>
          </a:p>
          <a:p>
            <a:r>
              <a:rPr lang="es-ES" dirty="0" smtClean="0"/>
              <a:t>Use </a:t>
            </a:r>
            <a:r>
              <a:rPr lang="es-ES" dirty="0"/>
              <a:t>las escaleras en lugar del elevador.</a:t>
            </a:r>
          </a:p>
          <a:p>
            <a:r>
              <a:rPr lang="es-ES" dirty="0"/>
              <a:t>Salga a caminar durante su receso o almuerzo.</a:t>
            </a:r>
          </a:p>
          <a:p>
            <a:r>
              <a:rPr lang="es-ES" dirty="0"/>
              <a:t>Camine parte o todo el camino hacia el trabajo.</a:t>
            </a:r>
          </a:p>
          <a:p>
            <a:r>
              <a:rPr lang="es-ES" dirty="0"/>
              <a:t>Realice tareas del hogar a un paso rápido.</a:t>
            </a:r>
          </a:p>
          <a:p>
            <a:r>
              <a:rPr lang="es-ES" dirty="0"/>
              <a:t>Trabaje en su patio o jardín.</a:t>
            </a:r>
          </a:p>
          <a:p>
            <a:endParaRPr lang="en-US" dirty="0"/>
          </a:p>
        </p:txBody>
      </p:sp>
    </p:spTree>
    <p:extLst>
      <p:ext uri="{BB962C8B-B14F-4D97-AF65-F5344CB8AC3E}">
        <p14:creationId xmlns:p14="http://schemas.microsoft.com/office/powerpoint/2010/main" val="1451100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r="2304" b="2892"/>
          <a:stretch>
            <a:fillRect/>
          </a:stretch>
        </p:blipFill>
        <p:spPr bwMode="auto">
          <a:xfrm>
            <a:off x="1295400" y="1524000"/>
            <a:ext cx="6191066" cy="4903293"/>
          </a:xfrm>
          <a:prstGeom prst="rect">
            <a:avLst/>
          </a:prstGeom>
          <a:noFill/>
          <a:ln w="9525">
            <a:noFill/>
            <a:miter lim="800000"/>
            <a:headEnd/>
            <a:tailEnd/>
          </a:ln>
        </p:spPr>
      </p:pic>
      <p:sp>
        <p:nvSpPr>
          <p:cNvPr id="2" name="Title 1"/>
          <p:cNvSpPr>
            <a:spLocks noGrp="1"/>
          </p:cNvSpPr>
          <p:nvPr>
            <p:ph type="title"/>
          </p:nvPr>
        </p:nvSpPr>
        <p:spPr>
          <a:xfrm>
            <a:off x="457200" y="838200"/>
            <a:ext cx="8229600" cy="838200"/>
          </a:xfrm>
        </p:spPr>
        <p:txBody>
          <a:bodyPr/>
          <a:lstStyle/>
          <a:p>
            <a:r>
              <a:rPr lang="en-US" b="1" dirty="0" smtClean="0"/>
              <a:t>#3: No Fume</a:t>
            </a:r>
            <a:endParaRPr lang="en-US" dirty="0"/>
          </a:p>
        </p:txBody>
      </p:sp>
    </p:spTree>
    <p:extLst>
      <p:ext uri="{BB962C8B-B14F-4D97-AF65-F5344CB8AC3E}">
        <p14:creationId xmlns:p14="http://schemas.microsoft.com/office/powerpoint/2010/main" val="1701176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s-ES" b="1" dirty="0" smtClean="0"/>
              <a:t>#4: Coma Saludable</a:t>
            </a:r>
            <a:endParaRPr lang="es-ES" b="1" dirty="0"/>
          </a:p>
        </p:txBody>
      </p:sp>
      <p:pic>
        <p:nvPicPr>
          <p:cNvPr id="4" name="Picture 2" descr="Click, copy, and share with friends and family. Research has recently shown these foods to be effective in fighting cancer.">
            <a:hlinkClick r:id="rId3" tooltip="20CancerFightingFoods"/>
          </p:cNvPr>
          <p:cNvPicPr>
            <a:picLocks noChangeAspect="1" noChangeArrowheads="1"/>
          </p:cNvPicPr>
          <p:nvPr/>
        </p:nvPicPr>
        <p:blipFill>
          <a:blip r:embed="rId4" cstate="print"/>
          <a:srcRect/>
          <a:stretch>
            <a:fillRect/>
          </a:stretch>
        </p:blipFill>
        <p:spPr bwMode="auto">
          <a:xfrm>
            <a:off x="2819400" y="1676400"/>
            <a:ext cx="3540046" cy="4724400"/>
          </a:xfrm>
          <a:prstGeom prst="rect">
            <a:avLst/>
          </a:prstGeom>
          <a:noFill/>
        </p:spPr>
      </p:pic>
      <p:pic>
        <p:nvPicPr>
          <p:cNvPr id="4098" name="Picture 2">
            <a:hlinkClick r:id="rId5" action="ppaction://hlinkfile"/>
          </p:cNvPr>
          <p:cNvPicPr>
            <a:picLocks noChangeAspect="1" noChangeArrowheads="1"/>
          </p:cNvPicPr>
          <p:nvPr/>
        </p:nvPicPr>
        <p:blipFill>
          <a:blip r:embed="rId6"/>
          <a:srcRect/>
          <a:stretch>
            <a:fillRect/>
          </a:stretch>
        </p:blipFill>
        <p:spPr bwMode="auto">
          <a:xfrm>
            <a:off x="762000" y="1733550"/>
            <a:ext cx="7677088" cy="4591050"/>
          </a:xfrm>
          <a:prstGeom prst="rect">
            <a:avLst/>
          </a:prstGeom>
          <a:noFill/>
          <a:ln w="9525">
            <a:noFill/>
            <a:miter lim="800000"/>
            <a:headEnd/>
            <a:tailEnd/>
          </a:ln>
        </p:spPr>
      </p:pic>
    </p:spTree>
    <p:extLst>
      <p:ext uri="{BB962C8B-B14F-4D97-AF65-F5344CB8AC3E}">
        <p14:creationId xmlns:p14="http://schemas.microsoft.com/office/powerpoint/2010/main" val="3967233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098"/>
                                        </p:tgtEl>
                                      </p:cBhvr>
                                    </p:animEffect>
                                    <p:set>
                                      <p:cBhvr>
                                        <p:cTn id="7"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2743200" cy="3276600"/>
          </a:xfrm>
        </p:spPr>
        <p:txBody>
          <a:bodyPr/>
          <a:lstStyle/>
          <a:p>
            <a:r>
              <a:rPr lang="es-ES" sz="4800" b="1" dirty="0" smtClean="0"/>
              <a:t>Que debe ir en su plato? </a:t>
            </a:r>
            <a:endParaRPr lang="es-ES" sz="4800" b="1" dirty="0"/>
          </a:p>
        </p:txBody>
      </p:sp>
      <p:pic>
        <p:nvPicPr>
          <p:cNvPr id="2050" name="Picture 2" descr="http://pittsburghurbanmedia.com/clientfiles/image/P101_diabetes_plate%5B1%5D.jpg"/>
          <p:cNvPicPr>
            <a:picLocks noChangeAspect="1" noChangeArrowheads="1"/>
          </p:cNvPicPr>
          <p:nvPr/>
        </p:nvPicPr>
        <p:blipFill>
          <a:blip r:embed="rId3"/>
          <a:srcRect/>
          <a:stretch>
            <a:fillRect/>
          </a:stretch>
        </p:blipFill>
        <p:spPr bwMode="auto">
          <a:xfrm>
            <a:off x="3352800" y="838200"/>
            <a:ext cx="5257800" cy="5679991"/>
          </a:xfrm>
          <a:prstGeom prst="rect">
            <a:avLst/>
          </a:prstGeom>
          <a:noFill/>
        </p:spPr>
      </p:pic>
      <p:sp>
        <p:nvSpPr>
          <p:cNvPr id="4" name="TextBox 3"/>
          <p:cNvSpPr txBox="1"/>
          <p:nvPr/>
        </p:nvSpPr>
        <p:spPr>
          <a:xfrm>
            <a:off x="152400" y="5943600"/>
            <a:ext cx="4572000" cy="553998"/>
          </a:xfrm>
          <a:prstGeom prst="rect">
            <a:avLst/>
          </a:prstGeom>
          <a:noFill/>
        </p:spPr>
        <p:txBody>
          <a:bodyPr wrap="square" rtlCol="0">
            <a:spAutoFit/>
          </a:bodyPr>
          <a:lstStyle/>
          <a:p>
            <a:r>
              <a:rPr lang="en-US" sz="1000" dirty="0" smtClean="0"/>
              <a:t>American Cancer Society. From the Pyramid to the Plate. http://www.cancer.org/cancer/news/expertvoices/post/2011/06/02/from-the-pyramid-to-the-plate.aspx</a:t>
            </a:r>
            <a:endParaRPr lang="en-US" sz="1000" dirty="0"/>
          </a:p>
        </p:txBody>
      </p:sp>
    </p:spTree>
    <p:extLst>
      <p:ext uri="{BB962C8B-B14F-4D97-AF65-F5344CB8AC3E}">
        <p14:creationId xmlns:p14="http://schemas.microsoft.com/office/powerpoint/2010/main" val="2186409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SCC16153_SCC PowerPoint_Template_blue2013-1.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Rectangle 13"/>
          <p:cNvSpPr txBox="1">
            <a:spLocks noChangeArrowheads="1"/>
          </p:cNvSpPr>
          <p:nvPr/>
        </p:nvSpPr>
        <p:spPr bwMode="auto">
          <a:xfrm>
            <a:off x="762000" y="2971800"/>
            <a:ext cx="7543800" cy="1143000"/>
          </a:xfrm>
          <a:prstGeom prst="rect">
            <a:avLst/>
          </a:prstGeom>
          <a:noFill/>
          <a:ln>
            <a:miter lim="800000"/>
            <a:headEnd/>
            <a:tailEnd/>
          </a:ln>
        </p:spPr>
        <p:txBody>
          <a:bodyPr anchor="ctr">
            <a:prstTxWarp prst="textNoShape">
              <a:avLst/>
            </a:prstTxWarp>
          </a:bodyPr>
          <a:lstStyle/>
          <a:p>
            <a:pPr algn="ctr">
              <a:defRPr/>
            </a:pPr>
            <a:r>
              <a:rPr lang="es-MX" sz="7200" kern="0" dirty="0" smtClean="0">
                <a:solidFill>
                  <a:srgbClr val="075596"/>
                </a:solidFill>
                <a:latin typeface="Times"/>
                <a:ea typeface="+mj-ea"/>
                <a:cs typeface="Times"/>
              </a:rPr>
              <a:t>LO BASICO DEL </a:t>
            </a:r>
            <a:r>
              <a:rPr lang="es-MX" sz="7200" kern="0" dirty="0" err="1" smtClean="0">
                <a:solidFill>
                  <a:srgbClr val="075596"/>
                </a:solidFill>
                <a:latin typeface="Times"/>
                <a:ea typeface="+mj-ea"/>
                <a:cs typeface="Times"/>
              </a:rPr>
              <a:t>C</a:t>
            </a:r>
            <a:r>
              <a:rPr lang="es-MX" sz="7200" kern="0" cap="all" dirty="0" err="1" smtClean="0">
                <a:solidFill>
                  <a:srgbClr val="075596"/>
                </a:solidFill>
                <a:latin typeface="Times"/>
                <a:ea typeface="+mj-ea"/>
                <a:cs typeface="Times"/>
              </a:rPr>
              <a:t>á</a:t>
            </a:r>
            <a:r>
              <a:rPr lang="es-MX" sz="7200" kern="0" dirty="0" err="1" smtClean="0">
                <a:solidFill>
                  <a:srgbClr val="075596"/>
                </a:solidFill>
                <a:latin typeface="Times"/>
                <a:ea typeface="+mj-ea"/>
                <a:cs typeface="Times"/>
              </a:rPr>
              <a:t>NCER</a:t>
            </a:r>
            <a:endParaRPr lang="es-MX" sz="7200" kern="0" dirty="0">
              <a:solidFill>
                <a:srgbClr val="000000"/>
              </a:solidFill>
              <a:latin typeface="Times"/>
              <a:ea typeface="+mj-ea"/>
              <a:cs typeface="Time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219200"/>
          </a:xfrm>
        </p:spPr>
        <p:txBody>
          <a:bodyPr/>
          <a:lstStyle/>
          <a:p>
            <a:r>
              <a:rPr lang="en-US" sz="4000" b="1" dirty="0" smtClean="0"/>
              <a:t>#5 Tome con </a:t>
            </a:r>
            <a:r>
              <a:rPr lang="es-ES_tradnl" sz="4000" b="1" dirty="0" smtClean="0"/>
              <a:t>Moderación</a:t>
            </a:r>
            <a:r>
              <a:rPr lang="en-US" sz="4000" b="1" dirty="0" smtClean="0"/>
              <a:t>, Si </a:t>
            </a:r>
            <a:r>
              <a:rPr lang="es-ES_tradnl" sz="4000" b="1" dirty="0" smtClean="0"/>
              <a:t>toma</a:t>
            </a:r>
            <a:endParaRPr lang="es-ES_tradnl" sz="4000" dirty="0"/>
          </a:p>
        </p:txBody>
      </p:sp>
      <p:pic>
        <p:nvPicPr>
          <p:cNvPr id="4" name="Content Placeholder 3" descr="wine-glasses-with-red-wine.jpg"/>
          <p:cNvPicPr>
            <a:picLocks noGrp="1" noChangeAspect="1"/>
          </p:cNvPicPr>
          <p:nvPr>
            <p:ph idx="1"/>
          </p:nvPr>
        </p:nvPicPr>
        <p:blipFill>
          <a:blip r:embed="rId3" cstate="print"/>
          <a:stretch>
            <a:fillRect/>
          </a:stretch>
        </p:blipFill>
        <p:spPr>
          <a:xfrm>
            <a:off x="1600200" y="2057400"/>
            <a:ext cx="5880366" cy="4221163"/>
          </a:xfrm>
        </p:spPr>
      </p:pic>
    </p:spTree>
    <p:extLst>
      <p:ext uri="{BB962C8B-B14F-4D97-AF65-F5344CB8AC3E}">
        <p14:creationId xmlns:p14="http://schemas.microsoft.com/office/powerpoint/2010/main" val="2976311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s-ES_tradnl" dirty="0" smtClean="0">
                <a:latin typeface="Arial"/>
                <a:cs typeface="Arial"/>
              </a:rPr>
              <a:t>¿</a:t>
            </a:r>
            <a:r>
              <a:rPr lang="es-ES_tradnl" dirty="0" smtClean="0"/>
              <a:t>Cuanto es “con moderación”?</a:t>
            </a:r>
            <a:endParaRPr lang="es-ES_tradnl" dirty="0"/>
          </a:p>
        </p:txBody>
      </p:sp>
      <p:sp>
        <p:nvSpPr>
          <p:cNvPr id="3" name="Content Placeholder 2"/>
          <p:cNvSpPr>
            <a:spLocks noGrp="1"/>
          </p:cNvSpPr>
          <p:nvPr>
            <p:ph sz="half" idx="1"/>
          </p:nvPr>
        </p:nvSpPr>
        <p:spPr>
          <a:xfrm>
            <a:off x="457200" y="1752600"/>
            <a:ext cx="8229600" cy="1371600"/>
          </a:xfrm>
        </p:spPr>
        <p:txBody>
          <a:bodyPr/>
          <a:lstStyle/>
          <a:p>
            <a:pPr>
              <a:spcBef>
                <a:spcPts val="0"/>
              </a:spcBef>
              <a:buNone/>
            </a:pPr>
            <a:r>
              <a:rPr lang="es-ES_tradnl" dirty="0" smtClean="0"/>
              <a:t>Tomar con moderación significa: </a:t>
            </a:r>
          </a:p>
          <a:p>
            <a:pPr>
              <a:spcBef>
                <a:spcPts val="0"/>
              </a:spcBef>
            </a:pPr>
            <a:r>
              <a:rPr lang="es-ES_tradnl" dirty="0" smtClean="0"/>
              <a:t>Mujeres: 1 una bebida alcohólica al día</a:t>
            </a:r>
          </a:p>
          <a:p>
            <a:pPr>
              <a:spcBef>
                <a:spcPts val="0"/>
              </a:spcBef>
            </a:pPr>
            <a:r>
              <a:rPr lang="es-ES_tradnl" dirty="0" smtClean="0"/>
              <a:t>Hombres: 2 bebidas alcohólicas al día</a:t>
            </a:r>
            <a:endParaRPr lang="es-ES_tradnl" dirty="0"/>
          </a:p>
        </p:txBody>
      </p:sp>
      <p:sp>
        <p:nvSpPr>
          <p:cNvPr id="5" name="TextBox 4"/>
          <p:cNvSpPr txBox="1"/>
          <p:nvPr/>
        </p:nvSpPr>
        <p:spPr>
          <a:xfrm>
            <a:off x="381000" y="6172200"/>
            <a:ext cx="8382000" cy="246221"/>
          </a:xfrm>
          <a:prstGeom prst="rect">
            <a:avLst/>
          </a:prstGeom>
          <a:noFill/>
        </p:spPr>
        <p:txBody>
          <a:bodyPr wrap="square" rtlCol="0">
            <a:spAutoFit/>
          </a:bodyPr>
          <a:lstStyle/>
          <a:p>
            <a:r>
              <a:rPr lang="es-ES_tradnl" sz="1000" dirty="0" smtClean="0"/>
              <a:t>Center </a:t>
            </a:r>
            <a:r>
              <a:rPr lang="es-ES_tradnl" sz="1000" dirty="0" err="1" smtClean="0"/>
              <a:t>for</a:t>
            </a:r>
            <a:r>
              <a:rPr lang="es-ES_tradnl" sz="1000" dirty="0" smtClean="0"/>
              <a:t> </a:t>
            </a:r>
            <a:r>
              <a:rPr lang="es-ES_tradnl" sz="1000" dirty="0" err="1" smtClean="0"/>
              <a:t>Disease</a:t>
            </a:r>
            <a:r>
              <a:rPr lang="es-ES_tradnl" sz="1000" dirty="0" smtClean="0"/>
              <a:t> Control.  Alcohol and </a:t>
            </a:r>
            <a:r>
              <a:rPr lang="es-ES_tradnl" sz="1000" dirty="0" err="1" smtClean="0"/>
              <a:t>Public</a:t>
            </a:r>
            <a:r>
              <a:rPr lang="es-ES_tradnl" sz="1000" dirty="0" smtClean="0"/>
              <a:t> </a:t>
            </a:r>
            <a:r>
              <a:rPr lang="es-ES_tradnl" sz="1000" dirty="0" err="1" smtClean="0"/>
              <a:t>Health</a:t>
            </a:r>
            <a:r>
              <a:rPr lang="es-ES_tradnl" sz="1000" dirty="0" smtClean="0"/>
              <a:t>: </a:t>
            </a:r>
            <a:r>
              <a:rPr lang="es-ES_tradnl" sz="1000" dirty="0" err="1" smtClean="0"/>
              <a:t>Frequently</a:t>
            </a:r>
            <a:r>
              <a:rPr lang="es-ES_tradnl" sz="1000" dirty="0" smtClean="0"/>
              <a:t> </a:t>
            </a:r>
            <a:r>
              <a:rPr lang="es-ES_tradnl" sz="1000" dirty="0" err="1" smtClean="0"/>
              <a:t>Asked</a:t>
            </a:r>
            <a:r>
              <a:rPr lang="es-ES_tradnl" sz="1000" dirty="0" smtClean="0"/>
              <a:t> </a:t>
            </a:r>
            <a:r>
              <a:rPr lang="es-ES_tradnl" sz="1000" dirty="0" err="1" smtClean="0"/>
              <a:t>Questions</a:t>
            </a:r>
            <a:r>
              <a:rPr lang="es-ES_tradnl" sz="1000" dirty="0" smtClean="0"/>
              <a:t>. http://www.cdc.gov/alcohol/faqs.htm</a:t>
            </a:r>
            <a:endParaRPr lang="es-ES_tradnl" sz="1000" dirty="0"/>
          </a:p>
        </p:txBody>
      </p:sp>
      <p:pic>
        <p:nvPicPr>
          <p:cNvPr id="51202" name="Picture 2" descr="http://www.winemakerschoice.com.au/images/450x450/833p_becks_cans.jpg"/>
          <p:cNvPicPr>
            <a:picLocks noChangeAspect="1" noChangeArrowheads="1"/>
          </p:cNvPicPr>
          <p:nvPr/>
        </p:nvPicPr>
        <p:blipFill>
          <a:blip r:embed="rId3"/>
          <a:srcRect l="25600" t="19200" r="27200" b="16000"/>
          <a:stretch>
            <a:fillRect/>
          </a:stretch>
        </p:blipFill>
        <p:spPr bwMode="auto">
          <a:xfrm>
            <a:off x="457200" y="3352800"/>
            <a:ext cx="1447801" cy="1987650"/>
          </a:xfrm>
          <a:prstGeom prst="rect">
            <a:avLst/>
          </a:prstGeom>
          <a:noFill/>
        </p:spPr>
      </p:pic>
      <p:pic>
        <p:nvPicPr>
          <p:cNvPr id="51204" name="Picture 4" descr="http://southernfoodandwine.net/wp-content/uploads/2012/01/red.jpg"/>
          <p:cNvPicPr>
            <a:picLocks noChangeAspect="1" noChangeArrowheads="1"/>
          </p:cNvPicPr>
          <p:nvPr/>
        </p:nvPicPr>
        <p:blipFill>
          <a:blip r:embed="rId4"/>
          <a:srcRect l="27000" t="3600" r="27000"/>
          <a:stretch>
            <a:fillRect/>
          </a:stretch>
        </p:blipFill>
        <p:spPr bwMode="auto">
          <a:xfrm>
            <a:off x="4800600" y="3429000"/>
            <a:ext cx="935268" cy="1959996"/>
          </a:xfrm>
          <a:prstGeom prst="rect">
            <a:avLst/>
          </a:prstGeom>
          <a:noFill/>
        </p:spPr>
      </p:pic>
      <p:pic>
        <p:nvPicPr>
          <p:cNvPr id="51206" name="Picture 6" descr="http://www.espressosupply.com/sites/all/files/imagecache/product_full/02167.png"/>
          <p:cNvPicPr>
            <a:picLocks noChangeAspect="1" noChangeArrowheads="1"/>
          </p:cNvPicPr>
          <p:nvPr/>
        </p:nvPicPr>
        <p:blipFill>
          <a:blip r:embed="rId5"/>
          <a:srcRect/>
          <a:stretch>
            <a:fillRect/>
          </a:stretch>
        </p:blipFill>
        <p:spPr bwMode="auto">
          <a:xfrm>
            <a:off x="2576512" y="3886200"/>
            <a:ext cx="1309688" cy="1309688"/>
          </a:xfrm>
          <a:prstGeom prst="rect">
            <a:avLst/>
          </a:prstGeom>
          <a:noFill/>
        </p:spPr>
      </p:pic>
      <p:pic>
        <p:nvPicPr>
          <p:cNvPr id="51208" name="Picture 8" descr="http://www.glibeer.com/images/products/44/oe_800_40oz__large.jpg"/>
          <p:cNvPicPr>
            <a:picLocks noChangeAspect="1" noChangeArrowheads="1"/>
          </p:cNvPicPr>
          <p:nvPr/>
        </p:nvPicPr>
        <p:blipFill>
          <a:blip r:embed="rId6"/>
          <a:srcRect l="19765" r="22588"/>
          <a:stretch>
            <a:fillRect/>
          </a:stretch>
        </p:blipFill>
        <p:spPr bwMode="auto">
          <a:xfrm>
            <a:off x="7086600" y="3514725"/>
            <a:ext cx="911024" cy="1743075"/>
          </a:xfrm>
          <a:prstGeom prst="rect">
            <a:avLst/>
          </a:prstGeom>
          <a:noFill/>
        </p:spPr>
      </p:pic>
      <p:sp>
        <p:nvSpPr>
          <p:cNvPr id="10" name="TextBox 9"/>
          <p:cNvSpPr txBox="1"/>
          <p:nvPr/>
        </p:nvSpPr>
        <p:spPr>
          <a:xfrm>
            <a:off x="457200" y="5334000"/>
            <a:ext cx="2286000" cy="338554"/>
          </a:xfrm>
          <a:prstGeom prst="rect">
            <a:avLst/>
          </a:prstGeom>
          <a:noFill/>
        </p:spPr>
        <p:txBody>
          <a:bodyPr wrap="square" rtlCol="0">
            <a:spAutoFit/>
          </a:bodyPr>
          <a:lstStyle/>
          <a:p>
            <a:r>
              <a:rPr lang="es-ES_tradnl" sz="1600" b="1" dirty="0" smtClean="0"/>
              <a:t>1 cerveza = 12 0z. </a:t>
            </a:r>
            <a:endParaRPr lang="es-ES_tradnl" sz="1600" b="1" dirty="0"/>
          </a:p>
        </p:txBody>
      </p:sp>
      <p:sp>
        <p:nvSpPr>
          <p:cNvPr id="11" name="TextBox 10"/>
          <p:cNvSpPr txBox="1"/>
          <p:nvPr/>
        </p:nvSpPr>
        <p:spPr>
          <a:xfrm>
            <a:off x="2438400" y="5334000"/>
            <a:ext cx="2438400" cy="338554"/>
          </a:xfrm>
          <a:prstGeom prst="rect">
            <a:avLst/>
          </a:prstGeom>
          <a:noFill/>
        </p:spPr>
        <p:txBody>
          <a:bodyPr wrap="square" rtlCol="0">
            <a:spAutoFit/>
          </a:bodyPr>
          <a:lstStyle/>
          <a:p>
            <a:r>
              <a:rPr lang="es-ES_tradnl" sz="1600" b="1" dirty="0" smtClean="0"/>
              <a:t>1 trago = 1.5 oz. </a:t>
            </a:r>
            <a:endParaRPr lang="es-ES_tradnl" sz="1600" b="1" dirty="0"/>
          </a:p>
        </p:txBody>
      </p:sp>
      <p:sp>
        <p:nvSpPr>
          <p:cNvPr id="12" name="TextBox 11"/>
          <p:cNvSpPr txBox="1"/>
          <p:nvPr/>
        </p:nvSpPr>
        <p:spPr>
          <a:xfrm>
            <a:off x="4381500" y="5334000"/>
            <a:ext cx="2247900" cy="584775"/>
          </a:xfrm>
          <a:prstGeom prst="rect">
            <a:avLst/>
          </a:prstGeom>
          <a:noFill/>
        </p:spPr>
        <p:txBody>
          <a:bodyPr wrap="square" rtlCol="0">
            <a:spAutoFit/>
          </a:bodyPr>
          <a:lstStyle/>
          <a:p>
            <a:r>
              <a:rPr lang="es-ES_tradnl" sz="1600" b="1" dirty="0" smtClean="0"/>
              <a:t>1 copa de vino = 5 oz</a:t>
            </a:r>
            <a:r>
              <a:rPr lang="es-ES_tradnl" sz="1600" dirty="0" smtClean="0"/>
              <a:t>. </a:t>
            </a:r>
            <a:endParaRPr lang="es-ES_tradnl" sz="1600" dirty="0"/>
          </a:p>
        </p:txBody>
      </p:sp>
      <p:sp>
        <p:nvSpPr>
          <p:cNvPr id="13" name="TextBox 12"/>
          <p:cNvSpPr txBox="1"/>
          <p:nvPr/>
        </p:nvSpPr>
        <p:spPr>
          <a:xfrm>
            <a:off x="6705600" y="5334000"/>
            <a:ext cx="2133600" cy="584775"/>
          </a:xfrm>
          <a:prstGeom prst="rect">
            <a:avLst/>
          </a:prstGeom>
          <a:noFill/>
        </p:spPr>
        <p:txBody>
          <a:bodyPr wrap="square" rtlCol="0">
            <a:spAutoFit/>
          </a:bodyPr>
          <a:lstStyle/>
          <a:p>
            <a:r>
              <a:rPr lang="es-ES_tradnl" sz="1600" b="1" dirty="0" smtClean="0"/>
              <a:t>8 oz. of Licor de malta</a:t>
            </a:r>
            <a:endParaRPr lang="es-ES_tradnl" sz="1600" b="1" dirty="0"/>
          </a:p>
        </p:txBody>
      </p:sp>
      <p:sp>
        <p:nvSpPr>
          <p:cNvPr id="14" name="TextBox 13"/>
          <p:cNvSpPr txBox="1"/>
          <p:nvPr/>
        </p:nvSpPr>
        <p:spPr>
          <a:xfrm>
            <a:off x="1905000" y="4267200"/>
            <a:ext cx="685800" cy="461665"/>
          </a:xfrm>
          <a:prstGeom prst="rect">
            <a:avLst/>
          </a:prstGeom>
          <a:noFill/>
        </p:spPr>
        <p:txBody>
          <a:bodyPr wrap="square" rtlCol="0">
            <a:spAutoFit/>
          </a:bodyPr>
          <a:lstStyle/>
          <a:p>
            <a:r>
              <a:rPr lang="es-ES_tradnl" dirty="0" smtClean="0">
                <a:latin typeface="Times" pitchFamily="18" charset="0"/>
              </a:rPr>
              <a:t>O</a:t>
            </a:r>
            <a:endParaRPr lang="es-ES_tradnl" dirty="0">
              <a:latin typeface="Times" pitchFamily="18" charset="0"/>
            </a:endParaRPr>
          </a:p>
        </p:txBody>
      </p:sp>
      <p:sp>
        <p:nvSpPr>
          <p:cNvPr id="15" name="TextBox 14"/>
          <p:cNvSpPr txBox="1"/>
          <p:nvPr/>
        </p:nvSpPr>
        <p:spPr>
          <a:xfrm>
            <a:off x="4038600" y="4267200"/>
            <a:ext cx="685800" cy="461665"/>
          </a:xfrm>
          <a:prstGeom prst="rect">
            <a:avLst/>
          </a:prstGeom>
          <a:noFill/>
        </p:spPr>
        <p:txBody>
          <a:bodyPr wrap="square" rtlCol="0">
            <a:spAutoFit/>
          </a:bodyPr>
          <a:lstStyle/>
          <a:p>
            <a:r>
              <a:rPr lang="es-ES_tradnl" dirty="0" smtClean="0">
                <a:latin typeface="Times" pitchFamily="18" charset="0"/>
              </a:rPr>
              <a:t>O</a:t>
            </a:r>
            <a:endParaRPr lang="es-ES_tradnl" dirty="0">
              <a:latin typeface="Times" pitchFamily="18" charset="0"/>
            </a:endParaRPr>
          </a:p>
        </p:txBody>
      </p:sp>
      <p:sp>
        <p:nvSpPr>
          <p:cNvPr id="16" name="TextBox 15"/>
          <p:cNvSpPr txBox="1"/>
          <p:nvPr/>
        </p:nvSpPr>
        <p:spPr>
          <a:xfrm>
            <a:off x="6172200" y="4267200"/>
            <a:ext cx="685800" cy="461665"/>
          </a:xfrm>
          <a:prstGeom prst="rect">
            <a:avLst/>
          </a:prstGeom>
          <a:noFill/>
        </p:spPr>
        <p:txBody>
          <a:bodyPr wrap="square" rtlCol="0">
            <a:spAutoFit/>
          </a:bodyPr>
          <a:lstStyle/>
          <a:p>
            <a:r>
              <a:rPr lang="es-ES_tradnl" dirty="0" smtClean="0">
                <a:latin typeface="Times" pitchFamily="18" charset="0"/>
              </a:rPr>
              <a:t>O</a:t>
            </a:r>
            <a:endParaRPr lang="es-ES_tradnl" dirty="0">
              <a:latin typeface="Times" pitchFamily="18" charset="0"/>
            </a:endParaRPr>
          </a:p>
        </p:txBody>
      </p:sp>
    </p:spTree>
    <p:extLst>
      <p:ext uri="{BB962C8B-B14F-4D97-AF65-F5344CB8AC3E}">
        <p14:creationId xmlns:p14="http://schemas.microsoft.com/office/powerpoint/2010/main" val="1012183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s-ES_tradnl" b="1" dirty="0" smtClean="0"/>
              <a:t>#6: Proteja su piel</a:t>
            </a:r>
            <a:endParaRPr lang="es-ES_tradnl" dirty="0"/>
          </a:p>
        </p:txBody>
      </p:sp>
      <p:pic>
        <p:nvPicPr>
          <p:cNvPr id="5122" name="Picture 2"/>
          <p:cNvPicPr>
            <a:picLocks noChangeAspect="1" noChangeArrowheads="1"/>
          </p:cNvPicPr>
          <p:nvPr/>
        </p:nvPicPr>
        <p:blipFill>
          <a:blip r:embed="rId3"/>
          <a:srcRect/>
          <a:stretch>
            <a:fillRect/>
          </a:stretch>
        </p:blipFill>
        <p:spPr bwMode="auto">
          <a:xfrm>
            <a:off x="3048000" y="1676400"/>
            <a:ext cx="3200400" cy="4634317"/>
          </a:xfrm>
          <a:prstGeom prst="rect">
            <a:avLst/>
          </a:prstGeom>
          <a:noFill/>
          <a:ln w="9525">
            <a:noFill/>
            <a:miter lim="800000"/>
            <a:headEnd/>
            <a:tailEnd/>
          </a:ln>
        </p:spPr>
      </p:pic>
    </p:spTree>
    <p:extLst>
      <p:ext uri="{BB962C8B-B14F-4D97-AF65-F5344CB8AC3E}">
        <p14:creationId xmlns:p14="http://schemas.microsoft.com/office/powerpoint/2010/main" val="7301947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fortunewallstreet.files.wordpress.com/2011/12/sun.jpg"/>
          <p:cNvPicPr>
            <a:picLocks noChangeAspect="1" noChangeArrowheads="1"/>
          </p:cNvPicPr>
          <p:nvPr/>
        </p:nvPicPr>
        <p:blipFill>
          <a:blip r:embed="rId3"/>
          <a:srcRect/>
          <a:stretch>
            <a:fillRect/>
          </a:stretch>
        </p:blipFill>
        <p:spPr bwMode="auto">
          <a:xfrm>
            <a:off x="6216502" y="2286000"/>
            <a:ext cx="2895600" cy="2951018"/>
          </a:xfrm>
          <a:prstGeom prst="rect">
            <a:avLst/>
          </a:prstGeom>
          <a:noFill/>
        </p:spPr>
      </p:pic>
      <p:sp>
        <p:nvSpPr>
          <p:cNvPr id="2" name="Title 1"/>
          <p:cNvSpPr>
            <a:spLocks noGrp="1"/>
          </p:cNvSpPr>
          <p:nvPr>
            <p:ph type="title"/>
          </p:nvPr>
        </p:nvSpPr>
        <p:spPr>
          <a:xfrm>
            <a:off x="457200" y="914400"/>
            <a:ext cx="8229600" cy="762000"/>
          </a:xfrm>
        </p:spPr>
        <p:txBody>
          <a:bodyPr/>
          <a:lstStyle/>
          <a:p>
            <a:r>
              <a:rPr lang="es-ES_tradnl" sz="4000" b="1" dirty="0" smtClean="0"/>
              <a:t>Consejos para Proteger Su Piel</a:t>
            </a:r>
            <a:endParaRPr lang="es-ES_tradnl" sz="4000" b="1" dirty="0"/>
          </a:p>
        </p:txBody>
      </p:sp>
      <p:sp>
        <p:nvSpPr>
          <p:cNvPr id="3" name="Content Placeholder 2"/>
          <p:cNvSpPr>
            <a:spLocks noGrp="1"/>
          </p:cNvSpPr>
          <p:nvPr>
            <p:ph idx="1"/>
          </p:nvPr>
        </p:nvSpPr>
        <p:spPr>
          <a:xfrm>
            <a:off x="533400" y="1676400"/>
            <a:ext cx="7467600" cy="4419600"/>
          </a:xfrm>
        </p:spPr>
        <p:txBody>
          <a:bodyPr/>
          <a:lstStyle/>
          <a:p>
            <a:pPr>
              <a:buNone/>
            </a:pPr>
            <a:r>
              <a:rPr lang="es-ES_tradnl" sz="2000" dirty="0" smtClean="0"/>
              <a:t>Todos, sin importar su color de piel pueden desarrollar cáncer en la piel. </a:t>
            </a:r>
          </a:p>
          <a:p>
            <a:pPr>
              <a:buNone/>
            </a:pPr>
            <a:r>
              <a:rPr lang="es-ES_tradnl" sz="2000" dirty="0" smtClean="0"/>
              <a:t>Estas son algunas formas en que puede proteger su piel: </a:t>
            </a:r>
          </a:p>
          <a:p>
            <a:pPr marL="511175" lvl="1">
              <a:buFont typeface="Arial" pitchFamily="34" charset="0"/>
              <a:buChar char="•"/>
            </a:pPr>
            <a:r>
              <a:rPr lang="es-ES_tradnl" sz="2000" dirty="0" smtClean="0"/>
              <a:t>Busque sombra, especialmente durante horas del medio día.</a:t>
            </a:r>
          </a:p>
          <a:p>
            <a:pPr marL="511175" lvl="1">
              <a:buFont typeface="Arial" pitchFamily="34" charset="0"/>
              <a:buChar char="•"/>
            </a:pPr>
            <a:r>
              <a:rPr lang="es-ES_tradnl" sz="2000" dirty="0" smtClean="0"/>
              <a:t>Póngase ropa para proteger la piel expuesta al sol. </a:t>
            </a:r>
          </a:p>
          <a:p>
            <a:pPr marL="511175" lvl="1">
              <a:buFont typeface="Arial" pitchFamily="34" charset="0"/>
              <a:buChar char="•"/>
            </a:pPr>
            <a:r>
              <a:rPr lang="es-ES_tradnl" sz="2000" dirty="0" smtClean="0"/>
              <a:t>Póngase una gorra o un sombrero ancho para cubrir su cara, cabeza, orejas, y cuello. </a:t>
            </a:r>
          </a:p>
          <a:p>
            <a:pPr marL="511175" lvl="1">
              <a:buFont typeface="Arial" pitchFamily="34" charset="0"/>
              <a:buChar char="•"/>
            </a:pPr>
            <a:r>
              <a:rPr lang="es-ES_tradnl" sz="2000" dirty="0" smtClean="0"/>
              <a:t>Póngase lentes de sol que cubren y bloquean cerca de 100% de ambos rayos UVA y UVB.</a:t>
            </a:r>
          </a:p>
          <a:p>
            <a:pPr marL="511175" lvl="1">
              <a:buFont typeface="Arial" pitchFamily="34" charset="0"/>
              <a:buChar char="•"/>
            </a:pPr>
            <a:r>
              <a:rPr lang="es-ES_tradnl" sz="2000" dirty="0" smtClean="0"/>
              <a:t>Use bloqueador de sol con protector factor de sol (SPF) 15 o mas alto, con protección UVA y UVB.</a:t>
            </a:r>
          </a:p>
          <a:p>
            <a:pPr marL="511175" lvl="1">
              <a:buFont typeface="Arial" pitchFamily="34" charset="0"/>
              <a:buChar char="•"/>
            </a:pPr>
            <a:r>
              <a:rPr lang="es-ES_tradnl" sz="2000" dirty="0" smtClean="0"/>
              <a:t>Evite broncearse en camas artificiales.</a:t>
            </a:r>
          </a:p>
          <a:p>
            <a:pPr lvl="1">
              <a:buNone/>
            </a:pPr>
            <a:endParaRPr lang="es-ES_tradnl" dirty="0" smtClean="0"/>
          </a:p>
        </p:txBody>
      </p:sp>
      <p:sp>
        <p:nvSpPr>
          <p:cNvPr id="4" name="TextBox 3"/>
          <p:cNvSpPr txBox="1"/>
          <p:nvPr/>
        </p:nvSpPr>
        <p:spPr>
          <a:xfrm>
            <a:off x="152400" y="6172200"/>
            <a:ext cx="8610600" cy="246221"/>
          </a:xfrm>
          <a:prstGeom prst="rect">
            <a:avLst/>
          </a:prstGeom>
          <a:noFill/>
        </p:spPr>
        <p:txBody>
          <a:bodyPr wrap="square" rtlCol="0">
            <a:spAutoFit/>
          </a:bodyPr>
          <a:lstStyle/>
          <a:p>
            <a:r>
              <a:rPr lang="en-US" sz="1000" dirty="0" smtClean="0">
                <a:latin typeface="+mj-lt"/>
              </a:rPr>
              <a:t>Center for Disease Control. (2013).  Skin Cancer Prevention. http://www.cdc.gov/cancer/skin/basic_info/prevention.htm</a:t>
            </a:r>
            <a:endParaRPr lang="en-US" sz="1000" dirty="0">
              <a:latin typeface="+mj-lt"/>
            </a:endParaRPr>
          </a:p>
        </p:txBody>
      </p:sp>
    </p:spTree>
    <p:extLst>
      <p:ext uri="{BB962C8B-B14F-4D97-AF65-F5344CB8AC3E}">
        <p14:creationId xmlns:p14="http://schemas.microsoft.com/office/powerpoint/2010/main" val="4064989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s-ES_tradnl" b="1" dirty="0" smtClean="0"/>
              <a:t>#7: Protéjase de enfermedades de transmisión sexual</a:t>
            </a:r>
            <a:endParaRPr lang="es-ES_tradnl" dirty="0"/>
          </a:p>
        </p:txBody>
      </p:sp>
      <p:pic>
        <p:nvPicPr>
          <p:cNvPr id="6146" name="Picture 2"/>
          <p:cNvPicPr>
            <a:picLocks noChangeAspect="1" noChangeArrowheads="1"/>
          </p:cNvPicPr>
          <p:nvPr/>
        </p:nvPicPr>
        <p:blipFill>
          <a:blip r:embed="rId3"/>
          <a:srcRect/>
          <a:stretch>
            <a:fillRect/>
          </a:stretch>
        </p:blipFill>
        <p:spPr bwMode="auto">
          <a:xfrm>
            <a:off x="2743200" y="2362200"/>
            <a:ext cx="3505200" cy="4030558"/>
          </a:xfrm>
          <a:prstGeom prst="rect">
            <a:avLst/>
          </a:prstGeom>
          <a:noFill/>
          <a:ln w="9525">
            <a:noFill/>
            <a:miter lim="800000"/>
            <a:headEnd/>
            <a:tailEnd/>
          </a:ln>
        </p:spPr>
      </p:pic>
    </p:spTree>
    <p:extLst>
      <p:ext uri="{BB962C8B-B14F-4D97-AF65-F5344CB8AC3E}">
        <p14:creationId xmlns:p14="http://schemas.microsoft.com/office/powerpoint/2010/main" val="1362829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s-ES_tradnl" sz="3600" b="1" dirty="0" smtClean="0"/>
              <a:t>Protéjase de enfermedades de transmisión sexual </a:t>
            </a:r>
            <a:endParaRPr lang="es-ES_tradnl" sz="3600" b="1" dirty="0"/>
          </a:p>
        </p:txBody>
      </p:sp>
      <p:sp>
        <p:nvSpPr>
          <p:cNvPr id="3" name="Content Placeholder 2"/>
          <p:cNvSpPr>
            <a:spLocks noGrp="1"/>
          </p:cNvSpPr>
          <p:nvPr>
            <p:ph idx="1"/>
          </p:nvPr>
        </p:nvSpPr>
        <p:spPr>
          <a:xfrm>
            <a:off x="228600" y="1905000"/>
            <a:ext cx="5257800" cy="4221163"/>
          </a:xfrm>
        </p:spPr>
        <p:txBody>
          <a:bodyPr/>
          <a:lstStyle/>
          <a:p>
            <a:r>
              <a:rPr lang="es-ES_tradnl" sz="2400" dirty="0" smtClean="0"/>
              <a:t>Abstinencia </a:t>
            </a:r>
          </a:p>
          <a:p>
            <a:r>
              <a:rPr lang="es-ES_tradnl" sz="2400" dirty="0" smtClean="0"/>
              <a:t>Monogamia mutua – Sexualmente activo con una sola pareja </a:t>
            </a:r>
          </a:p>
          <a:p>
            <a:r>
              <a:rPr lang="es-ES_tradnl" sz="2400" dirty="0" smtClean="0"/>
              <a:t>Vacúnese – para prevenir Hepatitis B y VPH (virus papiloma humano)</a:t>
            </a:r>
          </a:p>
          <a:p>
            <a:r>
              <a:rPr lang="es-ES_tradnl" sz="2400" dirty="0" smtClean="0"/>
              <a:t>Reduzca el numero de parejas sexuales </a:t>
            </a:r>
          </a:p>
          <a:p>
            <a:r>
              <a:rPr lang="es-ES_tradnl" sz="2400" dirty="0" smtClean="0"/>
              <a:t>Condones </a:t>
            </a:r>
          </a:p>
          <a:p>
            <a:r>
              <a:rPr lang="es-ES_tradnl" sz="2400" dirty="0" smtClean="0"/>
              <a:t>Exámenes regulares de enfermedades de transmisión sexual</a:t>
            </a:r>
          </a:p>
          <a:p>
            <a:endParaRPr lang="es-ES_tradnl" sz="2400" dirty="0" smtClean="0"/>
          </a:p>
          <a:p>
            <a:endParaRPr lang="es-ES_tradnl" sz="2400" dirty="0"/>
          </a:p>
        </p:txBody>
      </p:sp>
      <p:pic>
        <p:nvPicPr>
          <p:cNvPr id="63490" name="Picture 2" descr="couple embracing"/>
          <p:cNvPicPr>
            <a:picLocks noChangeAspect="1" noChangeArrowheads="1"/>
          </p:cNvPicPr>
          <p:nvPr/>
        </p:nvPicPr>
        <p:blipFill>
          <a:blip r:embed="rId3"/>
          <a:srcRect/>
          <a:stretch>
            <a:fillRect/>
          </a:stretch>
        </p:blipFill>
        <p:spPr bwMode="auto">
          <a:xfrm>
            <a:off x="5410200" y="2057400"/>
            <a:ext cx="3317787" cy="4091940"/>
          </a:xfrm>
          <a:prstGeom prst="rect">
            <a:avLst/>
          </a:prstGeom>
          <a:noFill/>
        </p:spPr>
      </p:pic>
    </p:spTree>
    <p:extLst>
      <p:ext uri="{BB962C8B-B14F-4D97-AF65-F5344CB8AC3E}">
        <p14:creationId xmlns:p14="http://schemas.microsoft.com/office/powerpoint/2010/main" val="185218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s-ES_tradnl" b="1" dirty="0" smtClean="0"/>
              <a:t>#8: Haga chequeos médicos</a:t>
            </a:r>
            <a:endParaRPr lang="es-ES_tradnl" dirty="0"/>
          </a:p>
        </p:txBody>
      </p:sp>
      <p:pic>
        <p:nvPicPr>
          <p:cNvPr id="4" name="Content Placeholder 5" descr="colonoscopy_procedure_for_digestive_tract_006208.jpg"/>
          <p:cNvPicPr>
            <a:picLocks noChangeAspect="1"/>
          </p:cNvPicPr>
          <p:nvPr/>
        </p:nvPicPr>
        <p:blipFill>
          <a:blip r:embed="rId3" cstate="print"/>
          <a:srcRect b="4768"/>
          <a:stretch>
            <a:fillRect/>
          </a:stretch>
        </p:blipFill>
        <p:spPr>
          <a:xfrm>
            <a:off x="1143000" y="1828800"/>
            <a:ext cx="3124200" cy="2117359"/>
          </a:xfrm>
          <a:prstGeom prst="rect">
            <a:avLst/>
          </a:prstGeom>
        </p:spPr>
      </p:pic>
      <p:pic>
        <p:nvPicPr>
          <p:cNvPr id="5" name="Picture 6" descr="http://i.telegraph.co.uk/multimedia/archive/02382/mammogram_2382776b.jpg"/>
          <p:cNvPicPr>
            <a:picLocks noChangeAspect="1" noChangeArrowheads="1"/>
          </p:cNvPicPr>
          <p:nvPr/>
        </p:nvPicPr>
        <p:blipFill>
          <a:blip r:embed="rId4" cstate="print"/>
          <a:srcRect/>
          <a:stretch>
            <a:fillRect/>
          </a:stretch>
        </p:blipFill>
        <p:spPr bwMode="auto">
          <a:xfrm>
            <a:off x="4419600" y="1828800"/>
            <a:ext cx="3083441" cy="2133600"/>
          </a:xfrm>
          <a:prstGeom prst="rect">
            <a:avLst/>
          </a:prstGeom>
          <a:noFill/>
        </p:spPr>
      </p:pic>
      <p:pic>
        <p:nvPicPr>
          <p:cNvPr id="6" name="Picture 12" descr="https://encrypted-tbn3.gstatic.com/images?q=tbn:ANd9GcTStAucs44n-FXzpoMqEBVERKipOCiyJ_4jdVO3XCoEC6bC9EtR"/>
          <p:cNvPicPr>
            <a:picLocks noChangeAspect="1" noChangeArrowheads="1"/>
          </p:cNvPicPr>
          <p:nvPr/>
        </p:nvPicPr>
        <p:blipFill>
          <a:blip r:embed="rId5" cstate="print"/>
          <a:srcRect/>
          <a:stretch>
            <a:fillRect/>
          </a:stretch>
        </p:blipFill>
        <p:spPr bwMode="auto">
          <a:xfrm>
            <a:off x="1143000" y="4038600"/>
            <a:ext cx="3159547" cy="2205645"/>
          </a:xfrm>
          <a:prstGeom prst="rect">
            <a:avLst/>
          </a:prstGeom>
          <a:noFill/>
        </p:spPr>
      </p:pic>
      <p:pic>
        <p:nvPicPr>
          <p:cNvPr id="7" name="Picture 14" descr="http://i1.mail.com/250/2244250,h=425,pd=1,w=620.jpg"/>
          <p:cNvPicPr>
            <a:picLocks noChangeAspect="1" noChangeArrowheads="1"/>
          </p:cNvPicPr>
          <p:nvPr/>
        </p:nvPicPr>
        <p:blipFill>
          <a:blip r:embed="rId6" cstate="print"/>
          <a:srcRect/>
          <a:stretch>
            <a:fillRect/>
          </a:stretch>
        </p:blipFill>
        <p:spPr bwMode="auto">
          <a:xfrm>
            <a:off x="4419600" y="4038600"/>
            <a:ext cx="3124200" cy="2228851"/>
          </a:xfrm>
          <a:prstGeom prst="rect">
            <a:avLst/>
          </a:prstGeom>
          <a:noFill/>
        </p:spPr>
      </p:pic>
    </p:spTree>
    <p:extLst>
      <p:ext uri="{BB962C8B-B14F-4D97-AF65-F5344CB8AC3E}">
        <p14:creationId xmlns:p14="http://schemas.microsoft.com/office/powerpoint/2010/main" val="3326251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s-ES_tradnl" sz="3600" b="1" dirty="0" smtClean="0"/>
              <a:t>Que son exámenes de cáncer exactamente? </a:t>
            </a:r>
            <a:endParaRPr lang="es-ES_tradnl" sz="3600" dirty="0"/>
          </a:p>
        </p:txBody>
      </p:sp>
      <p:sp>
        <p:nvSpPr>
          <p:cNvPr id="3" name="Content Placeholder 2"/>
          <p:cNvSpPr>
            <a:spLocks noGrp="1"/>
          </p:cNvSpPr>
          <p:nvPr>
            <p:ph idx="1"/>
          </p:nvPr>
        </p:nvSpPr>
        <p:spPr>
          <a:xfrm>
            <a:off x="152400" y="1981200"/>
            <a:ext cx="5410200" cy="4267200"/>
          </a:xfrm>
        </p:spPr>
        <p:txBody>
          <a:bodyPr/>
          <a:lstStyle/>
          <a:p>
            <a:pPr lvl="0"/>
            <a:r>
              <a:rPr lang="es-ES_tradnl" sz="2200" dirty="0" smtClean="0"/>
              <a:t>La meta de estos exámenes es descubrir y parar tumores cancerosos antes que crezcan y se extiendan (metástasis)</a:t>
            </a:r>
          </a:p>
          <a:p>
            <a:pPr lvl="0"/>
            <a:r>
              <a:rPr lang="es-ES_tradnl" sz="2200" dirty="0" smtClean="0"/>
              <a:t>Exámenes médicos preventivos son con equipos efectivos para la detección temprana del cáncer</a:t>
            </a:r>
          </a:p>
          <a:p>
            <a:pPr lvl="0"/>
            <a:r>
              <a:rPr lang="es-ES_tradnl" sz="2200" dirty="0" smtClean="0"/>
              <a:t>Pocas clases de cáncer tienen exámenes específicos para ayudar a detectar el cáncer</a:t>
            </a:r>
          </a:p>
          <a:p>
            <a:pPr lvl="0"/>
            <a:r>
              <a:rPr lang="es-ES_tradnl" sz="2200" dirty="0" smtClean="0"/>
              <a:t>Conocimiento de cambios en el cuerpo pueden ayudar a detectar señales tempranas del cáncer</a:t>
            </a:r>
            <a:endParaRPr lang="es-ES_tradnl" sz="2200" dirty="0"/>
          </a:p>
        </p:txBody>
      </p:sp>
      <p:pic>
        <p:nvPicPr>
          <p:cNvPr id="4" name="Content Placeholder 6" descr="mammogram.jpg"/>
          <p:cNvPicPr>
            <a:picLocks noChangeAspect="1"/>
          </p:cNvPicPr>
          <p:nvPr/>
        </p:nvPicPr>
        <p:blipFill>
          <a:blip r:embed="rId3" cstate="print"/>
          <a:stretch>
            <a:fillRect/>
          </a:stretch>
        </p:blipFill>
        <p:spPr>
          <a:xfrm>
            <a:off x="5715000" y="2514600"/>
            <a:ext cx="3237130" cy="2514600"/>
          </a:xfrm>
          <a:prstGeom prst="rect">
            <a:avLst/>
          </a:prstGeom>
        </p:spPr>
      </p:pic>
    </p:spTree>
    <p:extLst>
      <p:ext uri="{BB962C8B-B14F-4D97-AF65-F5344CB8AC3E}">
        <p14:creationId xmlns:p14="http://schemas.microsoft.com/office/powerpoint/2010/main" val="2877270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610600" cy="762000"/>
          </a:xfrm>
        </p:spPr>
        <p:txBody>
          <a:bodyPr/>
          <a:lstStyle/>
          <a:p>
            <a:r>
              <a:rPr lang="es-ES_tradnl" sz="3200" b="1" dirty="0" smtClean="0"/>
              <a:t>Por que debe hacer sus chequeos médicos?</a:t>
            </a:r>
            <a:r>
              <a:rPr lang="es-ES_tradnl" sz="3200" dirty="0" smtClean="0"/>
              <a:t/>
            </a:r>
            <a:br>
              <a:rPr lang="es-ES_tradnl" sz="3200" dirty="0" smtClean="0"/>
            </a:br>
            <a:endParaRPr lang="es-ES_tradnl" sz="3200" dirty="0"/>
          </a:p>
        </p:txBody>
      </p:sp>
      <p:sp>
        <p:nvSpPr>
          <p:cNvPr id="3" name="Content Placeholder 2"/>
          <p:cNvSpPr>
            <a:spLocks noGrp="1"/>
          </p:cNvSpPr>
          <p:nvPr>
            <p:ph sz="half" idx="1"/>
          </p:nvPr>
        </p:nvSpPr>
        <p:spPr>
          <a:xfrm>
            <a:off x="152400" y="1828800"/>
            <a:ext cx="4495800" cy="4495800"/>
          </a:xfrm>
        </p:spPr>
        <p:txBody>
          <a:bodyPr/>
          <a:lstStyle/>
          <a:p>
            <a:pPr lvl="0">
              <a:spcBef>
                <a:spcPts val="0"/>
              </a:spcBef>
            </a:pPr>
            <a:r>
              <a:rPr lang="es-ES_tradnl" sz="2000" dirty="0" smtClean="0"/>
              <a:t>Prevenir el cáncer desde antes que empieza </a:t>
            </a:r>
          </a:p>
          <a:p>
            <a:pPr lvl="0">
              <a:spcBef>
                <a:spcPts val="0"/>
              </a:spcBef>
            </a:pPr>
            <a:r>
              <a:rPr lang="es-ES_tradnl" sz="2000" dirty="0" smtClean="0"/>
              <a:t>Detectar cáncer en tempranas etapas para incrementar sobrevivencia y exitoso tratamiento </a:t>
            </a:r>
          </a:p>
          <a:p>
            <a:pPr lvl="0">
              <a:spcBef>
                <a:spcPts val="0"/>
              </a:spcBef>
            </a:pPr>
            <a:r>
              <a:rPr lang="es-ES_tradnl" sz="2000" dirty="0" smtClean="0"/>
              <a:t>Asegurar una vida larga y saludable</a:t>
            </a:r>
          </a:p>
          <a:p>
            <a:pPr lvl="0">
              <a:spcBef>
                <a:spcPts val="0"/>
              </a:spcBef>
            </a:pPr>
            <a:r>
              <a:rPr lang="es-ES_tradnl" sz="2000" dirty="0" smtClean="0"/>
              <a:t>Evitar estrés y costos de salud asociados con el tratamiento de cáncer </a:t>
            </a:r>
          </a:p>
          <a:p>
            <a:pPr lvl="0">
              <a:spcBef>
                <a:spcPts val="0"/>
              </a:spcBef>
            </a:pPr>
            <a:r>
              <a:rPr lang="es-ES_tradnl" sz="2000" dirty="0" smtClean="0"/>
              <a:t>Ser un ejemplo positivo a familia, amigos vecinos, compañeros de trabajo y animarlos a que también se hagan sus exámenes médicos</a:t>
            </a:r>
          </a:p>
          <a:p>
            <a:pPr lvl="0">
              <a:spcBef>
                <a:spcPts val="0"/>
              </a:spcBef>
            </a:pPr>
            <a:r>
              <a:rPr lang="es-ES_tradnl" sz="2000" dirty="0" smtClean="0"/>
              <a:t>Si tiene historial de familia con cáncer</a:t>
            </a:r>
            <a:endParaRPr lang="es-ES_tradnl" sz="2000" dirty="0"/>
          </a:p>
        </p:txBody>
      </p:sp>
      <p:pic>
        <p:nvPicPr>
          <p:cNvPr id="1026" name="Picture 2" descr="http://azu1.facilisimo.com/ima/i/5/5/5a/412_27142_2716961_28914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09800"/>
            <a:ext cx="392430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32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85800"/>
          </a:xfrm>
        </p:spPr>
        <p:txBody>
          <a:bodyPr/>
          <a:lstStyle/>
          <a:p>
            <a:r>
              <a:rPr lang="es-ES_tradnl" sz="3200" b="1" dirty="0" smtClean="0"/>
              <a:t>Ponga atención si nota que su cuerpo…. </a:t>
            </a:r>
            <a:endParaRPr lang="es-ES_tradnl" sz="3200" dirty="0"/>
          </a:p>
        </p:txBody>
      </p:sp>
      <p:sp>
        <p:nvSpPr>
          <p:cNvPr id="3" name="Content Placeholder 2"/>
          <p:cNvSpPr>
            <a:spLocks noGrp="1"/>
          </p:cNvSpPr>
          <p:nvPr>
            <p:ph idx="1"/>
          </p:nvPr>
        </p:nvSpPr>
        <p:spPr>
          <a:xfrm>
            <a:off x="381000" y="1524001"/>
            <a:ext cx="8229600" cy="4953000"/>
          </a:xfrm>
        </p:spPr>
        <p:txBody>
          <a:bodyPr/>
          <a:lstStyle/>
          <a:p>
            <a:pPr lvl="0">
              <a:spcBef>
                <a:spcPts val="0"/>
              </a:spcBef>
            </a:pPr>
            <a:r>
              <a:rPr lang="es-ES_tradnl" sz="2400" dirty="0" smtClean="0"/>
              <a:t>Cambio en hábitos de sus intestinos y de su vejiga </a:t>
            </a:r>
          </a:p>
          <a:p>
            <a:pPr lvl="0">
              <a:spcBef>
                <a:spcPts val="0"/>
              </a:spcBef>
            </a:pPr>
            <a:r>
              <a:rPr lang="es-ES_tradnl" sz="2400" dirty="0" smtClean="0"/>
              <a:t>Una llaga que no se cura </a:t>
            </a:r>
          </a:p>
          <a:p>
            <a:pPr lvl="0">
              <a:spcBef>
                <a:spcPts val="0"/>
              </a:spcBef>
            </a:pPr>
            <a:r>
              <a:rPr lang="es-ES_tradnl" sz="2400" dirty="0" smtClean="0"/>
              <a:t>Inusual sangrado o secreción</a:t>
            </a:r>
          </a:p>
          <a:p>
            <a:pPr lvl="0">
              <a:spcBef>
                <a:spcPts val="0"/>
              </a:spcBef>
            </a:pPr>
            <a:r>
              <a:rPr lang="es-ES_tradnl" sz="2400" dirty="0" smtClean="0"/>
              <a:t>Engrosamiento, bulto, o hinchazón en sus pechos u otra parte de su cuerpo </a:t>
            </a:r>
          </a:p>
          <a:p>
            <a:pPr lvl="0">
              <a:spcBef>
                <a:spcPts val="0"/>
              </a:spcBef>
            </a:pPr>
            <a:r>
              <a:rPr lang="es-ES_tradnl" sz="2400" dirty="0" smtClean="0"/>
              <a:t>Indigestión o dificultad al tragar</a:t>
            </a:r>
          </a:p>
          <a:p>
            <a:pPr lvl="0">
              <a:spcBef>
                <a:spcPts val="0"/>
              </a:spcBef>
            </a:pPr>
            <a:r>
              <a:rPr lang="es-ES_tradnl" sz="2400" dirty="0" smtClean="0"/>
              <a:t>Cambio reciente de una verruga o de un lunar </a:t>
            </a:r>
          </a:p>
          <a:p>
            <a:pPr lvl="0">
              <a:spcBef>
                <a:spcPts val="0"/>
              </a:spcBef>
            </a:pPr>
            <a:r>
              <a:rPr lang="es-ES_tradnl" sz="2400" dirty="0" smtClean="0"/>
              <a:t>Toz irritante o ronquedad </a:t>
            </a:r>
          </a:p>
          <a:p>
            <a:pPr lvl="0">
              <a:spcBef>
                <a:spcPts val="0"/>
              </a:spcBef>
            </a:pPr>
            <a:r>
              <a:rPr lang="es-ES_tradnl" sz="2400" dirty="0" smtClean="0"/>
              <a:t>Síntomas sin explicación como:</a:t>
            </a:r>
          </a:p>
          <a:p>
            <a:pPr lvl="1">
              <a:spcBef>
                <a:spcPts val="0"/>
              </a:spcBef>
            </a:pPr>
            <a:r>
              <a:rPr lang="es-ES_tradnl" sz="2400" dirty="0" smtClean="0"/>
              <a:t>Progresiva perdida de peso</a:t>
            </a:r>
          </a:p>
          <a:p>
            <a:pPr lvl="1">
              <a:spcBef>
                <a:spcPts val="0"/>
              </a:spcBef>
            </a:pPr>
            <a:r>
              <a:rPr lang="es-ES_tradnl" sz="2400" dirty="0" smtClean="0"/>
              <a:t>Fiebre</a:t>
            </a:r>
          </a:p>
          <a:p>
            <a:pPr lvl="1">
              <a:spcBef>
                <a:spcPts val="0"/>
              </a:spcBef>
            </a:pPr>
            <a:r>
              <a:rPr lang="es-ES_tradnl" sz="2400" dirty="0" smtClean="0"/>
              <a:t>Fatiga</a:t>
            </a:r>
          </a:p>
          <a:p>
            <a:pPr lvl="1">
              <a:spcBef>
                <a:spcPts val="0"/>
              </a:spcBef>
            </a:pPr>
            <a:r>
              <a:rPr lang="es-ES_tradnl" sz="2400" dirty="0" smtClean="0"/>
              <a:t>Dolor</a:t>
            </a:r>
          </a:p>
          <a:p>
            <a:pPr>
              <a:buNone/>
            </a:pPr>
            <a:endParaRPr lang="es-ES_tradnl" dirty="0"/>
          </a:p>
        </p:txBody>
      </p:sp>
    </p:spTree>
    <p:extLst>
      <p:ext uri="{BB962C8B-B14F-4D97-AF65-F5344CB8AC3E}">
        <p14:creationId xmlns:p14="http://schemas.microsoft.com/office/powerpoint/2010/main" val="1953727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762000" y="990600"/>
            <a:ext cx="7772400" cy="1143000"/>
          </a:xfrm>
          <a:noFill/>
          <a:ln>
            <a:miter lim="800000"/>
            <a:headEnd/>
            <a:tailEnd/>
          </a:ln>
        </p:spPr>
        <p:txBody>
          <a:bodyPr wrap="square" lIns="91440" tIns="45720" rIns="91440" bIns="45720" numCol="1" anchor="t" anchorCtr="0" compatLnSpc="1">
            <a:prstTxWarp prst="textNoShape">
              <a:avLst/>
            </a:prstTxWarp>
          </a:bodyPr>
          <a:lstStyle/>
          <a:p>
            <a:pPr algn="l" eaLnBrk="1" hangingPunct="1"/>
            <a:r>
              <a:rPr lang="en-US" b="1" dirty="0" smtClean="0"/>
              <a:t>¿</a:t>
            </a:r>
            <a:r>
              <a:rPr lang="en-US" b="1" dirty="0" err="1" smtClean="0"/>
              <a:t>Que</a:t>
            </a:r>
            <a:r>
              <a:rPr lang="en-US" b="1" dirty="0" smtClean="0"/>
              <a:t> </a:t>
            </a:r>
            <a:r>
              <a:rPr lang="en-US" b="1" dirty="0" err="1" smtClean="0"/>
              <a:t>es</a:t>
            </a:r>
            <a:r>
              <a:rPr lang="en-US" b="1" dirty="0" smtClean="0"/>
              <a:t> el </a:t>
            </a:r>
            <a:r>
              <a:rPr lang="en-US" b="1" dirty="0" err="1" smtClean="0"/>
              <a:t>Cáncer</a:t>
            </a:r>
            <a:r>
              <a:rPr lang="en-US" b="1" dirty="0" smtClean="0"/>
              <a:t>?</a:t>
            </a:r>
            <a:endParaRPr lang="en-US" dirty="0" smtClean="0"/>
          </a:p>
        </p:txBody>
      </p:sp>
      <p:sp>
        <p:nvSpPr>
          <p:cNvPr id="15363" name="Rectangle 3"/>
          <p:cNvSpPr>
            <a:spLocks noGrp="1" noChangeArrowheads="1"/>
          </p:cNvSpPr>
          <p:nvPr>
            <p:ph type="body" idx="1"/>
          </p:nvPr>
        </p:nvSpPr>
        <p:spPr bwMode="auto">
          <a:xfrm>
            <a:off x="685800" y="1828800"/>
            <a:ext cx="7772400" cy="990600"/>
          </a:xfrm>
          <a:noFill/>
          <a:ln>
            <a:miter lim="800000"/>
            <a:headEnd/>
            <a:tailEnd/>
          </a:ln>
        </p:spPr>
        <p:txBody>
          <a:bodyPr wrap="square" lIns="91440" tIns="45720" rIns="91440" bIns="45720" numCol="1" anchor="t" anchorCtr="0" compatLnSpc="1">
            <a:prstTxWarp prst="textNoShape">
              <a:avLst/>
            </a:prstTxWarp>
          </a:bodyPr>
          <a:lstStyle/>
          <a:p>
            <a:pPr algn="ctr" eaLnBrk="1" hangingPunct="1">
              <a:spcBef>
                <a:spcPts val="0"/>
              </a:spcBef>
              <a:buNone/>
            </a:pPr>
            <a:r>
              <a:rPr lang="es-ES" sz="2400" dirty="0"/>
              <a:t>El término "cáncer" se refiere a más de 100 enfermedades diferentes que empiezan en las células, la unidad básica del cuerpo de la vida.</a:t>
            </a:r>
            <a:endParaRPr lang="en-US" sz="2400" dirty="0" smtClean="0">
              <a:solidFill>
                <a:schemeClr val="bg2"/>
              </a:solidFill>
              <a:latin typeface="Times" pitchFamily="-107" charset="0"/>
              <a:ea typeface="Garamond" charset="0"/>
            </a:endParaRPr>
          </a:p>
        </p:txBody>
      </p:sp>
      <p:sp>
        <p:nvSpPr>
          <p:cNvPr id="7" name="TextBox 6"/>
          <p:cNvSpPr txBox="1"/>
          <p:nvPr/>
        </p:nvSpPr>
        <p:spPr>
          <a:xfrm>
            <a:off x="3009900" y="6120199"/>
            <a:ext cx="3581400" cy="276999"/>
          </a:xfrm>
          <a:prstGeom prst="rect">
            <a:avLst/>
          </a:prstGeom>
          <a:noFill/>
        </p:spPr>
        <p:txBody>
          <a:bodyPr wrap="square" rtlCol="0">
            <a:spAutoFit/>
          </a:bodyPr>
          <a:lstStyle/>
          <a:p>
            <a:r>
              <a:rPr lang="en-US" sz="1200" u="sng" dirty="0"/>
              <a:t>https://www.youtube.com/watch?v=hGdxv4iuFPQ</a:t>
            </a:r>
            <a:endParaRPr lang="en-US" sz="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9" y="3112176"/>
            <a:ext cx="5029201" cy="286404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38200"/>
          </a:xfrm>
        </p:spPr>
        <p:txBody>
          <a:bodyPr/>
          <a:lstStyle/>
          <a:p>
            <a:r>
              <a:rPr lang="es-ES_tradnl" b="1" dirty="0" smtClean="0"/>
              <a:t>Cosas que tiene que recordar</a:t>
            </a:r>
            <a:endParaRPr lang="es-ES_tradnl" b="1" dirty="0"/>
          </a:p>
        </p:txBody>
      </p:sp>
      <p:sp>
        <p:nvSpPr>
          <p:cNvPr id="3" name="Content Placeholder 2"/>
          <p:cNvSpPr>
            <a:spLocks noGrp="1"/>
          </p:cNvSpPr>
          <p:nvPr>
            <p:ph sz="half" idx="1"/>
          </p:nvPr>
        </p:nvSpPr>
        <p:spPr>
          <a:xfrm>
            <a:off x="457200" y="1905000"/>
            <a:ext cx="8229600" cy="4525963"/>
          </a:xfrm>
        </p:spPr>
        <p:txBody>
          <a:bodyPr/>
          <a:lstStyle/>
          <a:p>
            <a:pPr marL="514350" indent="-514350">
              <a:spcBef>
                <a:spcPts val="0"/>
              </a:spcBef>
              <a:buFont typeface="+mj-lt"/>
              <a:buAutoNum type="arabicPeriod"/>
            </a:pPr>
            <a:r>
              <a:rPr lang="es-ES_tradnl" sz="2400" dirty="0" smtClean="0"/>
              <a:t>Describir la diferencia entre un tumor benigno y maligno. </a:t>
            </a:r>
          </a:p>
          <a:p>
            <a:pPr marL="514350" indent="-514350">
              <a:spcBef>
                <a:spcPts val="0"/>
              </a:spcBef>
              <a:buFont typeface="+mj-lt"/>
              <a:buAutoNum type="arabicPeriod"/>
            </a:pPr>
            <a:r>
              <a:rPr lang="es-ES_tradnl" sz="2400" dirty="0" smtClean="0"/>
              <a:t>Cuales son los tipos de cáncer mas comunes de acuerdo a la Asociación Americana de Cáncer?</a:t>
            </a:r>
          </a:p>
          <a:p>
            <a:pPr marL="514350" indent="-514350">
              <a:spcBef>
                <a:spcPts val="0"/>
              </a:spcBef>
              <a:buFont typeface="+mj-lt"/>
              <a:buAutoNum type="arabicPeriod"/>
            </a:pPr>
            <a:r>
              <a:rPr lang="es-ES_tradnl" sz="2400" dirty="0" smtClean="0"/>
              <a:t>Nombre una cosa que no puede cambiar y otra que si puede cambiar para prevenir el cáncer. </a:t>
            </a:r>
          </a:p>
          <a:p>
            <a:pPr marL="514350" indent="-514350">
              <a:spcBef>
                <a:spcPts val="0"/>
              </a:spcBef>
              <a:buFont typeface="+mj-lt"/>
              <a:buAutoNum type="arabicPeriod"/>
            </a:pPr>
            <a:r>
              <a:rPr lang="es-ES_tradnl" sz="2400" dirty="0" smtClean="0"/>
              <a:t>Nombre 3 formas en que puede prevenir el cáncer. </a:t>
            </a:r>
          </a:p>
          <a:p>
            <a:pPr marL="514350" indent="-514350">
              <a:spcBef>
                <a:spcPts val="0"/>
              </a:spcBef>
              <a:buFont typeface="+mj-lt"/>
              <a:buAutoNum type="arabicPeriod"/>
            </a:pPr>
            <a:r>
              <a:rPr lang="es-ES_tradnl" sz="2400" dirty="0" smtClean="0"/>
              <a:t>Nombre 2 razones que usted debe hacerse exámenes de cáncer. </a:t>
            </a:r>
          </a:p>
          <a:p>
            <a:pPr marL="514350" indent="-514350">
              <a:spcBef>
                <a:spcPts val="0"/>
              </a:spcBef>
              <a:buFont typeface="+mj-lt"/>
              <a:buAutoNum type="arabicPeriod"/>
            </a:pPr>
            <a:r>
              <a:rPr lang="es-ES_tradnl" sz="2400" dirty="0" smtClean="0"/>
              <a:t>De un ejemplo de lo que aprendió y como lo puede poner en practica en su vida. </a:t>
            </a:r>
            <a:endParaRPr lang="es-ES_tradnl" dirty="0" smtClean="0"/>
          </a:p>
          <a:p>
            <a:pPr>
              <a:spcBef>
                <a:spcPts val="0"/>
              </a:spcBef>
              <a:buNone/>
            </a:pPr>
            <a:endParaRPr lang="es-ES_tradnl" dirty="0" smtClean="0"/>
          </a:p>
          <a:p>
            <a:pPr>
              <a:spcBef>
                <a:spcPts val="0"/>
              </a:spcBef>
              <a:buNone/>
            </a:pPr>
            <a:endParaRPr lang="es-ES_tradnl" dirty="0" smtClean="0"/>
          </a:p>
          <a:p>
            <a:pPr>
              <a:spcBef>
                <a:spcPts val="0"/>
              </a:spcBef>
              <a:buNone/>
            </a:pPr>
            <a:endParaRPr lang="es-ES_tradnl" dirty="0" smtClean="0"/>
          </a:p>
          <a:p>
            <a:pPr>
              <a:spcBef>
                <a:spcPts val="0"/>
              </a:spcBef>
              <a:buNone/>
            </a:pPr>
            <a:endParaRPr lang="es-ES_tradnl" dirty="0" smtClean="0"/>
          </a:p>
        </p:txBody>
      </p:sp>
    </p:spTree>
    <p:extLst>
      <p:ext uri="{BB962C8B-B14F-4D97-AF65-F5344CB8AC3E}">
        <p14:creationId xmlns:p14="http://schemas.microsoft.com/office/powerpoint/2010/main" val="2891743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838200"/>
          </a:xfrm>
        </p:spPr>
        <p:txBody>
          <a:bodyPr/>
          <a:lstStyle/>
          <a:p>
            <a:r>
              <a:rPr lang="es-ES_tradnl" b="1" dirty="0" smtClean="0"/>
              <a:t>Para mas información contáctenos por teléfono llamando al 314-747-0539 o escribanos a </a:t>
            </a:r>
            <a:br>
              <a:rPr lang="es-ES_tradnl" b="1" dirty="0" smtClean="0"/>
            </a:br>
            <a:r>
              <a:rPr lang="es-ES_tradnl" b="1" dirty="0" smtClean="0"/>
              <a:t>PECaD@siteman.wustl.edu</a:t>
            </a:r>
            <a:endParaRPr lang="es-ES_tradnl" b="1" dirty="0"/>
          </a:p>
        </p:txBody>
      </p:sp>
    </p:spTree>
    <p:extLst>
      <p:ext uri="{BB962C8B-B14F-4D97-AF65-F5344CB8AC3E}">
        <p14:creationId xmlns:p14="http://schemas.microsoft.com/office/powerpoint/2010/main" val="2752376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s-ES" sz="3600" dirty="0"/>
              <a:t>Un tumor no es </a:t>
            </a:r>
            <a:r>
              <a:rPr lang="es-ES" sz="3600" dirty="0" smtClean="0"/>
              <a:t>Canceroso </a:t>
            </a:r>
            <a:r>
              <a:rPr lang="es-ES" sz="3600" dirty="0"/>
              <a:t>Siempre</a:t>
            </a:r>
            <a:endParaRPr lang="en-US" sz="3600" b="1" dirty="0"/>
          </a:p>
        </p:txBody>
      </p:sp>
      <p:pic>
        <p:nvPicPr>
          <p:cNvPr id="1026" name="Picture 2" descr="http://1.bp.blogspot.com/-H2BlzcFT0PA/T9IKOtT5BsI/AAAAAAAAAA8/x296ix4pUxM/s1600/slid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553200" cy="4924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r>
              <a:rPr lang="es-ES" sz="3600" dirty="0"/>
              <a:t>Un tumor no es </a:t>
            </a:r>
            <a:r>
              <a:rPr lang="es-ES" sz="3600" dirty="0" smtClean="0"/>
              <a:t>Canceroso </a:t>
            </a:r>
            <a:r>
              <a:rPr lang="es-ES" sz="3600" dirty="0"/>
              <a:t>Siempre</a:t>
            </a:r>
            <a:endParaRPr lang="en-US" sz="3600" b="1" dirty="0"/>
          </a:p>
        </p:txBody>
      </p:sp>
      <p:graphicFrame>
        <p:nvGraphicFramePr>
          <p:cNvPr id="6" name="Table 5"/>
          <p:cNvGraphicFramePr>
            <a:graphicFrameLocks noGrp="1"/>
          </p:cNvGraphicFramePr>
          <p:nvPr>
            <p:extLst>
              <p:ext uri="{D42A27DB-BD31-4B8C-83A1-F6EECF244321}">
                <p14:modId xmlns:p14="http://schemas.microsoft.com/office/powerpoint/2010/main" val="168471906"/>
              </p:ext>
            </p:extLst>
          </p:nvPr>
        </p:nvGraphicFramePr>
        <p:xfrm>
          <a:off x="1143000" y="1600200"/>
          <a:ext cx="6934200" cy="4744156"/>
        </p:xfrm>
        <a:graphic>
          <a:graphicData uri="http://schemas.openxmlformats.org/drawingml/2006/table">
            <a:tbl>
              <a:tblPr firstRow="1" bandRow="1">
                <a:tableStyleId>{073A0DAA-6AF3-43AB-8588-CEC1D06C72B9}</a:tableStyleId>
              </a:tblPr>
              <a:tblGrid>
                <a:gridCol w="3467100"/>
                <a:gridCol w="3467100"/>
              </a:tblGrid>
              <a:tr h="437444">
                <a:tc>
                  <a:txBody>
                    <a:bodyPr/>
                    <a:lstStyle/>
                    <a:p>
                      <a:r>
                        <a:rPr lang="es-ES" sz="2400" dirty="0" smtClean="0"/>
                        <a:t>Tumores Benignos</a:t>
                      </a:r>
                      <a:endParaRPr lang="en-US" sz="2400" dirty="0"/>
                    </a:p>
                  </a:txBody>
                  <a:tcPr/>
                </a:tc>
                <a:tc>
                  <a:txBody>
                    <a:bodyPr/>
                    <a:lstStyle/>
                    <a:p>
                      <a:r>
                        <a:rPr lang="es-ES" sz="2400" dirty="0" smtClean="0"/>
                        <a:t>Tumores Malignos</a:t>
                      </a:r>
                      <a:endParaRPr lang="en-US" sz="2400" dirty="0"/>
                    </a:p>
                  </a:txBody>
                  <a:tcPr/>
                </a:tc>
              </a:tr>
              <a:tr h="4286956">
                <a:tc>
                  <a:txBody>
                    <a:bodyPr/>
                    <a:lstStyle/>
                    <a:p>
                      <a:pPr marL="236538" indent="-236538">
                        <a:spcBef>
                          <a:spcPts val="0"/>
                        </a:spcBef>
                        <a:buFont typeface="Arial" pitchFamily="34" charset="0"/>
                        <a:buChar char="•"/>
                      </a:pPr>
                      <a:r>
                        <a:rPr lang="es-ES" sz="2400" dirty="0" smtClean="0"/>
                        <a:t>NO son cancerosos</a:t>
                      </a:r>
                    </a:p>
                    <a:p>
                      <a:pPr marL="236538" indent="-236538">
                        <a:spcBef>
                          <a:spcPts val="0"/>
                        </a:spcBef>
                        <a:buFont typeface="Arial" pitchFamily="34" charset="0"/>
                        <a:buChar char="•"/>
                      </a:pPr>
                      <a:r>
                        <a:rPr lang="es-ES" sz="2400" dirty="0" smtClean="0"/>
                        <a:t>NO invaden otros tejidos</a:t>
                      </a:r>
                    </a:p>
                    <a:p>
                      <a:pPr marL="236538" indent="-236538">
                        <a:spcBef>
                          <a:spcPts val="0"/>
                        </a:spcBef>
                        <a:buFont typeface="Arial" pitchFamily="34" charset="0"/>
                        <a:buChar char="•"/>
                      </a:pPr>
                      <a:r>
                        <a:rPr lang="es-ES" sz="2400" dirty="0" smtClean="0"/>
                        <a:t>NO se propaga a</a:t>
                      </a:r>
                      <a:r>
                        <a:rPr lang="es-ES" sz="2400" baseline="0" dirty="0" smtClean="0"/>
                        <a:t> </a:t>
                      </a:r>
                      <a:r>
                        <a:rPr lang="es-ES" sz="2400" dirty="0" smtClean="0"/>
                        <a:t>otras partes del</a:t>
                      </a:r>
                      <a:r>
                        <a:rPr lang="es-ES" sz="2400" baseline="0" dirty="0" smtClean="0"/>
                        <a:t> </a:t>
                      </a:r>
                      <a:r>
                        <a:rPr lang="es-ES" sz="2400" dirty="0" smtClean="0"/>
                        <a:t>cuerpo</a:t>
                      </a:r>
                      <a:endParaRPr lang="en-US" sz="2400" baseline="0" dirty="0" smtClean="0"/>
                    </a:p>
                    <a:p>
                      <a:pPr>
                        <a:buFont typeface="Arial" pitchFamily="34" charset="0"/>
                        <a:buNone/>
                      </a:pPr>
                      <a:r>
                        <a:rPr lang="es-ES" sz="2400" dirty="0" smtClean="0"/>
                        <a:t/>
                      </a:r>
                      <a:br>
                        <a:rPr lang="es-ES" sz="2400" dirty="0" smtClean="0"/>
                      </a:br>
                      <a:r>
                        <a:rPr lang="es-ES" sz="2400" dirty="0" smtClean="0"/>
                        <a:t>     </a:t>
                      </a:r>
                      <a:endParaRPr lang="en-US" sz="2400" baseline="0" dirty="0" smtClean="0"/>
                    </a:p>
                  </a:txBody>
                  <a:tcPr/>
                </a:tc>
                <a:tc>
                  <a:txBody>
                    <a:bodyPr/>
                    <a:lstStyle/>
                    <a:p>
                      <a:pPr lvl="0">
                        <a:spcBef>
                          <a:spcPts val="0"/>
                        </a:spcBef>
                        <a:buFont typeface="Arial" pitchFamily="34" charset="0"/>
                        <a:buChar char="•"/>
                      </a:pPr>
                      <a:r>
                        <a:rPr lang="en-US" sz="2400" baseline="0" dirty="0" smtClean="0"/>
                        <a:t>  </a:t>
                      </a:r>
                      <a:r>
                        <a:rPr lang="es-ES" sz="2400" baseline="0" dirty="0" smtClean="0"/>
                        <a:t>S</a:t>
                      </a:r>
                      <a:r>
                        <a:rPr lang="es-ES" sz="2400" dirty="0" smtClean="0"/>
                        <a:t>on cancerosos</a:t>
                      </a:r>
                      <a:endParaRPr lang="en-US" sz="2400" dirty="0" smtClean="0"/>
                    </a:p>
                    <a:p>
                      <a:pPr marL="280988" lvl="0" indent="-280988">
                        <a:spcBef>
                          <a:spcPts val="0"/>
                        </a:spcBef>
                        <a:buFont typeface="Arial" pitchFamily="34" charset="0"/>
                        <a:buChar char="•"/>
                      </a:pPr>
                      <a:r>
                        <a:rPr lang="es-ES" sz="2400" dirty="0" smtClean="0"/>
                        <a:t>Crece sin control</a:t>
                      </a:r>
                      <a:r>
                        <a:rPr lang="es-ES" sz="2400" baseline="0" dirty="0" smtClean="0"/>
                        <a:t> </a:t>
                      </a:r>
                      <a:r>
                        <a:rPr lang="es-ES" sz="2400" dirty="0" smtClean="0"/>
                        <a:t>y invade o daña a otros</a:t>
                      </a:r>
                      <a:br>
                        <a:rPr lang="es-ES" sz="2400" dirty="0" smtClean="0"/>
                      </a:br>
                      <a:r>
                        <a:rPr lang="es-ES" sz="2400" dirty="0" smtClean="0"/>
                        <a:t>partes del cuerpo</a:t>
                      </a:r>
                    </a:p>
                    <a:p>
                      <a:pPr marL="280988" marR="0" lvl="0" indent="-280988" algn="l" defTabSz="457200" rtl="0" eaLnBrk="1" fontAlgn="auto" latinLnBrk="0" hangingPunct="1">
                        <a:lnSpc>
                          <a:spcPct val="100000"/>
                        </a:lnSpc>
                        <a:spcBef>
                          <a:spcPts val="0"/>
                        </a:spcBef>
                        <a:spcAft>
                          <a:spcPts val="0"/>
                        </a:spcAft>
                        <a:buClrTx/>
                        <a:buSzTx/>
                        <a:buFont typeface="Arial" pitchFamily="34" charset="0"/>
                        <a:buChar char="•"/>
                        <a:tabLst/>
                        <a:defRPr/>
                      </a:pPr>
                      <a:r>
                        <a:rPr lang="es-ES" sz="2400" dirty="0" smtClean="0"/>
                        <a:t>El cáncer se propaga desde el sitio original</a:t>
                      </a:r>
                      <a:br>
                        <a:rPr lang="es-ES" sz="2400" dirty="0" smtClean="0"/>
                      </a:br>
                      <a:r>
                        <a:rPr lang="es-ES" sz="2400" dirty="0" smtClean="0"/>
                        <a:t>a otra parte del</a:t>
                      </a:r>
                      <a:br>
                        <a:rPr lang="es-ES" sz="2400" dirty="0" smtClean="0"/>
                      </a:br>
                      <a:r>
                        <a:rPr lang="es-ES" sz="2400" dirty="0" smtClean="0"/>
                        <a:t>cuerpo (metástasis)</a:t>
                      </a:r>
                      <a:endParaRPr lang="en-US" sz="2400" dirty="0" smtClean="0"/>
                    </a:p>
                  </a:txBody>
                  <a:tcPr/>
                </a:tc>
              </a:tr>
            </a:tbl>
          </a:graphicData>
        </a:graphic>
      </p:graphicFrame>
    </p:spTree>
    <p:extLst>
      <p:ext uri="{BB962C8B-B14F-4D97-AF65-F5344CB8AC3E}">
        <p14:creationId xmlns:p14="http://schemas.microsoft.com/office/powerpoint/2010/main" val="23950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0" y="990600"/>
            <a:ext cx="4267200" cy="1200329"/>
          </a:xfrm>
          <a:prstGeom prst="rect">
            <a:avLst/>
          </a:prstGeom>
          <a:noFill/>
        </p:spPr>
        <p:txBody>
          <a:bodyPr wrap="square" rtlCol="0">
            <a:spAutoFit/>
          </a:bodyPr>
          <a:lstStyle/>
          <a:p>
            <a:r>
              <a:rPr lang="en-US" sz="3600" b="1" dirty="0" smtClean="0">
                <a:solidFill>
                  <a:schemeClr val="bg1"/>
                </a:solidFill>
              </a:rPr>
              <a:t>Cancer Hits Close to Home….</a:t>
            </a:r>
            <a:endParaRPr lang="en-US" sz="3600" b="1" dirty="0">
              <a:solidFill>
                <a:schemeClr val="bg1"/>
              </a:solidFill>
            </a:endParaRPr>
          </a:p>
        </p:txBody>
      </p:sp>
      <p:pic>
        <p:nvPicPr>
          <p:cNvPr id="2050" name="Picture 2" descr="https://contemporaryfamilies.org/wp-content/uploads/2014/01/hispanic-family.jpg"/>
          <p:cNvPicPr>
            <a:picLocks noChangeAspect="1" noChangeArrowheads="1"/>
          </p:cNvPicPr>
          <p:nvPr/>
        </p:nvPicPr>
        <p:blipFill rotWithShape="1">
          <a:blip r:embed="rId2">
            <a:extLst>
              <a:ext uri="{28A0092B-C50C-407E-A947-70E740481C1C}">
                <a14:useLocalDpi xmlns:a14="http://schemas.microsoft.com/office/drawing/2010/main" val="0"/>
              </a:ext>
            </a:extLst>
          </a:blip>
          <a:srcRect b="5318"/>
          <a:stretch/>
        </p:blipFill>
        <p:spPr bwMode="auto">
          <a:xfrm>
            <a:off x="4916" y="756826"/>
            <a:ext cx="9144000" cy="577671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228600" y="993058"/>
            <a:ext cx="6477000" cy="1676400"/>
          </a:xfrm>
        </p:spPr>
        <p:txBody>
          <a:bodyPr/>
          <a:lstStyle/>
          <a:p>
            <a:pPr marL="0" indent="0">
              <a:buNone/>
            </a:pPr>
            <a:r>
              <a:rPr lang="en-US" sz="4400" b="1" dirty="0" smtClean="0">
                <a:solidFill>
                  <a:srgbClr val="075596"/>
                </a:solidFill>
                <a:latin typeface="+mj-lt"/>
              </a:rPr>
              <a:t>El </a:t>
            </a:r>
            <a:r>
              <a:rPr lang="en-US" sz="4400" b="1" dirty="0" err="1" smtClean="0">
                <a:solidFill>
                  <a:srgbClr val="075596"/>
                </a:solidFill>
                <a:latin typeface="+mj-lt"/>
              </a:rPr>
              <a:t>Cáncer</a:t>
            </a:r>
            <a:r>
              <a:rPr lang="en-US" sz="4400" b="1" dirty="0" smtClean="0">
                <a:solidFill>
                  <a:srgbClr val="075596"/>
                </a:solidFill>
                <a:latin typeface="+mj-lt"/>
              </a:rPr>
              <a:t> </a:t>
            </a:r>
            <a:r>
              <a:rPr lang="en-US" sz="4400" b="1" dirty="0" err="1" smtClean="0">
                <a:solidFill>
                  <a:srgbClr val="075596"/>
                </a:solidFill>
                <a:latin typeface="+mj-lt"/>
              </a:rPr>
              <a:t>nos</a:t>
            </a:r>
            <a:r>
              <a:rPr lang="en-US" sz="4400" b="1" dirty="0" smtClean="0">
                <a:solidFill>
                  <a:srgbClr val="075596"/>
                </a:solidFill>
                <a:latin typeface="+mj-lt"/>
              </a:rPr>
              <a:t> </a:t>
            </a:r>
            <a:r>
              <a:rPr lang="en-US" sz="4400" b="1" dirty="0" err="1">
                <a:solidFill>
                  <a:srgbClr val="075596"/>
                </a:solidFill>
                <a:latin typeface="+mj-lt"/>
              </a:rPr>
              <a:t>A</a:t>
            </a:r>
            <a:r>
              <a:rPr lang="en-US" sz="4400" b="1" dirty="0" err="1" smtClean="0">
                <a:solidFill>
                  <a:srgbClr val="075596"/>
                </a:solidFill>
                <a:latin typeface="+mj-lt"/>
              </a:rPr>
              <a:t>fecta</a:t>
            </a:r>
            <a:endParaRPr lang="en-US" sz="4400" b="1" dirty="0">
              <a:solidFill>
                <a:srgbClr val="075596"/>
              </a:solidFill>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838200"/>
          </a:xfrm>
        </p:spPr>
        <p:txBody>
          <a:bodyPr/>
          <a:lstStyle/>
          <a:p>
            <a:r>
              <a:rPr lang="en-US" b="1" dirty="0" err="1" smtClean="0"/>
              <a:t>Cáncer</a:t>
            </a:r>
            <a:r>
              <a:rPr lang="en-US" b="1" dirty="0" smtClean="0"/>
              <a:t> </a:t>
            </a:r>
            <a:r>
              <a:rPr lang="en-US" b="1" dirty="0" err="1" smtClean="0"/>
              <a:t>en</a:t>
            </a:r>
            <a:r>
              <a:rPr lang="en-US" b="1" dirty="0" smtClean="0"/>
              <a:t> los Hispanos</a:t>
            </a:r>
            <a:endParaRPr lang="en-US" sz="4000" b="1" dirty="0"/>
          </a:p>
        </p:txBody>
      </p:sp>
      <p:sp>
        <p:nvSpPr>
          <p:cNvPr id="3" name="Content Placeholder 2"/>
          <p:cNvSpPr>
            <a:spLocks noGrp="1"/>
          </p:cNvSpPr>
          <p:nvPr>
            <p:ph sz="half" idx="1"/>
          </p:nvPr>
        </p:nvSpPr>
        <p:spPr>
          <a:xfrm>
            <a:off x="533400" y="1600200"/>
            <a:ext cx="8382000" cy="4525963"/>
          </a:xfrm>
        </p:spPr>
        <p:txBody>
          <a:bodyPr/>
          <a:lstStyle/>
          <a:p>
            <a:r>
              <a:rPr lang="es-ES" sz="2300" dirty="0"/>
              <a:t>1 de cada 2 hombres </a:t>
            </a:r>
            <a:r>
              <a:rPr lang="es-ES" sz="2300" dirty="0" smtClean="0"/>
              <a:t>Hispanos </a:t>
            </a:r>
            <a:r>
              <a:rPr lang="es-ES" sz="2300" dirty="0"/>
              <a:t>y 1 de cada 3 mujeres </a:t>
            </a:r>
            <a:r>
              <a:rPr lang="es-ES" sz="2300" dirty="0" smtClean="0"/>
              <a:t>Hispanas </a:t>
            </a:r>
            <a:r>
              <a:rPr lang="es-ES" sz="2300" dirty="0"/>
              <a:t>serán </a:t>
            </a:r>
            <a:r>
              <a:rPr lang="es-ES" sz="2300" dirty="0" smtClean="0"/>
              <a:t>diagnosticados </a:t>
            </a:r>
            <a:r>
              <a:rPr lang="es-ES" sz="2300" dirty="0"/>
              <a:t>con cáncer en su </a:t>
            </a:r>
            <a:r>
              <a:rPr lang="es-ES" sz="2300" dirty="0" smtClean="0"/>
              <a:t>vida.</a:t>
            </a:r>
          </a:p>
          <a:p>
            <a:r>
              <a:rPr lang="es-ES" sz="2300" dirty="0"/>
              <a:t>La probabilidad de morir por cáncer es </a:t>
            </a:r>
            <a:r>
              <a:rPr lang="es-ES" sz="2300" dirty="0" smtClean="0"/>
              <a:t>1 </a:t>
            </a:r>
            <a:r>
              <a:rPr lang="es-ES" sz="2300" dirty="0"/>
              <a:t>en 5 de los hombres </a:t>
            </a:r>
            <a:r>
              <a:rPr lang="es-ES" sz="2300" dirty="0" smtClean="0"/>
              <a:t>Hispanos </a:t>
            </a:r>
            <a:r>
              <a:rPr lang="es-ES" sz="2300" dirty="0"/>
              <a:t>y 1 en 6 de las mujeres hispanas. </a:t>
            </a:r>
            <a:endParaRPr lang="es-ES" sz="2300" dirty="0" smtClean="0"/>
          </a:p>
          <a:p>
            <a:r>
              <a:rPr lang="es-ES" sz="2300" dirty="0" smtClean="0"/>
              <a:t>El </a:t>
            </a:r>
            <a:r>
              <a:rPr lang="es-ES" sz="2300" dirty="0"/>
              <a:t>cáncer es la principal causa de muerte entre los H</a:t>
            </a:r>
            <a:r>
              <a:rPr lang="es-ES" sz="2300" dirty="0" smtClean="0"/>
              <a:t>ispanos nacionalmente, y la segunda causa de muerte entre los Hispanos viviendo en Missouri. </a:t>
            </a:r>
          </a:p>
          <a:p>
            <a:r>
              <a:rPr lang="es-ES" sz="2300" dirty="0"/>
              <a:t>78,2% de todos los cánceres en </a:t>
            </a:r>
            <a:r>
              <a:rPr lang="es-ES" sz="2300" dirty="0" smtClean="0"/>
              <a:t>gente de Missouri </a:t>
            </a:r>
            <a:r>
              <a:rPr lang="es-ES" sz="2300" dirty="0"/>
              <a:t>son diagnosticados a los 55 años </a:t>
            </a:r>
            <a:r>
              <a:rPr lang="es-ES" sz="2300" dirty="0" smtClean="0"/>
              <a:t>o mayor.</a:t>
            </a:r>
          </a:p>
          <a:p>
            <a:r>
              <a:rPr lang="es-ES" sz="2300" dirty="0"/>
              <a:t>En comparación con el estado de Missouri, las personas que viven en la ciudad de St. Louis tienen una mayor probabilidad de morir de cáncer</a:t>
            </a:r>
            <a:endParaRPr lang="en-US" sz="2300" dirty="0" smtClean="0"/>
          </a:p>
          <a:p>
            <a:pPr>
              <a:buNone/>
            </a:pPr>
            <a:endParaRPr lang="en-US" sz="2400" dirty="0" smtClean="0"/>
          </a:p>
          <a:p>
            <a:pPr>
              <a:buNone/>
            </a:pPr>
            <a:endParaRPr lang="en-US" sz="1000" dirty="0" smtClean="0">
              <a:latin typeface="Calibri" pitchFamily="34" charset="0"/>
            </a:endParaRPr>
          </a:p>
        </p:txBody>
      </p:sp>
      <p:sp>
        <p:nvSpPr>
          <p:cNvPr id="4" name="TextBox 3"/>
          <p:cNvSpPr txBox="1"/>
          <p:nvPr/>
        </p:nvSpPr>
        <p:spPr>
          <a:xfrm>
            <a:off x="533400" y="6172200"/>
            <a:ext cx="8229600" cy="400110"/>
          </a:xfrm>
          <a:prstGeom prst="rect">
            <a:avLst/>
          </a:prstGeom>
          <a:noFill/>
        </p:spPr>
        <p:txBody>
          <a:bodyPr wrap="square" rtlCol="0">
            <a:spAutoFit/>
          </a:bodyPr>
          <a:lstStyle/>
          <a:p>
            <a:pPr>
              <a:buNone/>
            </a:pPr>
            <a:r>
              <a:rPr lang="en-US" sz="1000" dirty="0" smtClean="0">
                <a:latin typeface="+mj-lt"/>
              </a:rPr>
              <a:t>Source: American Cancer Society’s Cancer Facts &amp; Figures for Hispanics/Latinos and Missouri Health Foundation ‘s Hispanic Health Disparities in Missouri</a:t>
            </a:r>
          </a:p>
        </p:txBody>
      </p:sp>
    </p:spTree>
  </p:cSld>
  <p:clrMapOvr>
    <a:masterClrMapping/>
  </p:clrMapOvr>
  <p:transition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3664565"/>
            <a:ext cx="3505200" cy="2431435"/>
          </a:xfrm>
          <a:prstGeom prst="rect">
            <a:avLst/>
          </a:prstGeom>
          <a:noFill/>
        </p:spPr>
        <p:txBody>
          <a:bodyPr wrap="square" rtlCol="0">
            <a:spAutoFit/>
          </a:bodyPr>
          <a:lstStyle/>
          <a:p>
            <a:pPr lvl="2"/>
            <a:r>
              <a:rPr lang="en-US" sz="3200" b="1" dirty="0" smtClean="0">
                <a:latin typeface="Times" pitchFamily="18" charset="0"/>
              </a:rPr>
              <a:t>Prostate</a:t>
            </a:r>
          </a:p>
          <a:p>
            <a:pPr lvl="2"/>
            <a:r>
              <a:rPr lang="en-US" sz="3200" b="1" dirty="0" smtClean="0">
                <a:latin typeface="Times" pitchFamily="18" charset="0"/>
              </a:rPr>
              <a:t>Breast</a:t>
            </a:r>
          </a:p>
          <a:p>
            <a:pPr lvl="2"/>
            <a:r>
              <a:rPr lang="en-US" sz="3200" b="1" dirty="0" smtClean="0">
                <a:latin typeface="Times" pitchFamily="18" charset="0"/>
              </a:rPr>
              <a:t>Lung</a:t>
            </a:r>
          </a:p>
          <a:p>
            <a:pPr lvl="2"/>
            <a:r>
              <a:rPr lang="en-US" sz="3200" b="1" dirty="0" smtClean="0">
                <a:latin typeface="Times" pitchFamily="18" charset="0"/>
              </a:rPr>
              <a:t>Colorectal</a:t>
            </a:r>
          </a:p>
          <a:p>
            <a:endParaRPr lang="en-US" dirty="0"/>
          </a:p>
        </p:txBody>
      </p:sp>
      <p:sp>
        <p:nvSpPr>
          <p:cNvPr id="2" name="Title 1"/>
          <p:cNvSpPr>
            <a:spLocks noGrp="1"/>
          </p:cNvSpPr>
          <p:nvPr>
            <p:ph type="title"/>
          </p:nvPr>
        </p:nvSpPr>
        <p:spPr>
          <a:xfrm>
            <a:off x="457200" y="914400"/>
            <a:ext cx="8229600" cy="1143000"/>
          </a:xfrm>
        </p:spPr>
        <p:txBody>
          <a:bodyPr/>
          <a:lstStyle/>
          <a:p>
            <a:r>
              <a:rPr lang="es-ES" sz="3600" b="1" dirty="0"/>
              <a:t>4 </a:t>
            </a:r>
            <a:r>
              <a:rPr lang="es-ES" sz="3600" b="1" dirty="0" smtClean="0"/>
              <a:t>Tipos </a:t>
            </a:r>
            <a:r>
              <a:rPr lang="es-ES" sz="3600" b="1" dirty="0"/>
              <a:t>más </a:t>
            </a:r>
            <a:r>
              <a:rPr lang="es-ES" sz="3600" b="1" dirty="0" smtClean="0"/>
              <a:t>Comunes </a:t>
            </a:r>
            <a:r>
              <a:rPr lang="es-ES" sz="3600" b="1" dirty="0"/>
              <a:t>de </a:t>
            </a:r>
            <a:r>
              <a:rPr lang="es-ES" sz="3600" b="1" dirty="0" smtClean="0"/>
              <a:t>Cáncer</a:t>
            </a:r>
            <a:endParaRPr lang="en-US" sz="3600" dirty="0"/>
          </a:p>
        </p:txBody>
      </p:sp>
      <p:sp>
        <p:nvSpPr>
          <p:cNvPr id="3" name="Content Placeholder 2"/>
          <p:cNvSpPr>
            <a:spLocks noGrp="1"/>
          </p:cNvSpPr>
          <p:nvPr>
            <p:ph idx="1"/>
          </p:nvPr>
        </p:nvSpPr>
        <p:spPr>
          <a:xfrm>
            <a:off x="457200" y="1752600"/>
            <a:ext cx="8229600" cy="1676400"/>
          </a:xfrm>
        </p:spPr>
        <p:txBody>
          <a:bodyPr/>
          <a:lstStyle/>
          <a:p>
            <a:pPr algn="ctr">
              <a:buNone/>
            </a:pPr>
            <a:r>
              <a:rPr lang="es-ES" dirty="0" smtClean="0"/>
              <a:t>Según </a:t>
            </a:r>
            <a:r>
              <a:rPr lang="es-ES" dirty="0"/>
              <a:t>el Instituto Nacional del Cáncer, ¿qué crees que son algunos de los 4 tipos más comunes de cáncer en Missouri?</a:t>
            </a:r>
            <a:endParaRPr lang="en-US" dirty="0">
              <a:latin typeface="Times" pitchFamily="18" charset="0"/>
            </a:endParaRPr>
          </a:p>
        </p:txBody>
      </p:sp>
      <p:sp>
        <p:nvSpPr>
          <p:cNvPr id="6" name="TextBox 5"/>
          <p:cNvSpPr txBox="1"/>
          <p:nvPr/>
        </p:nvSpPr>
        <p:spPr>
          <a:xfrm>
            <a:off x="304800" y="6154579"/>
            <a:ext cx="2209800" cy="246221"/>
          </a:xfrm>
          <a:prstGeom prst="rect">
            <a:avLst/>
          </a:prstGeom>
          <a:noFill/>
        </p:spPr>
        <p:txBody>
          <a:bodyPr wrap="square" rtlCol="0">
            <a:spAutoFit/>
          </a:bodyPr>
          <a:lstStyle/>
          <a:p>
            <a:r>
              <a:rPr lang="en-US" sz="1000" dirty="0" smtClean="0">
                <a:latin typeface="+mj-lt"/>
              </a:rPr>
              <a:t>Source: National Cancer Institute</a:t>
            </a:r>
            <a:endParaRPr lang="en-US" sz="1000" dirty="0">
              <a:latin typeface="+mj-lt"/>
            </a:endParaRPr>
          </a:p>
        </p:txBody>
      </p:sp>
      <p:pic>
        <p:nvPicPr>
          <p:cNvPr id="40962" name="Picture 2" descr="http://2.bp.blogspot.com/-zO7ovWqckUY/UjNfA-QdNfI/AAAAAAAAEmg/ak3FxhBrjrY/s1600/National-Cancer-Institute.jpg"/>
          <p:cNvPicPr>
            <a:picLocks noChangeAspect="1" noChangeArrowheads="1"/>
          </p:cNvPicPr>
          <p:nvPr/>
        </p:nvPicPr>
        <p:blipFill>
          <a:blip r:embed="rId2"/>
          <a:srcRect/>
          <a:stretch>
            <a:fillRect/>
          </a:stretch>
        </p:blipFill>
        <p:spPr bwMode="auto">
          <a:xfrm>
            <a:off x="2743200" y="3581400"/>
            <a:ext cx="4080235" cy="23419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0962"/>
                                        </p:tgtEl>
                                      </p:cBhvr>
                                    </p:animEffect>
                                    <p:set>
                                      <p:cBhvr>
                                        <p:cTn id="12" dur="1" fill="hold">
                                          <p:stCondLst>
                                            <p:cond delay="1999"/>
                                          </p:stCondLst>
                                        </p:cTn>
                                        <p:tgtEl>
                                          <p:spTgt spid="409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CC8867_SCC_PowerPointTemplate_ScienceFocused_blu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SCC8867_SCC_PowerPointTemplate_ScienceFocused_blue.pot</Template>
  <TotalTime>1573</TotalTime>
  <Words>2374</Words>
  <Application>Microsoft Office PowerPoint</Application>
  <PresentationFormat>On-screen Show (4:3)</PresentationFormat>
  <Paragraphs>280</Paragraphs>
  <Slides>41</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ＭＳ Ｐゴシック</vt:lpstr>
      <vt:lpstr>Arial</vt:lpstr>
      <vt:lpstr>Baskerville Old Face</vt:lpstr>
      <vt:lpstr>Bodoni MT</vt:lpstr>
      <vt:lpstr>Calibri</vt:lpstr>
      <vt:lpstr>Century Gothic</vt:lpstr>
      <vt:lpstr>Edwardian Script ITC</vt:lpstr>
      <vt:lpstr>Garamond</vt:lpstr>
      <vt:lpstr>High Tower Text</vt:lpstr>
      <vt:lpstr>Times</vt:lpstr>
      <vt:lpstr>SCC8867_SCC_PowerPointTemplate_ScienceFocused_blue</vt:lpstr>
      <vt:lpstr>PowerPoint Presentation</vt:lpstr>
      <vt:lpstr>Quienes Somos Programa para la Eliminación de Disparidad de Cáncer (PECaD)</vt:lpstr>
      <vt:lpstr>PowerPoint Presentation</vt:lpstr>
      <vt:lpstr>¿Que es el Cáncer?</vt:lpstr>
      <vt:lpstr>Un tumor no es Canceroso Siempre</vt:lpstr>
      <vt:lpstr>Un tumor no es Canceroso Siempre</vt:lpstr>
      <vt:lpstr>PowerPoint Presentation</vt:lpstr>
      <vt:lpstr>Cáncer en los Hispanos</vt:lpstr>
      <vt:lpstr>4 Tipos más Comunes de Cáncer</vt:lpstr>
      <vt:lpstr>Nuevos casos de cáncer en Missouri, 2011 </vt:lpstr>
      <vt:lpstr>Cáncer de Seno (Mama)</vt:lpstr>
      <vt:lpstr>Cáncer de Seno</vt:lpstr>
      <vt:lpstr>Cáncer de Seno</vt:lpstr>
      <vt:lpstr>Cáncer de Seno</vt:lpstr>
      <vt:lpstr>Cáncer de Seno</vt:lpstr>
      <vt:lpstr>Cáncer de Pulmón</vt:lpstr>
      <vt:lpstr>Cáncer de Pulmón</vt:lpstr>
      <vt:lpstr>Cáncer Colorrectal</vt:lpstr>
      <vt:lpstr>Cáncer Colorrectal</vt:lpstr>
      <vt:lpstr>Cáncer Colorrectal</vt:lpstr>
      <vt:lpstr>Mitos Acerca de Cáncer</vt:lpstr>
      <vt:lpstr>Que puedo hacer para prevenir el cáncer?</vt:lpstr>
      <vt:lpstr>Que puedo hacer para prevenir el cáncer?</vt:lpstr>
      <vt:lpstr>#1: Mantenga un Peso Saludable</vt:lpstr>
      <vt:lpstr>#2: Haga Ejercicio Regularmente</vt:lpstr>
      <vt:lpstr>Incorpore el ejercicio en su día</vt:lpstr>
      <vt:lpstr>#3: No Fume</vt:lpstr>
      <vt:lpstr>#4: Coma Saludable</vt:lpstr>
      <vt:lpstr>Que debe ir en su plato? </vt:lpstr>
      <vt:lpstr>#5 Tome con Moderación, Si toma</vt:lpstr>
      <vt:lpstr>¿Cuanto es “con moderación”?</vt:lpstr>
      <vt:lpstr>#6: Proteja su piel</vt:lpstr>
      <vt:lpstr>Consejos para Proteger Su Piel</vt:lpstr>
      <vt:lpstr>#7: Protéjase de enfermedades de transmisión sexual</vt:lpstr>
      <vt:lpstr>Protéjase de enfermedades de transmisión sexual </vt:lpstr>
      <vt:lpstr>#8: Haga chequeos médicos</vt:lpstr>
      <vt:lpstr>Que son exámenes de cáncer exactamente? </vt:lpstr>
      <vt:lpstr>Por que debe hacer sus chequeos médicos? </vt:lpstr>
      <vt:lpstr>Ponga atención si nota que su cuerpo…. </vt:lpstr>
      <vt:lpstr>Cosas que tiene que recordar</vt:lpstr>
      <vt:lpstr>Para mas información contáctenos por teléfono llamando al 314-747-0539 o escribanos a  PECaD@siteman.wustl.edu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BJC1140</dc:creator>
  <cp:lastModifiedBy>Lino-Camacho, Suzanne</cp:lastModifiedBy>
  <cp:revision>146</cp:revision>
  <cp:lastPrinted>2015-03-25T23:27:06Z</cp:lastPrinted>
  <dcterms:created xsi:type="dcterms:W3CDTF">2013-07-16T16:46:50Z</dcterms:created>
  <dcterms:modified xsi:type="dcterms:W3CDTF">2015-08-28T17:25:51Z</dcterms:modified>
</cp:coreProperties>
</file>