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1948" r:id="rId3"/>
    <p:sldId id="262" r:id="rId4"/>
    <p:sldId id="1949" r:id="rId5"/>
    <p:sldId id="1953" r:id="rId6"/>
    <p:sldId id="311" r:id="rId7"/>
    <p:sldId id="271" r:id="rId8"/>
    <p:sldId id="274" r:id="rId9"/>
    <p:sldId id="2034" r:id="rId10"/>
    <p:sldId id="2018" r:id="rId11"/>
    <p:sldId id="2023" r:id="rId12"/>
    <p:sldId id="2011" r:id="rId13"/>
    <p:sldId id="2035" r:id="rId14"/>
    <p:sldId id="2025" r:id="rId15"/>
    <p:sldId id="1988" r:id="rId16"/>
    <p:sldId id="310" r:id="rId17"/>
    <p:sldId id="302" r:id="rId18"/>
    <p:sldId id="2014" r:id="rId19"/>
    <p:sldId id="2015" r:id="rId20"/>
    <p:sldId id="2032" r:id="rId21"/>
    <p:sldId id="2006" r:id="rId22"/>
    <p:sldId id="1947"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1">
          <p15:clr>
            <a:srgbClr val="A4A3A4"/>
          </p15:clr>
        </p15:guide>
        <p15:guide id="2" orient="horz" pos="-512">
          <p15:clr>
            <a:srgbClr val="A4A3A4"/>
          </p15:clr>
        </p15:guide>
        <p15:guide id="3" orient="horz" pos="3065">
          <p15:clr>
            <a:srgbClr val="A4A3A4"/>
          </p15:clr>
        </p15:guide>
        <p15:guide id="4" orient="horz" pos="1984">
          <p15:clr>
            <a:srgbClr val="A4A3A4"/>
          </p15:clr>
        </p15:guide>
        <p15:guide id="5" orient="horz" pos="400">
          <p15:clr>
            <a:srgbClr val="A4A3A4"/>
          </p15:clr>
        </p15:guide>
        <p15:guide id="6" orient="horz" pos="16">
          <p15:clr>
            <a:srgbClr val="A4A3A4"/>
          </p15:clr>
        </p15:guide>
        <p15:guide id="7" orient="horz" pos="544">
          <p15:clr>
            <a:srgbClr val="A4A3A4"/>
          </p15:clr>
        </p15:guide>
        <p15:guide id="8" orient="horz" pos="2969">
          <p15:clr>
            <a:srgbClr val="A4A3A4"/>
          </p15:clr>
        </p15:guide>
        <p15:guide id="9" pos="5568">
          <p15:clr>
            <a:srgbClr val="A4A3A4"/>
          </p15:clr>
        </p15:guide>
        <p15:guide id="10"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 Malachi" initials="GM" lastIdx="1" clrIdx="0">
    <p:extLst>
      <p:ext uri="{19B8F6BF-5375-455C-9EA6-DF929625EA0E}">
        <p15:presenceInfo xmlns:p15="http://schemas.microsoft.com/office/powerpoint/2012/main" userId="S::mgriffit@wustl.edu::9d633e79-9750-4d9a-b531-cd75308c7a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DDD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75566" autoAdjust="0"/>
  </p:normalViewPr>
  <p:slideViewPr>
    <p:cSldViewPr snapToObjects="1">
      <p:cViewPr varScale="1">
        <p:scale>
          <a:sx n="130" d="100"/>
          <a:sy n="130" d="100"/>
        </p:scale>
        <p:origin x="2320" y="176"/>
      </p:cViewPr>
      <p:guideLst>
        <p:guide orient="horz" pos="3161"/>
        <p:guide orient="horz" pos="-512"/>
        <p:guide orient="horz" pos="3065"/>
        <p:guide orient="horz" pos="1984"/>
        <p:guide orient="horz" pos="400"/>
        <p:guide orient="horz" pos="16"/>
        <p:guide orient="horz" pos="544"/>
        <p:guide orient="horz" pos="2969"/>
        <p:guide pos="5568"/>
        <p:guide pos="240"/>
      </p:guideLst>
    </p:cSldViewPr>
  </p:slideViewPr>
  <p:notesTextViewPr>
    <p:cViewPr>
      <p:scale>
        <a:sx n="140" d="100"/>
        <a:sy n="14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64B9ED-9926-AA49-8086-75BD65493B99}" type="datetimeFigureOut">
              <a:rPr lang="en-US" smtClean="0"/>
              <a:t>9/14/22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D68D3-7CAB-724A-AC39-4E62AB0EFBF2}" type="slidenum">
              <a:rPr lang="en-US" smtClean="0"/>
              <a:t>‹#›</a:t>
            </a:fld>
            <a:endParaRPr lang="en-US"/>
          </a:p>
        </p:txBody>
      </p:sp>
    </p:spTree>
    <p:extLst>
      <p:ext uri="{BB962C8B-B14F-4D97-AF65-F5344CB8AC3E}">
        <p14:creationId xmlns:p14="http://schemas.microsoft.com/office/powerpoint/2010/main" val="20360489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7EC6FA-03DB-3341-9B66-6E978F60E5A9}" type="datetimeFigureOut">
              <a:rPr lang="en-US" smtClean="0"/>
              <a:t>9/14/22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D50AF-F628-504F-B99D-05BB4C0BF79D}" type="slidenum">
              <a:rPr lang="en-US" smtClean="0"/>
              <a:t>‹#›</a:t>
            </a:fld>
            <a:endParaRPr lang="en-US"/>
          </a:p>
        </p:txBody>
      </p:sp>
    </p:spTree>
    <p:extLst>
      <p:ext uri="{BB962C8B-B14F-4D97-AF65-F5344CB8AC3E}">
        <p14:creationId xmlns:p14="http://schemas.microsoft.com/office/powerpoint/2010/main" val="2973225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9D50AF-F628-504F-B99D-05BB4C0BF79D}" type="slidenum">
              <a:rPr lang="en-US" smtClean="0"/>
              <a:t>1</a:t>
            </a:fld>
            <a:endParaRPr lang="en-US"/>
          </a:p>
        </p:txBody>
      </p:sp>
    </p:spTree>
    <p:extLst>
      <p:ext uri="{BB962C8B-B14F-4D97-AF65-F5344CB8AC3E}">
        <p14:creationId xmlns:p14="http://schemas.microsoft.com/office/powerpoint/2010/main" val="126976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Tx/>
              <a:buChar char="-"/>
            </a:pPr>
            <a:r>
              <a:rPr lang="en-US" dirty="0"/>
              <a:t>One major area of focus in the field of neoantigen characterization is exploring the different possible sources of neoantigens and considering how different sources may influence the fundamental features of a good neoantigen on the past slide</a:t>
            </a:r>
          </a:p>
          <a:p>
            <a:pPr marL="171450" indent="-171450">
              <a:buFontTx/>
              <a:buChar char="-"/>
            </a:pPr>
            <a:r>
              <a:rPr lang="en-US" dirty="0"/>
              <a:t>Shown here are just some of the major neoantigen sources.  Each generally requiring a highly customized workflow to accurately detect and annotate them.</a:t>
            </a:r>
          </a:p>
          <a:p>
            <a:pPr marL="171450" indent="-171450">
              <a:buFontTx/>
              <a:buChar char="-"/>
            </a:pPr>
            <a:r>
              <a:rPr lang="en-US" dirty="0"/>
              <a:t>First we have simple point mutations.  An example of which I have shown.</a:t>
            </a:r>
          </a:p>
          <a:p>
            <a:pPr marL="171450" indent="-171450">
              <a:buFontTx/>
              <a:buChar char="-"/>
            </a:pPr>
            <a:r>
              <a:rPr lang="en-US" dirty="0"/>
              <a:t>Small deletions and insertions are of great interest because they can lead to frameshifts.  Frameshifts may be undesirable in some ways.  For example they might be subject to nonsense mediated decay and therefore have reduced expression.  But if expressed they have several interesting advantages.  For one they give rise to longer stretches of peptide sequence that are much more unique to the tumor genome than a peptide with a single amino acid substitution.  Furthermore, in some cancer genes, many tumors can have frameshifts around the same positions in the protein. We see this in P53 for example.  If these lead into the same altered reading frames, this raises the possibility of neoantigen peptides that are shared across individuals.</a:t>
            </a:r>
          </a:p>
          <a:p>
            <a:pPr marL="171450" indent="-171450">
              <a:buFontTx/>
              <a:buChar char="-"/>
            </a:pPr>
            <a:r>
              <a:rPr lang="en-US" dirty="0"/>
              <a:t>Aberrant tumor specific alternative splicing can similarly lead to rich sources of neoantigens when again a reading frame is shifted by the event, or a section of intron is retained that is not normally expressed.</a:t>
            </a:r>
          </a:p>
          <a:p>
            <a:pPr marL="171450" indent="-171450">
              <a:buFontTx/>
              <a:buChar char="-"/>
            </a:pPr>
            <a:r>
              <a:rPr lang="en-US" dirty="0"/>
              <a:t>Inter-chromosomal translocations can give rise to fusion proteins that also potentially harbor highly specific neoantigen peptides and in some cases are also strong drivers of tumor biology.</a:t>
            </a:r>
          </a:p>
          <a:p>
            <a:pPr marL="171450" indent="-171450">
              <a:buFontTx/>
              <a:buChar char="-"/>
            </a:pPr>
            <a:r>
              <a:rPr lang="en-US" dirty="0"/>
              <a:t>And it just goes on from there.  Neoantigens can arise from pseudogenes that are reactivated, historical or contemporary viral integration events, read through translation events, an so on.  And once expressed peptides can be post-translationally modified by methylation, </a:t>
            </a:r>
            <a:r>
              <a:rPr lang="en-US" dirty="0" err="1"/>
              <a:t>phorphorylation</a:t>
            </a:r>
            <a:r>
              <a:rPr lang="en-US" dirty="0"/>
              <a:t>, acetylation, etc. to give rise to even more diversity.</a:t>
            </a:r>
          </a:p>
          <a:p>
            <a:endParaRPr lang="en-US" dirty="0"/>
          </a:p>
          <a:p>
            <a:endParaRPr lang="en-US" dirty="0"/>
          </a:p>
          <a:p>
            <a:endParaRPr lang="en-US" dirty="0"/>
          </a:p>
          <a:p>
            <a:r>
              <a:rPr lang="en-US" dirty="0"/>
              <a:t>Figure caption:</a:t>
            </a:r>
          </a:p>
          <a:p>
            <a:r>
              <a:rPr lang="en-US" dirty="0"/>
              <a:t>Potential sources of “non-self” tumor neoantigens. Genomic alterations such as point mutations (A), indels (B) and gene fusions (E) can result in the generation of missense and frameshift neoantigens. Splicing aberrations such as the retention of cancer-specific exons (C) and introns (D) can also lead to frameshift neoantigens. Epigenetic changes can alter the expression levels of immunogenic </a:t>
            </a:r>
            <a:r>
              <a:rPr lang="en-US" dirty="0" err="1"/>
              <a:t>genomically</a:t>
            </a:r>
            <a:r>
              <a:rPr lang="en-US" dirty="0"/>
              <a:t>-encoded proteins (F) including viral proteins from integrated chronically-infected cells (EBV, HPV), cancer-testis antigens (e.g., MAGE-A4) and proteins derived from LINE and HERV elements. Post-transcriptional changes (G), including translation of upstream open reading frames (</a:t>
            </a:r>
            <a:r>
              <a:rPr lang="en-US" dirty="0" err="1"/>
              <a:t>uORF</a:t>
            </a:r>
            <a:r>
              <a:rPr lang="en-US" dirty="0"/>
              <a:t>), stop codon readthrough and protein modifications, such as methylation, phosphorylation and acetylation, can generate tumor specific neoantigens as well.</a:t>
            </a:r>
          </a:p>
        </p:txBody>
      </p:sp>
      <p:sp>
        <p:nvSpPr>
          <p:cNvPr id="4" name="Slide Number Placeholder 3"/>
          <p:cNvSpPr>
            <a:spLocks noGrp="1"/>
          </p:cNvSpPr>
          <p:nvPr>
            <p:ph type="sldNum" sz="quarter" idx="5"/>
          </p:nvPr>
        </p:nvSpPr>
        <p:spPr/>
        <p:txBody>
          <a:bodyPr/>
          <a:lstStyle/>
          <a:p>
            <a:fld id="{101B5BFC-C116-D449-90B9-D6F68C5CCB97}" type="slidenum">
              <a:rPr lang="en-US" smtClean="0"/>
              <a:t>10</a:t>
            </a:fld>
            <a:endParaRPr lang="en-US"/>
          </a:p>
        </p:txBody>
      </p:sp>
    </p:spTree>
    <p:extLst>
      <p:ext uri="{BB962C8B-B14F-4D97-AF65-F5344CB8AC3E}">
        <p14:creationId xmlns:p14="http://schemas.microsoft.com/office/powerpoint/2010/main" val="47637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D50AF-F628-504F-B99D-05BB4C0BF79D}" type="slidenum">
              <a:rPr lang="en-US" smtClean="0"/>
              <a:t>11</a:t>
            </a:fld>
            <a:endParaRPr lang="en-US"/>
          </a:p>
        </p:txBody>
      </p:sp>
    </p:spTree>
    <p:extLst>
      <p:ext uri="{BB962C8B-B14F-4D97-AF65-F5344CB8AC3E}">
        <p14:creationId xmlns:p14="http://schemas.microsoft.com/office/powerpoint/2010/main" val="2525335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Tx/>
              <a:buChar char="-"/>
            </a:pPr>
            <a:r>
              <a:rPr lang="en-US" dirty="0"/>
              <a:t>To give just one example of an area for improvement we have tackled. </a:t>
            </a:r>
          </a:p>
          <a:p>
            <a:pPr marL="171450" indent="-171450">
              <a:buFontTx/>
              <a:buChar char="-"/>
            </a:pPr>
            <a:r>
              <a:rPr lang="en-US" dirty="0"/>
              <a:t>Consider the very simple neoantigen in the top left.  The mutant version consists of a single amino acid substitution.</a:t>
            </a:r>
          </a:p>
          <a:p>
            <a:pPr marL="171450" indent="-171450">
              <a:buFontTx/>
              <a:buChar char="-"/>
            </a:pPr>
            <a:r>
              <a:rPr lang="en-US" dirty="0"/>
              <a:t>When the mutant and wildtype are so subtly different, one must consider carefully how they might be presented and recognized by the immune system</a:t>
            </a:r>
          </a:p>
          <a:p>
            <a:pPr marL="171450" indent="-171450">
              <a:buFontTx/>
              <a:buChar char="-"/>
            </a:pPr>
            <a:r>
              <a:rPr lang="en-US" dirty="0"/>
              <a:t>Depicted here in cartoon form is an MHC – Peptide – TCR complex. </a:t>
            </a:r>
          </a:p>
          <a:p>
            <a:pPr marL="171450" indent="-171450">
              <a:buFontTx/>
              <a:buChar char="-"/>
            </a:pPr>
            <a:r>
              <a:rPr lang="en-US" dirty="0"/>
              <a:t>In these complexes, there are residues of the peptide that are critical to binding by the MHC molecule. These are called anchor residues and are shown interacting directly with part of the MHC grove.</a:t>
            </a:r>
          </a:p>
          <a:p>
            <a:pPr marL="171450" indent="-171450">
              <a:buFontTx/>
              <a:buChar char="-"/>
            </a:pPr>
            <a:r>
              <a:rPr lang="en-US" dirty="0"/>
              <a:t>The other, non-anchor, residues of the peptide are more critical to recognition by the TCR and are shown at the top, facing the TCR.</a:t>
            </a:r>
          </a:p>
          <a:p>
            <a:pPr marL="171450" indent="-171450">
              <a:buFontTx/>
              <a:buChar char="-"/>
            </a:pPr>
            <a:r>
              <a:rPr lang="en-US" b="1" dirty="0"/>
              <a:t>The reason we care about this in the context of neoantigen presentation is that if the mutant amino acid is in an MHC anchor residue, and both the mutant and wild type peptides are strong binders, then the residues shown to the immune system could actually be the same</a:t>
            </a:r>
          </a:p>
          <a:p>
            <a:pPr marL="628650" lvl="1" indent="-171450">
              <a:buFontTx/>
              <a:buChar char="-"/>
            </a:pPr>
            <a:r>
              <a:rPr lang="en-US" dirty="0"/>
              <a:t>This could lead to tolerance where the immune system does not recognize the peptide as foreign (meaning it would not be much use in directing a response against the tumor)</a:t>
            </a:r>
          </a:p>
          <a:p>
            <a:pPr marL="628650" lvl="1" indent="-171450">
              <a:buFontTx/>
              <a:buChar char="-"/>
            </a:pPr>
            <a:r>
              <a:rPr lang="en-US" dirty="0"/>
              <a:t>Or potentially worse, it could lead to auto-immunity where a response is stimulated that could impact healthy tissues.</a:t>
            </a:r>
          </a:p>
          <a:p>
            <a:pPr marL="171450" indent="-171450">
              <a:buFontTx/>
              <a:buChar char="-"/>
            </a:pPr>
            <a:r>
              <a:rPr lang="en-US" b="1" dirty="0"/>
              <a:t>Conversely, if the mutant amino acid is in a TCR contact residue, it might not matter if the wild type version of the sequence is also a strong binder, because the residues being presented to the immune system are unique.</a:t>
            </a:r>
          </a:p>
          <a:p>
            <a:pPr marL="171450" indent="-171450">
              <a:buFontTx/>
              <a:buChar char="-"/>
            </a:pPr>
            <a:r>
              <a:rPr lang="en-US" b="1" dirty="0"/>
              <a:t>In order to assess these possibilities we first need to define which sites in each MHC molecule are acting as anchors</a:t>
            </a:r>
          </a:p>
          <a:p>
            <a:pPr marL="171450" indent="-171450">
              <a:buFontTx/>
              <a:buChar char="-"/>
            </a:pPr>
            <a:r>
              <a:rPr lang="en-US" dirty="0"/>
              <a:t>We believe that existing </a:t>
            </a:r>
            <a:r>
              <a:rPr lang="en-US" dirty="0" err="1"/>
              <a:t>peptide:MHC</a:t>
            </a:r>
            <a:r>
              <a:rPr lang="en-US" dirty="0"/>
              <a:t> binding algorithms and neoantigen workflows do not sufficiently account for HLA specific difference in anchor configuration when considering the mutant vs. wildtype peptide comparison.</a:t>
            </a:r>
          </a:p>
        </p:txBody>
      </p:sp>
      <p:sp>
        <p:nvSpPr>
          <p:cNvPr id="4" name="Slide Number Placeholder 3"/>
          <p:cNvSpPr>
            <a:spLocks noGrp="1"/>
          </p:cNvSpPr>
          <p:nvPr>
            <p:ph type="sldNum" sz="quarter" idx="5"/>
          </p:nvPr>
        </p:nvSpPr>
        <p:spPr/>
        <p:txBody>
          <a:bodyPr/>
          <a:lstStyle/>
          <a:p>
            <a:fld id="{099D50AF-F628-504F-B99D-05BB4C0BF79D}" type="slidenum">
              <a:rPr lang="en-US" smtClean="0"/>
              <a:t>12</a:t>
            </a:fld>
            <a:endParaRPr lang="en-US"/>
          </a:p>
        </p:txBody>
      </p:sp>
    </p:spTree>
    <p:extLst>
      <p:ext uri="{BB962C8B-B14F-4D97-AF65-F5344CB8AC3E}">
        <p14:creationId xmlns:p14="http://schemas.microsoft.com/office/powerpoint/2010/main" val="3679026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our sequence analysis pipelines using the Common Workflow Language (an open standard for bioinformatics workflow definitions). The workflow manages dependencies between steps in the pipeline and parallelization of the computational work.  The actual computational tasks leverage Docker containers for every tool and step.  The entirety of these pipelines including all workflow and container specifications are published under open source licenses using the version control system git. These approaches help to facilitate reproducibility and quality control as improvements are implemented, and portability so that the compute can be done efficiently on local or cloud based compute clusters.</a:t>
            </a:r>
          </a:p>
          <a:p>
            <a:endParaRPr lang="en-US" dirty="0"/>
          </a:p>
        </p:txBody>
      </p:sp>
      <p:sp>
        <p:nvSpPr>
          <p:cNvPr id="4" name="Slide Number Placeholder 3"/>
          <p:cNvSpPr>
            <a:spLocks noGrp="1"/>
          </p:cNvSpPr>
          <p:nvPr>
            <p:ph type="sldNum" sz="quarter" idx="5"/>
          </p:nvPr>
        </p:nvSpPr>
        <p:spPr/>
        <p:txBody>
          <a:bodyPr/>
          <a:lstStyle/>
          <a:p>
            <a:fld id="{101B5BFC-C116-D449-90B9-D6F68C5CCB97}" type="slidenum">
              <a:rPr lang="en-US" smtClean="0"/>
              <a:t>14</a:t>
            </a:fld>
            <a:endParaRPr lang="en-US"/>
          </a:p>
        </p:txBody>
      </p:sp>
    </p:spTree>
    <p:extLst>
      <p:ext uri="{BB962C8B-B14F-4D97-AF65-F5344CB8AC3E}">
        <p14:creationId xmlns:p14="http://schemas.microsoft.com/office/powerpoint/2010/main" val="418952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D50AF-F628-504F-B99D-05BB4C0BF79D}" type="slidenum">
              <a:rPr lang="en-US" smtClean="0"/>
              <a:t>15</a:t>
            </a:fld>
            <a:endParaRPr lang="en-US"/>
          </a:p>
        </p:txBody>
      </p:sp>
    </p:spTree>
    <p:extLst>
      <p:ext uri="{BB962C8B-B14F-4D97-AF65-F5344CB8AC3E}">
        <p14:creationId xmlns:p14="http://schemas.microsoft.com/office/powerpoint/2010/main" val="3815888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that in mind, we have involved ourselves in several clinical trials to test personalized neoantigen vaccines</a:t>
            </a:r>
          </a:p>
          <a:p>
            <a:pPr marL="171450" indent="-171450">
              <a:buFontTx/>
              <a:buChar char="-"/>
            </a:pPr>
            <a:r>
              <a:rPr lang="en-US" dirty="0"/>
              <a:t>I am aware of 29 of these trials world wide, of which our group is involved in designing the vaccines for 10.</a:t>
            </a:r>
          </a:p>
          <a:p>
            <a:pPr marL="171450" indent="-171450">
              <a:buFontTx/>
              <a:buChar char="-"/>
            </a:pPr>
            <a:r>
              <a:rPr lang="en-US" dirty="0"/>
              <a:t>At this early stage, these are mostly phase I, and small, primarily testing for safety</a:t>
            </a:r>
          </a:p>
          <a:p>
            <a:pPr marL="171450" indent="-171450">
              <a:buFontTx/>
              <a:buChar char="-"/>
            </a:pPr>
            <a:r>
              <a:rPr lang="en-US" dirty="0"/>
              <a:t>But nevertheless they allow us to explore and refine the approach in variety of tumors types and clinical scenarios with a truly wonderful group of clinical collaborators who make up our informal immunotherapy tumor board.</a:t>
            </a:r>
          </a:p>
          <a:p>
            <a:pPr marL="171450" indent="-171450">
              <a:buFontTx/>
              <a:buChar char="-"/>
            </a:pPr>
            <a:r>
              <a:rPr lang="en-US" dirty="0"/>
              <a:t>Results are yet to emerge for most of these.  In fact, just yesterday, in order to be at this meeting I missed the first internal presentation of results from the most advanced of these trials.  I hear second hand that the take home message is that the side effects appear minimal, evidence of T cell response is detected in most cases, and tumor responses and survival are promising (with the caveat that these are very early days and phase I trials are not robustly powered to assess outcome).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16</a:t>
            </a:fld>
            <a:endParaRPr lang="en-US"/>
          </a:p>
        </p:txBody>
      </p:sp>
    </p:spTree>
    <p:extLst>
      <p:ext uri="{BB962C8B-B14F-4D97-AF65-F5344CB8AC3E}">
        <p14:creationId xmlns:p14="http://schemas.microsoft.com/office/powerpoint/2010/main" val="1208322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just received data for the 18</a:t>
            </a:r>
            <a:r>
              <a:rPr lang="en-US" baseline="30000" dirty="0"/>
              <a:t>th</a:t>
            </a:r>
            <a:r>
              <a:rPr lang="en-US" dirty="0"/>
              <a:t> patient with an ambitious goal to treat 100 patients over the next 2 years.</a:t>
            </a:r>
          </a:p>
        </p:txBody>
      </p:sp>
      <p:sp>
        <p:nvSpPr>
          <p:cNvPr id="4" name="Slide Number Placeholder 3"/>
          <p:cNvSpPr>
            <a:spLocks noGrp="1"/>
          </p:cNvSpPr>
          <p:nvPr>
            <p:ph type="sldNum" sz="quarter" idx="5"/>
          </p:nvPr>
        </p:nvSpPr>
        <p:spPr/>
        <p:txBody>
          <a:bodyPr/>
          <a:lstStyle/>
          <a:p>
            <a:fld id="{099D50AF-F628-504F-B99D-05BB4C0BF79D}" type="slidenum">
              <a:rPr lang="en-US" smtClean="0"/>
              <a:t>17</a:t>
            </a:fld>
            <a:endParaRPr lang="en-US"/>
          </a:p>
        </p:txBody>
      </p:sp>
    </p:spTree>
    <p:extLst>
      <p:ext uri="{BB962C8B-B14F-4D97-AF65-F5344CB8AC3E}">
        <p14:creationId xmlns:p14="http://schemas.microsoft.com/office/powerpoint/2010/main" val="392802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that I will end here by acknowledging all the members of our lab and the </a:t>
            </a:r>
            <a:r>
              <a:rPr lang="en-US" dirty="0" err="1"/>
              <a:t>pVACtools</a:t>
            </a:r>
            <a:r>
              <a:rPr lang="en-US" dirty="0"/>
              <a:t> team in particular.  </a:t>
            </a:r>
          </a:p>
          <a:p>
            <a:pPr marL="171450" indent="-171450">
              <a:buFontTx/>
              <a:buChar char="-"/>
            </a:pPr>
            <a:r>
              <a:rPr lang="en-US" dirty="0"/>
              <a:t>For this work, I would like to particularly thank: Obi Griffith, Susanna </a:t>
            </a:r>
            <a:r>
              <a:rPr lang="en-US" dirty="0" err="1"/>
              <a:t>Kiwala</a:t>
            </a:r>
            <a:r>
              <a:rPr lang="en-US" dirty="0"/>
              <a:t>, </a:t>
            </a:r>
            <a:r>
              <a:rPr lang="en-US" dirty="0" err="1"/>
              <a:t>Huiming</a:t>
            </a:r>
            <a:r>
              <a:rPr lang="en-US" dirty="0"/>
              <a:t> Xia, Megan </a:t>
            </a:r>
            <a:r>
              <a:rPr lang="en-US" dirty="0" err="1"/>
              <a:t>Richters</a:t>
            </a:r>
            <a:r>
              <a:rPr lang="en-US" dirty="0"/>
              <a:t>, Josh McMichael, </a:t>
            </a:r>
            <a:r>
              <a:rPr lang="en-US" dirty="0" err="1"/>
              <a:t>Jasreet</a:t>
            </a:r>
            <a:r>
              <a:rPr lang="en-US" dirty="0"/>
              <a:t> </a:t>
            </a:r>
            <a:r>
              <a:rPr lang="en-US" dirty="0" err="1"/>
              <a:t>Hundal</a:t>
            </a:r>
            <a:r>
              <a:rPr lang="en-US" dirty="0"/>
              <a:t>, Cody Ramirez and Alex </a:t>
            </a:r>
            <a:r>
              <a:rPr lang="en-US" dirty="0" err="1"/>
              <a:t>Wollam</a:t>
            </a:r>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18</a:t>
            </a:fld>
            <a:endParaRPr lang="en-US"/>
          </a:p>
        </p:txBody>
      </p:sp>
    </p:spTree>
    <p:extLst>
      <p:ext uri="{BB962C8B-B14F-4D97-AF65-F5344CB8AC3E}">
        <p14:creationId xmlns:p14="http://schemas.microsoft.com/office/powerpoint/2010/main" val="415804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would also like to acknowledge our wonderful collaborators, particularly for this work: Will </a:t>
            </a:r>
            <a:r>
              <a:rPr lang="en-US" dirty="0" err="1"/>
              <a:t>Gillanders</a:t>
            </a:r>
            <a:r>
              <a:rPr lang="en-US" dirty="0"/>
              <a:t>, Chris Miller, Gavin Dunn, Beatriz </a:t>
            </a:r>
            <a:r>
              <a:rPr lang="en-US" dirty="0" err="1"/>
              <a:t>Carreno</a:t>
            </a:r>
            <a:r>
              <a:rPr lang="en-US" dirty="0"/>
              <a:t>, Ravi </a:t>
            </a:r>
            <a:r>
              <a:rPr lang="en-US" dirty="0" err="1"/>
              <a:t>Uppaluri</a:t>
            </a:r>
            <a:r>
              <a:rPr lang="en-US" dirty="0"/>
              <a:t>, and Todd </a:t>
            </a:r>
            <a:r>
              <a:rPr lang="en-US" dirty="0" err="1"/>
              <a:t>Fehinger</a:t>
            </a:r>
            <a:r>
              <a:rPr lang="en-US" dirty="0"/>
              <a:t> who lead some of the clinical trials we are most actively engaged with. </a:t>
            </a:r>
          </a:p>
        </p:txBody>
      </p:sp>
      <p:sp>
        <p:nvSpPr>
          <p:cNvPr id="4" name="Slide Number Placeholder 3"/>
          <p:cNvSpPr>
            <a:spLocks noGrp="1"/>
          </p:cNvSpPr>
          <p:nvPr>
            <p:ph type="sldNum" sz="quarter" idx="10"/>
          </p:nvPr>
        </p:nvSpPr>
        <p:spPr/>
        <p:txBody>
          <a:bodyPr/>
          <a:lstStyle/>
          <a:p>
            <a:fld id="{F8B62029-5CE8-3F4D-B1EC-8F9A910A4782}" type="slidenum">
              <a:rPr lang="en-US" smtClean="0"/>
              <a:t>19</a:t>
            </a:fld>
            <a:endParaRPr lang="en-US"/>
          </a:p>
        </p:txBody>
      </p:sp>
    </p:spTree>
    <p:extLst>
      <p:ext uri="{BB962C8B-B14F-4D97-AF65-F5344CB8AC3E}">
        <p14:creationId xmlns:p14="http://schemas.microsoft.com/office/powerpoint/2010/main" val="545647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are just the few trials that we are directly involved in.  </a:t>
            </a:r>
          </a:p>
          <a:p>
            <a:pPr marL="171450" indent="-171450">
              <a:buFontTx/>
              <a:buChar char="-"/>
            </a:pPr>
            <a:r>
              <a:rPr lang="en-US" dirty="0"/>
              <a:t>In parallel, we have begun an effort to systematically catalogue the characteristics of all active neoantigen vaccine trials worldwide.</a:t>
            </a:r>
          </a:p>
          <a:p>
            <a:pPr marL="171450" indent="-171450">
              <a:buFontTx/>
              <a:buChar char="-"/>
            </a:pPr>
            <a:r>
              <a:rPr lang="en-US" dirty="0"/>
              <a:t>This is being done in collaboration with the Jamie Leandro Foundation for Cancer Vaccines and </a:t>
            </a:r>
            <a:r>
              <a:rPr lang="en-US" dirty="0" err="1"/>
              <a:t>ClinWiki</a:t>
            </a:r>
            <a:endParaRPr lang="en-US" dirty="0"/>
          </a:p>
          <a:p>
            <a:pPr marL="171450" indent="-171450">
              <a:buFontTx/>
              <a:buChar char="-"/>
            </a:pPr>
            <a:r>
              <a:rPr lang="en-US" dirty="0"/>
              <a:t>The results of this effort are publicly available at </a:t>
            </a:r>
            <a:r>
              <a:rPr lang="en-US" dirty="0" err="1"/>
              <a:t>neoantigen.clinwiki.org</a:t>
            </a:r>
            <a:r>
              <a:rPr lang="en-US" dirty="0"/>
              <a:t>.  We are just getting going with this project but hope to have a completed first version by this summer.</a:t>
            </a:r>
          </a:p>
        </p:txBody>
      </p:sp>
      <p:sp>
        <p:nvSpPr>
          <p:cNvPr id="4" name="Slide Number Placeholder 3"/>
          <p:cNvSpPr>
            <a:spLocks noGrp="1"/>
          </p:cNvSpPr>
          <p:nvPr>
            <p:ph type="sldNum" sz="quarter" idx="5"/>
          </p:nvPr>
        </p:nvSpPr>
        <p:spPr/>
        <p:txBody>
          <a:bodyPr/>
          <a:lstStyle/>
          <a:p>
            <a:fld id="{101B5BFC-C116-D449-90B9-D6F68C5CCB97}" type="slidenum">
              <a:rPr lang="en-US" smtClean="0"/>
              <a:t>20</a:t>
            </a:fld>
            <a:endParaRPr lang="en-US"/>
          </a:p>
        </p:txBody>
      </p:sp>
    </p:spTree>
    <p:extLst>
      <p:ext uri="{BB962C8B-B14F-4D97-AF65-F5344CB8AC3E}">
        <p14:creationId xmlns:p14="http://schemas.microsoft.com/office/powerpoint/2010/main" val="276316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Tx/>
              <a:buChar char="-"/>
            </a:pPr>
            <a:r>
              <a:rPr lang="en-US" sz="1200" b="0" i="0" kern="1200" dirty="0">
                <a:solidFill>
                  <a:schemeClr val="tx1"/>
                </a:solidFill>
                <a:effectLst/>
                <a:latin typeface="+mn-lt"/>
                <a:ea typeface="+mn-ea"/>
                <a:cs typeface="+mn-cs"/>
              </a:rPr>
              <a:t>A major focus of our work is on understanding how T cells can recognize tumor cells by their unique features.  Our goal here is to really leverage the immune system’s remarkable ability to identify and destroy cells infected with non-self or “foreign” elements.  Instead of the foreign element here being a pathogen that has invaded a cell, it is the tumor cell itself.</a:t>
            </a:r>
          </a:p>
          <a:p>
            <a:pPr marL="171450" indent="-171450">
              <a:buFontTx/>
              <a:buChar char="-"/>
            </a:pPr>
            <a:r>
              <a:rPr lang="en-US" sz="1200" b="0" i="0" kern="1200" dirty="0">
                <a:solidFill>
                  <a:schemeClr val="tx1"/>
                </a:solidFill>
                <a:effectLst/>
                <a:latin typeface="+mn-lt"/>
                <a:ea typeface="+mn-ea"/>
                <a:cs typeface="+mn-cs"/>
              </a:rPr>
              <a:t>The reason this works is because tumors acquire somatic mutations and these genomic alterations create unique peptides that can be recognized as foreign.</a:t>
            </a:r>
          </a:p>
          <a:p>
            <a:pPr marL="171450" indent="-171450">
              <a:buFontTx/>
              <a:buChar char="-"/>
            </a:pPr>
            <a:r>
              <a:rPr lang="en-US" sz="1200" b="0" i="0" kern="1200" dirty="0">
                <a:solidFill>
                  <a:schemeClr val="tx1"/>
                </a:solidFill>
                <a:effectLst/>
                <a:latin typeface="+mn-lt"/>
                <a:ea typeface="+mn-ea"/>
                <a:cs typeface="+mn-cs"/>
              </a:rPr>
              <a:t>Depicted here is an example of the simplest form of neoantigen.  A single nucleotide change leading to a single amino acid substitution.  </a:t>
            </a:r>
          </a:p>
          <a:p>
            <a:pPr marL="171450" indent="-171450">
              <a:buFontTx/>
              <a:buChar char="-"/>
            </a:pPr>
            <a:r>
              <a:rPr lang="en-US" sz="1200" b="0" i="0" kern="1200" dirty="0">
                <a:solidFill>
                  <a:schemeClr val="tx1"/>
                </a:solidFill>
                <a:effectLst/>
                <a:latin typeface="+mn-lt"/>
                <a:ea typeface="+mn-ea"/>
                <a:cs typeface="+mn-cs"/>
              </a:rPr>
              <a:t>In normal cells, the wild type peptide may be presented by MHC but it will be recognized as self by the immune system</a:t>
            </a:r>
          </a:p>
          <a:p>
            <a:pPr marL="171450" indent="-171450">
              <a:buFontTx/>
              <a:buChar char="-"/>
            </a:pPr>
            <a:r>
              <a:rPr lang="en-US" sz="1200" b="0" i="0" kern="1200" dirty="0">
                <a:solidFill>
                  <a:schemeClr val="tx1"/>
                </a:solidFill>
                <a:effectLst/>
                <a:latin typeface="+mn-lt"/>
                <a:ea typeface="+mn-ea"/>
                <a:cs typeface="+mn-cs"/>
              </a:rPr>
              <a:t>In the tumor cells, if the altered version of the peptide is presented it can lead to T cell recognition and ultimately cell death.</a:t>
            </a:r>
          </a:p>
          <a:p>
            <a:pPr marL="171450" indent="-171450">
              <a:buFontTx/>
              <a:buChar char="-"/>
            </a:pPr>
            <a:r>
              <a:rPr lang="en-US" sz="1200" b="0" i="0" kern="1200" dirty="0">
                <a:solidFill>
                  <a:schemeClr val="tx1"/>
                </a:solidFill>
                <a:effectLst/>
                <a:latin typeface="+mn-lt"/>
                <a:ea typeface="+mn-ea"/>
                <a:cs typeface="+mn-cs"/>
              </a:rPr>
              <a:t>Two relatively new forms of cancer therapy that both rely on this principle are checkpoint inhibition therapies and personalized neoantigen vaccines. </a:t>
            </a:r>
          </a:p>
          <a:p>
            <a:pPr marL="171450" indent="-171450">
              <a:buFontTx/>
              <a:buChar char="-"/>
            </a:pPr>
            <a:r>
              <a:rPr lang="en-US" sz="1200" b="0" i="0" kern="1200" dirty="0">
                <a:solidFill>
                  <a:schemeClr val="tx1"/>
                </a:solidFill>
                <a:effectLst/>
                <a:latin typeface="+mn-lt"/>
                <a:ea typeface="+mn-ea"/>
                <a:cs typeface="+mn-cs"/>
              </a:rPr>
              <a:t>In checkpoint blockade therapy you are inhibiting signaling molecules that the tumor upregulates to avoid immune recognition, effectively taking the breaks off of the immune system so that it can more aggressively recognize foreign antigens in the tumor.</a:t>
            </a:r>
          </a:p>
          <a:p>
            <a:pPr marL="171450" indent="-171450">
              <a:buFontTx/>
              <a:buChar char="-"/>
            </a:pPr>
            <a:r>
              <a:rPr lang="en-US" sz="1200" b="0" i="0" kern="1200" dirty="0">
                <a:solidFill>
                  <a:schemeClr val="tx1"/>
                </a:solidFill>
                <a:effectLst/>
                <a:latin typeface="+mn-lt"/>
                <a:ea typeface="+mn-ea"/>
                <a:cs typeface="+mn-cs"/>
              </a:rPr>
              <a:t>In personalized neoantigen vaccines you are identifying a set of these peptides and delivering them to the patient to stimulate an immune response against the unique features of their tumor.</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Neoantigens are antigens encoded by tumor-specific mutated genes. </a:t>
            </a:r>
          </a:p>
          <a:p>
            <a:pPr marL="171450" indent="-171450">
              <a:buFontTx/>
              <a:buChar char="-"/>
            </a:pPr>
            <a:r>
              <a:rPr lang="en-US" dirty="0"/>
              <a:t>Tumor-specific antigen presented by MHC Class I or II molecules on the cell surface</a:t>
            </a:r>
          </a:p>
          <a:p>
            <a:pPr marL="171450" indent="-171450">
              <a:buFontTx/>
              <a:buChar char="-"/>
            </a:pPr>
            <a:r>
              <a:rPr lang="en-US" dirty="0"/>
              <a:t>Created by somatic mutations in cancer leading to expression only on tumor cells</a:t>
            </a:r>
          </a:p>
          <a:p>
            <a:pPr marL="171450" indent="-171450" eaLnBrk="1" hangingPunct="1">
              <a:buFontTx/>
              <a:buChar char="-"/>
            </a:pPr>
            <a:r>
              <a:rPr lang="en-US" sz="1200" dirty="0">
                <a:ea typeface="ＭＳ Ｐゴシック" pitchFamily="30" charset="-128"/>
                <a:cs typeface="Avenir Medium"/>
              </a:rPr>
              <a:t>Tumor-specific epitopes (</a:t>
            </a:r>
            <a:r>
              <a:rPr lang="en-US" sz="1200" b="1" dirty="0">
                <a:ea typeface="ＭＳ Ｐゴシック" pitchFamily="30" charset="-128"/>
                <a:cs typeface="Avenir Medium"/>
              </a:rPr>
              <a:t>‘</a:t>
            </a:r>
            <a:r>
              <a:rPr lang="en-US" sz="1200" b="1" i="1" dirty="0">
                <a:ea typeface="ＭＳ Ｐゴシック" pitchFamily="30" charset="-128"/>
                <a:cs typeface="Avenir Medium"/>
              </a:rPr>
              <a:t>Neoepitopes</a:t>
            </a:r>
            <a:r>
              <a:rPr lang="en-US" sz="1200" b="1" dirty="0">
                <a:ea typeface="ＭＳ Ｐゴシック" pitchFamily="30" charset="-128"/>
                <a:cs typeface="Avenir Medium"/>
              </a:rPr>
              <a:t>’</a:t>
            </a:r>
            <a:r>
              <a:rPr lang="en-US" sz="1200" dirty="0">
                <a:ea typeface="ＭＳ Ｐゴシック" pitchFamily="30" charset="-128"/>
                <a:cs typeface="Avenir Medium"/>
              </a:rPr>
              <a:t>) are</a:t>
            </a:r>
            <a:r>
              <a:rPr lang="en-US" sz="1200" b="1" dirty="0">
                <a:ea typeface="ＭＳ Ｐゴシック" pitchFamily="30" charset="-128"/>
                <a:cs typeface="Avenir Medium"/>
              </a:rPr>
              <a:t> </a:t>
            </a:r>
            <a:r>
              <a:rPr lang="en-US" sz="1200" dirty="0">
                <a:ea typeface="ＭＳ Ｐゴシック" pitchFamily="30" charset="-128"/>
                <a:cs typeface="Avenir Medium"/>
              </a:rPr>
              <a:t>unique to each patient</a:t>
            </a:r>
          </a:p>
          <a:p>
            <a:pPr marL="171450" indent="-171450" eaLnBrk="1" hangingPunct="1">
              <a:buFontTx/>
              <a:buChar char="-"/>
            </a:pPr>
            <a:r>
              <a:rPr lang="en-US" sz="1200" dirty="0">
                <a:ea typeface="ＭＳ Ｐゴシック" pitchFamily="30" charset="-128"/>
                <a:cs typeface="Avenir Medium"/>
              </a:rPr>
              <a:t>These unique </a:t>
            </a:r>
            <a:r>
              <a:rPr lang="en-US" sz="1200" b="1" dirty="0">
                <a:ea typeface="ＭＳ Ｐゴシック" pitchFamily="30" charset="-128"/>
                <a:cs typeface="Avenir Medium"/>
              </a:rPr>
              <a:t>tumor epitopes </a:t>
            </a:r>
            <a:r>
              <a:rPr lang="en-US" sz="1200" dirty="0">
                <a:ea typeface="ＭＳ Ｐゴシック" pitchFamily="30" charset="-128"/>
                <a:cs typeface="Avenir Medium"/>
              </a:rPr>
              <a:t>result from </a:t>
            </a:r>
            <a:r>
              <a:rPr lang="en-US" sz="1200" b="1" dirty="0">
                <a:ea typeface="ＭＳ Ｐゴシック" pitchFamily="30" charset="-128"/>
                <a:cs typeface="Avenir Medium"/>
              </a:rPr>
              <a:t>somatic changes in the tumor genome (i.e. non-synonymous substitutions, insertions, deletions, splice site alterations, fusions, etc.)</a:t>
            </a:r>
          </a:p>
          <a:p>
            <a:pPr marL="171450" indent="-171450" eaLnBrk="1" hangingPunct="1">
              <a:buFontTx/>
              <a:buChar char="-"/>
            </a:pPr>
            <a:r>
              <a:rPr lang="en-US" sz="1200" dirty="0">
                <a:ea typeface="ＭＳ Ｐゴシック" pitchFamily="30" charset="-128"/>
                <a:cs typeface="Avenir Medium"/>
              </a:rPr>
              <a:t>Historically, </a:t>
            </a:r>
            <a:r>
              <a:rPr lang="en-US" sz="1200" b="1" dirty="0">
                <a:ea typeface="ＭＳ Ｐゴシック" pitchFamily="30" charset="-128"/>
                <a:cs typeface="Avenir Medium"/>
              </a:rPr>
              <a:t>experimental techniques </a:t>
            </a:r>
            <a:r>
              <a:rPr lang="en-US" sz="1200" dirty="0">
                <a:ea typeface="ＭＳ Ｐゴシック" pitchFamily="30" charset="-128"/>
                <a:cs typeface="Avenir Medium"/>
              </a:rPr>
              <a:t>have not been capable of </a:t>
            </a:r>
            <a:r>
              <a:rPr lang="en-US" sz="1200" b="1" dirty="0">
                <a:ea typeface="ＭＳ Ｐゴシック" pitchFamily="30" charset="-128"/>
                <a:cs typeface="Avenir Medium"/>
              </a:rPr>
              <a:t>rapidly </a:t>
            </a:r>
            <a:r>
              <a:rPr lang="en-US" sz="1200" dirty="0">
                <a:ea typeface="ＭＳ Ｐゴシック" pitchFamily="30" charset="-128"/>
                <a:cs typeface="Avenir Medium"/>
              </a:rPr>
              <a:t>and systematically identifying neoepitopes </a:t>
            </a:r>
            <a:r>
              <a:rPr lang="mr-IN" sz="1200" dirty="0">
                <a:ea typeface="ＭＳ Ｐゴシック" pitchFamily="30" charset="-128"/>
                <a:cs typeface="Avenir Medium"/>
              </a:rPr>
              <a:t>…</a:t>
            </a:r>
            <a:endParaRPr lang="en-US" sz="1200" dirty="0">
              <a:ea typeface="ＭＳ Ｐゴシック" pitchFamily="30" charset="-128"/>
              <a:cs typeface="Avenir Medium"/>
            </a:endParaRPr>
          </a:p>
          <a:p>
            <a:endParaRPr lang="en-US" dirty="0"/>
          </a:p>
        </p:txBody>
      </p:sp>
      <p:sp>
        <p:nvSpPr>
          <p:cNvPr id="4" name="Slide Number Placeholder 3"/>
          <p:cNvSpPr>
            <a:spLocks noGrp="1"/>
          </p:cNvSpPr>
          <p:nvPr>
            <p:ph type="sldNum" sz="quarter" idx="5"/>
          </p:nvPr>
        </p:nvSpPr>
        <p:spPr/>
        <p:txBody>
          <a:bodyPr/>
          <a:lstStyle/>
          <a:p>
            <a:fld id="{2F7E5D11-41C6-BC46-9B79-814B3B4596A6}" type="slidenum">
              <a:rPr lang="en-US" smtClean="0"/>
              <a:t>2</a:t>
            </a:fld>
            <a:endParaRPr lang="en-US"/>
          </a:p>
        </p:txBody>
      </p:sp>
    </p:spTree>
    <p:extLst>
      <p:ext uri="{BB962C8B-B14F-4D97-AF65-F5344CB8AC3E}">
        <p14:creationId xmlns:p14="http://schemas.microsoft.com/office/powerpoint/2010/main" val="305931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D50AF-F628-504F-B99D-05BB4C0BF79D}" type="slidenum">
              <a:rPr lang="en-US" smtClean="0"/>
              <a:t>22</a:t>
            </a:fld>
            <a:endParaRPr lang="en-US"/>
          </a:p>
        </p:txBody>
      </p:sp>
    </p:spTree>
    <p:extLst>
      <p:ext uri="{BB962C8B-B14F-4D97-AF65-F5344CB8AC3E}">
        <p14:creationId xmlns:p14="http://schemas.microsoft.com/office/powerpoint/2010/main" val="31803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how do we leverage genomics information to design immunotherapies?</a:t>
            </a:r>
          </a:p>
          <a:p>
            <a:pPr marL="171450" indent="-171450">
              <a:buFontTx/>
              <a:buChar char="-"/>
            </a:pPr>
            <a:r>
              <a:rPr lang="en-US" dirty="0"/>
              <a:t>A major focus of this work revolves around identifying these neoantigens like the simple example I showed on the last slide</a:t>
            </a:r>
          </a:p>
          <a:p>
            <a:pPr marL="171450" indent="-171450">
              <a:buFontTx/>
              <a:buChar char="-"/>
            </a:pPr>
            <a:r>
              <a:rPr lang="en-US" dirty="0"/>
              <a:t>It all starts with a section of protein that is unique to the tumor</a:t>
            </a:r>
          </a:p>
          <a:p>
            <a:pPr marL="171450" indent="-171450">
              <a:buFontTx/>
              <a:buChar char="-"/>
            </a:pPr>
            <a:r>
              <a:rPr lang="en-US" dirty="0"/>
              <a:t>In the endogenous presentation pathway, this protein is cleaved into small peptides, transported into the endoplasmic reticulum where it may be loaded onto an MHC molecule, and finally this peptide MHC complex makes its way to the cell surface where it can be recognized by the TCR of a T cell.</a:t>
            </a:r>
          </a:p>
          <a:p>
            <a:pPr marL="171450" indent="-171450">
              <a:buFontTx/>
              <a:buChar char="-"/>
            </a:pPr>
            <a:r>
              <a:rPr lang="en-US" dirty="0"/>
              <a:t>The remainder of what I will discuss is focused on how we predict the neoantigens unique to each person’s tumor that can be presented and recognized in this fashion.</a:t>
            </a:r>
          </a:p>
        </p:txBody>
      </p:sp>
      <p:sp>
        <p:nvSpPr>
          <p:cNvPr id="4" name="Slide Number Placeholder 3"/>
          <p:cNvSpPr>
            <a:spLocks noGrp="1"/>
          </p:cNvSpPr>
          <p:nvPr>
            <p:ph type="sldNum" sz="quarter" idx="5"/>
          </p:nvPr>
        </p:nvSpPr>
        <p:spPr/>
        <p:txBody>
          <a:bodyPr/>
          <a:lstStyle/>
          <a:p>
            <a:fld id="{099D50AF-F628-504F-B99D-05BB4C0BF79D}" type="slidenum">
              <a:rPr lang="en-US" smtClean="0"/>
              <a:t>3</a:t>
            </a:fld>
            <a:endParaRPr lang="en-US"/>
          </a:p>
        </p:txBody>
      </p:sp>
    </p:spTree>
    <p:extLst>
      <p:ext uri="{BB962C8B-B14F-4D97-AF65-F5344CB8AC3E}">
        <p14:creationId xmlns:p14="http://schemas.microsoft.com/office/powerpoint/2010/main" val="52090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Identifying neoantigens and designing a personalized neoantigen vaccine is a complex workflow</a:t>
            </a:r>
          </a:p>
          <a:p>
            <a:pPr marL="171450" indent="-171450">
              <a:buFontTx/>
              <a:buChar char="-"/>
            </a:pPr>
            <a:r>
              <a:rPr lang="en-US" dirty="0"/>
              <a:t>At a high level, one starts with tumor samples from a patient.  </a:t>
            </a:r>
          </a:p>
          <a:p>
            <a:pPr marL="628650" lvl="1" indent="-171450">
              <a:buFontTx/>
              <a:buChar char="-"/>
            </a:pPr>
            <a:r>
              <a:rPr lang="en-US" dirty="0"/>
              <a:t>Sequence data are mined to detect a variety of somatic variant types and determine the HLA alleles of the patient. </a:t>
            </a:r>
          </a:p>
          <a:p>
            <a:pPr marL="628650" lvl="1" indent="-171450">
              <a:buFontTx/>
              <a:buChar char="-"/>
            </a:pPr>
            <a:r>
              <a:rPr lang="en-US" dirty="0"/>
              <a:t>Additional predictors are applied to anticipate peptide processing, transport and stability.  </a:t>
            </a:r>
          </a:p>
          <a:p>
            <a:pPr marL="628650" lvl="1" indent="-171450">
              <a:buFontTx/>
              <a:buChar char="-"/>
            </a:pPr>
            <a:r>
              <a:rPr lang="en-US" dirty="0"/>
              <a:t>The unique peptides of the patients tumor are modeled to predict their binding and presentation by the patients MHC alleles.</a:t>
            </a:r>
          </a:p>
          <a:p>
            <a:pPr marL="628650" lvl="1" indent="-171450">
              <a:buFontTx/>
              <a:buChar char="-"/>
            </a:pPr>
            <a:r>
              <a:rPr lang="en-US" dirty="0"/>
              <a:t>Finally a set of usual 5-30 of the best candidate neoantigens are selected and packaged into a vaccine (which may be formulated in a variety of ways) and delivered to the patient.  </a:t>
            </a:r>
          </a:p>
          <a:p>
            <a:pPr marL="628650" lvl="1" indent="-171450">
              <a:buFontTx/>
              <a:buChar char="-"/>
            </a:pPr>
            <a:r>
              <a:rPr lang="en-US" dirty="0"/>
              <a:t>All of this is done as quickly as possible</a:t>
            </a:r>
          </a:p>
          <a:p>
            <a:pPr marL="171450" lvl="0" indent="-171450">
              <a:buFontTx/>
              <a:buChar char="-"/>
            </a:pPr>
            <a:r>
              <a:rPr lang="en-US" dirty="0"/>
              <a:t>One of the inspiring things about this approach is that it builds on everything we have been doing to advance tumor genome sequencing and analysis over the past 20 years.  Literally several dozen bioinformatics tools developed in labs around the world are needed to go from raw data to a finalize vaccine design personalized for each patient’s tumor and MHC complement. We are standing on the top of a mountain here and the view is spectacular.</a:t>
            </a:r>
          </a:p>
        </p:txBody>
      </p:sp>
      <p:sp>
        <p:nvSpPr>
          <p:cNvPr id="4" name="Slide Number Placeholder 3"/>
          <p:cNvSpPr>
            <a:spLocks noGrp="1"/>
          </p:cNvSpPr>
          <p:nvPr>
            <p:ph type="sldNum" sz="quarter" idx="5"/>
          </p:nvPr>
        </p:nvSpPr>
        <p:spPr/>
        <p:txBody>
          <a:bodyPr/>
          <a:lstStyle/>
          <a:p>
            <a:fld id="{099D50AF-F628-504F-B99D-05BB4C0BF79D}" type="slidenum">
              <a:rPr lang="en-US" smtClean="0"/>
              <a:t>4</a:t>
            </a:fld>
            <a:endParaRPr lang="en-US"/>
          </a:p>
        </p:txBody>
      </p:sp>
    </p:spTree>
    <p:extLst>
      <p:ext uri="{BB962C8B-B14F-4D97-AF65-F5344CB8AC3E}">
        <p14:creationId xmlns:p14="http://schemas.microsoft.com/office/powerpoint/2010/main" val="74516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X axis in this plot is a sort for CD8 markers</a:t>
            </a:r>
          </a:p>
          <a:p>
            <a:pPr marL="171450" indent="-171450">
              <a:buFontTx/>
              <a:buChar char="-"/>
            </a:pPr>
            <a:r>
              <a:rPr lang="en-US" dirty="0"/>
              <a:t>Y axis is an MHC-Peptide Dextramer. This pulls T cells specifically reactive to each individual </a:t>
            </a:r>
            <a:r>
              <a:rPr lang="en-US" dirty="0" err="1"/>
              <a:t>Peptide:MHC</a:t>
            </a:r>
            <a:r>
              <a:rPr lang="en-US" dirty="0"/>
              <a:t>.  A total of 21 distinct peptides are depicted here.</a:t>
            </a:r>
          </a:p>
        </p:txBody>
      </p:sp>
      <p:sp>
        <p:nvSpPr>
          <p:cNvPr id="4" name="Slide Number Placeholder 3"/>
          <p:cNvSpPr>
            <a:spLocks noGrp="1"/>
          </p:cNvSpPr>
          <p:nvPr>
            <p:ph type="sldNum" sz="quarter" idx="5"/>
          </p:nvPr>
        </p:nvSpPr>
        <p:spPr/>
        <p:txBody>
          <a:bodyPr/>
          <a:lstStyle/>
          <a:p>
            <a:fld id="{099D50AF-F628-504F-B99D-05BB4C0BF79D}" type="slidenum">
              <a:rPr lang="en-US" smtClean="0"/>
              <a:t>5</a:t>
            </a:fld>
            <a:endParaRPr lang="en-US"/>
          </a:p>
        </p:txBody>
      </p:sp>
    </p:spTree>
    <p:extLst>
      <p:ext uri="{BB962C8B-B14F-4D97-AF65-F5344CB8AC3E}">
        <p14:creationId xmlns:p14="http://schemas.microsoft.com/office/powerpoint/2010/main" val="326878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are inspired to study this problem by its vastness and complexity.</a:t>
            </a:r>
          </a:p>
          <a:p>
            <a:pPr marL="171450" indent="-171450">
              <a:buFontTx/>
              <a:buChar char="-"/>
            </a:pPr>
            <a:r>
              <a:rPr lang="en-US" dirty="0"/>
              <a:t>With more than 5000 known HLA alleles (one of the most genetically diverse loci in the human genome), and more than two hundred trillion possible short peptide sequences that can fit into them, and an almost infinite diversity of T cell receptor sequences that could recognize them, this area is an ideal playground for bioinformaticians.</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r>
              <a:rPr lang="en-US" dirty="0"/>
              <a:t>- “An elaborate handshake is performed between a T-cell and an infected cell to make sure that the death sentence is warranted. The primary contact is between the T-cell receptor and the MHC-peptide complex (the peptide is in bright red here). Then, CD molecules bind to other portions of the MHC, strengthening the interaction. Two types of interaction are shown here. MHC class I, which is found on the surface of most of our cells, interacts with T-cell receptors and CD8 on cell-killing T-cells. MHC class II is found primarily on cells that specialize in finding dangerous proteins. It interacts with T-cell receptors and CD4 on other T-cells that stimulate the immune system. All of these proteins are connected to the cell membranes by flexible chains and hinges, so that they can move around and form this complex interaction.” http://pdb101.rcsb.org/</a:t>
            </a:r>
            <a:r>
              <a:rPr lang="en-US" dirty="0" err="1"/>
              <a:t>motm</a:t>
            </a:r>
            <a:r>
              <a:rPr lang="en-US" dirty="0"/>
              <a:t>/63 </a:t>
            </a:r>
          </a:p>
        </p:txBody>
      </p:sp>
      <p:sp>
        <p:nvSpPr>
          <p:cNvPr id="4" name="Slide Number Placeholder 3"/>
          <p:cNvSpPr>
            <a:spLocks noGrp="1"/>
          </p:cNvSpPr>
          <p:nvPr>
            <p:ph type="sldNum" sz="quarter" idx="10"/>
          </p:nvPr>
        </p:nvSpPr>
        <p:spPr/>
        <p:txBody>
          <a:bodyPr/>
          <a:lstStyle/>
          <a:p>
            <a:fld id="{099D50AF-F628-504F-B99D-05BB4C0BF79D}" type="slidenum">
              <a:rPr lang="en-US" smtClean="0"/>
              <a:t>6</a:t>
            </a:fld>
            <a:endParaRPr lang="en-US"/>
          </a:p>
        </p:txBody>
      </p:sp>
    </p:spTree>
    <p:extLst>
      <p:ext uri="{BB962C8B-B14F-4D97-AF65-F5344CB8AC3E}">
        <p14:creationId xmlns:p14="http://schemas.microsoft.com/office/powerpoint/2010/main" val="25333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focus much of our effort here because we believe that </a:t>
            </a:r>
          </a:p>
          <a:p>
            <a:pPr marL="628650" lvl="1" indent="-171450">
              <a:buFontTx/>
              <a:buChar char="-"/>
            </a:pPr>
            <a:r>
              <a:rPr lang="en-US" dirty="0"/>
              <a:t>1. identifying and characterizing these neoantigens is critical for understanding response to checkpoint inhibitor therapy and </a:t>
            </a:r>
          </a:p>
          <a:p>
            <a:pPr marL="628650" lvl="1" indent="-171450">
              <a:buFontTx/>
              <a:buChar char="-"/>
            </a:pPr>
            <a:r>
              <a:rPr lang="en-US" dirty="0"/>
              <a:t>2. is absolutely necessary for designing personalized cancer vaccines that direct an immune attack</a:t>
            </a:r>
          </a:p>
        </p:txBody>
      </p:sp>
      <p:sp>
        <p:nvSpPr>
          <p:cNvPr id="4" name="Slide Number Placeholder 3"/>
          <p:cNvSpPr>
            <a:spLocks noGrp="1"/>
          </p:cNvSpPr>
          <p:nvPr>
            <p:ph type="sldNum" sz="quarter" idx="5"/>
          </p:nvPr>
        </p:nvSpPr>
        <p:spPr/>
        <p:txBody>
          <a:bodyPr/>
          <a:lstStyle/>
          <a:p>
            <a:fld id="{099D50AF-F628-504F-B99D-05BB4C0BF79D}" type="slidenum">
              <a:rPr lang="en-US" smtClean="0"/>
              <a:t>7</a:t>
            </a:fld>
            <a:endParaRPr lang="en-US"/>
          </a:p>
        </p:txBody>
      </p:sp>
    </p:spTree>
    <p:extLst>
      <p:ext uri="{BB962C8B-B14F-4D97-AF65-F5344CB8AC3E}">
        <p14:creationId xmlns:p14="http://schemas.microsoft.com/office/powerpoint/2010/main" val="42639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We created </a:t>
            </a:r>
            <a:r>
              <a:rPr lang="en-US" dirty="0" err="1"/>
              <a:t>pVACtools</a:t>
            </a:r>
            <a:r>
              <a:rPr lang="en-US" dirty="0"/>
              <a:t> to facilitate this process.  It is an analysis tool kit designed to support each step of personalized neoantigen vaccine design by an immunotherapy tumor board.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 don’t expect you to read all these details but, in broad terms it breaks the process down into components of data QC, HLA typing, various kinds of somatic variant detection, prioritization, visualization and packaging into a vaccine formulation.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If you want to learn more about this tool I would encourage you to visit </a:t>
            </a:r>
            <a:r>
              <a:rPr lang="en-US" dirty="0" err="1"/>
              <a:t>pvactools.org</a:t>
            </a:r>
            <a:r>
              <a:rPr lang="en-US" dirty="0"/>
              <a:t> or checkout out </a:t>
            </a:r>
            <a:r>
              <a:rPr lang="en-US" dirty="0" err="1"/>
              <a:t>BioRXiv</a:t>
            </a:r>
            <a:r>
              <a:rPr lang="en-US" dirty="0"/>
              <a:t> manuscript (recently accepted for publication in Cancer Immunology Research)</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t>pVACseq</a:t>
            </a:r>
            <a:r>
              <a:rPr lang="en-US" dirty="0"/>
              <a:t> - </a:t>
            </a:r>
            <a:r>
              <a:rPr lang="en-US" dirty="0">
                <a:latin typeface="Avenir Black"/>
                <a:cs typeface="Avenir Black"/>
              </a:rPr>
              <a:t>Neoantigen prediction for SNVs and Indels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pVACfuse</a:t>
            </a:r>
            <a:r>
              <a:rPr lang="en-US" baseline="0" dirty="0">
                <a:latin typeface="Avenir Black"/>
                <a:cs typeface="Avenir Black"/>
              </a:rPr>
              <a:t> - </a:t>
            </a:r>
            <a:r>
              <a:rPr lang="en-US" dirty="0" err="1">
                <a:latin typeface="Avenir Black"/>
                <a:cs typeface="Avenir Black"/>
              </a:rPr>
              <a:t>Neoantigen</a:t>
            </a:r>
            <a:r>
              <a:rPr lang="en-US" dirty="0">
                <a:latin typeface="Avenir Black"/>
                <a:cs typeface="Avenir Black"/>
              </a:rPr>
              <a:t> prediction for fusions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pVACvector</a:t>
            </a:r>
            <a:r>
              <a:rPr lang="en-US" dirty="0">
                <a:latin typeface="Avenir Black"/>
                <a:cs typeface="Avenir Black"/>
              </a:rPr>
              <a:t> - Optimizing design of spacers and shortlisted </a:t>
            </a:r>
            <a:r>
              <a:rPr lang="en-US" dirty="0" err="1">
                <a:latin typeface="Avenir Black"/>
                <a:cs typeface="Avenir Black"/>
              </a:rPr>
              <a:t>neoantigens</a:t>
            </a:r>
            <a:r>
              <a:rPr lang="en-US" dirty="0">
                <a:latin typeface="Avenir Black"/>
                <a:cs typeface="Avenir Black"/>
              </a:rPr>
              <a:t> to prevent high-affinity </a:t>
            </a:r>
            <a:r>
              <a:rPr lang="en-US" dirty="0" err="1">
                <a:latin typeface="Avenir Black"/>
                <a:cs typeface="Avenir Black"/>
              </a:rPr>
              <a:t>junctional</a:t>
            </a:r>
            <a:r>
              <a:rPr lang="en-US" dirty="0">
                <a:latin typeface="Avenir Black"/>
                <a:cs typeface="Avenir Black"/>
              </a:rPr>
              <a:t> epitopes (DNA Vector vaccines)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pVACviz</a:t>
            </a:r>
            <a:r>
              <a:rPr lang="en-US" dirty="0">
                <a:latin typeface="Avenir Black"/>
                <a:cs typeface="Avenir Black"/>
              </a:rPr>
              <a:t> - Browser-based UI for launching, managing, reviewing, and visualizing the results of </a:t>
            </a:r>
            <a:r>
              <a:rPr lang="en-US" dirty="0" err="1">
                <a:latin typeface="Avenir Black"/>
                <a:cs typeface="Avenir Black"/>
              </a:rPr>
              <a:t>pVACtools</a:t>
            </a:r>
            <a:r>
              <a:rPr lang="en-US" dirty="0">
                <a:latin typeface="Avenir Black"/>
                <a:cs typeface="Avenir Black"/>
              </a:rPr>
              <a:t> processes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pVACapi</a:t>
            </a:r>
            <a:r>
              <a:rPr lang="en-US" baseline="0" dirty="0">
                <a:latin typeface="Avenir Black"/>
                <a:cs typeface="Avenir Black"/>
              </a:rPr>
              <a:t> - </a:t>
            </a:r>
            <a:r>
              <a:rPr lang="en-US" dirty="0">
                <a:latin typeface="Avenir Black"/>
                <a:cs typeface="Avenir Black"/>
              </a:rPr>
              <a:t>HTTP REST interface to the </a:t>
            </a:r>
            <a:r>
              <a:rPr lang="en-US" dirty="0" err="1">
                <a:latin typeface="Avenir Black"/>
                <a:cs typeface="Avenir Black"/>
              </a:rPr>
              <a:t>pVACtools</a:t>
            </a:r>
            <a:r>
              <a:rPr lang="en-US" dirty="0">
                <a:latin typeface="Avenir Black"/>
                <a:cs typeface="Avenir Black"/>
              </a:rPr>
              <a:t> suite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latin typeface="Avenir Black"/>
              <a:cs typeface="Avenir Black"/>
            </a:endParaRPr>
          </a:p>
          <a:p>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8</a:t>
            </a:fld>
            <a:endParaRPr lang="en-US"/>
          </a:p>
        </p:txBody>
      </p:sp>
    </p:spTree>
    <p:extLst>
      <p:ext uri="{BB962C8B-B14F-4D97-AF65-F5344CB8AC3E}">
        <p14:creationId xmlns:p14="http://schemas.microsoft.com/office/powerpoint/2010/main" val="150233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1B5BFC-C116-D449-90B9-D6F68C5CCB97}" type="slidenum">
              <a:rPr lang="en-US" smtClean="0"/>
              <a:t>9</a:t>
            </a:fld>
            <a:endParaRPr lang="en-US"/>
          </a:p>
        </p:txBody>
      </p:sp>
    </p:spTree>
    <p:extLst>
      <p:ext uri="{BB962C8B-B14F-4D97-AF65-F5344CB8AC3E}">
        <p14:creationId xmlns:p14="http://schemas.microsoft.com/office/powerpoint/2010/main" val="3835998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2508" y="2044981"/>
            <a:ext cx="5000492" cy="1102519"/>
          </a:xfrm>
        </p:spPr>
        <p:txBody>
          <a:bodyPr anchor="b">
            <a:normAutofit/>
          </a:bodyPr>
          <a:lstStyle>
            <a:lvl1pPr>
              <a:defRPr sz="2600"/>
            </a:lvl1pPr>
          </a:lstStyle>
          <a:p>
            <a:r>
              <a:rPr lang="en-US"/>
              <a:t>Click to edit Master title style</a:t>
            </a:r>
          </a:p>
        </p:txBody>
      </p:sp>
      <p:sp>
        <p:nvSpPr>
          <p:cNvPr id="3" name="Subtitle 2"/>
          <p:cNvSpPr>
            <a:spLocks noGrp="1"/>
          </p:cNvSpPr>
          <p:nvPr>
            <p:ph type="subTitle" idx="1"/>
          </p:nvPr>
        </p:nvSpPr>
        <p:spPr>
          <a:xfrm>
            <a:off x="3762508" y="3212576"/>
            <a:ext cx="5000492" cy="738472"/>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5E1D9-AF08-4635-9628-F15259313995}"/>
              </a:ext>
            </a:extLst>
          </p:cNvPr>
          <p:cNvSpPr/>
          <p:nvPr userDrawn="1"/>
        </p:nvSpPr>
        <p:spPr>
          <a:xfrm>
            <a:off x="0" y="1"/>
            <a:ext cx="9144000" cy="994172"/>
          </a:xfrm>
          <a:prstGeom prst="rect">
            <a:avLst/>
          </a:prstGeom>
          <a:gradFill flip="none" rotWithShape="1">
            <a:gsLst>
              <a:gs pos="0">
                <a:srgbClr val="642D73"/>
              </a:gs>
              <a:gs pos="100000">
                <a:srgbClr val="7A468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0A2DB1B7-0490-46E9-83BD-BD8B29D16BEA}"/>
              </a:ext>
            </a:extLst>
          </p:cNvPr>
          <p:cNvSpPr>
            <a:spLocks noGrp="1"/>
          </p:cNvSpPr>
          <p:nvPr>
            <p:ph type="title"/>
          </p:nvPr>
        </p:nvSpPr>
        <p:spPr>
          <a:xfrm>
            <a:off x="628649" y="239668"/>
            <a:ext cx="8081232" cy="505442"/>
          </a:xfrm>
        </p:spPr>
        <p:txBody>
          <a:bodyPr/>
          <a:lstStyle>
            <a:lvl1pPr>
              <a:defRPr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EF1898C-D89E-4411-A502-593E00C83809}"/>
              </a:ext>
            </a:extLst>
          </p:cNvPr>
          <p:cNvSpPr>
            <a:spLocks noGrp="1"/>
          </p:cNvSpPr>
          <p:nvPr>
            <p:ph type="dt" sz="half" idx="10"/>
          </p:nvPr>
        </p:nvSpPr>
        <p:spPr/>
        <p:txBody>
          <a:bodyPr/>
          <a:lstStyle/>
          <a:p>
            <a:endParaRPr lang="en-US" dirty="0"/>
          </a:p>
        </p:txBody>
      </p:sp>
      <p:pic>
        <p:nvPicPr>
          <p:cNvPr id="16" name="Picture 15" descr="A close up of a sign&#10;&#10;Description automatically generated">
            <a:extLst>
              <a:ext uri="{FF2B5EF4-FFF2-40B4-BE49-F238E27FC236}">
                <a16:creationId xmlns:a16="http://schemas.microsoft.com/office/drawing/2014/main" id="{7D3A1ED0-8AB3-4F71-A2DB-DCB52FB5683F}"/>
              </a:ext>
            </a:extLst>
          </p:cNvPr>
          <p:cNvPicPr>
            <a:picLocks noChangeAspect="1"/>
          </p:cNvPicPr>
          <p:nvPr userDrawn="1"/>
        </p:nvPicPr>
        <p:blipFill>
          <a:blip r:embed="rId2">
            <a:alphaModFix amt="20000"/>
          </a:blip>
          <a:stretch>
            <a:fillRect/>
          </a:stretch>
        </p:blipFill>
        <p:spPr>
          <a:xfrm>
            <a:off x="30313" y="-19050"/>
            <a:ext cx="641552" cy="994171"/>
          </a:xfrm>
          <a:prstGeom prst="rect">
            <a:avLst/>
          </a:prstGeom>
        </p:spPr>
      </p:pic>
      <p:grpSp>
        <p:nvGrpSpPr>
          <p:cNvPr id="42" name="Group 41">
            <a:extLst>
              <a:ext uri="{FF2B5EF4-FFF2-40B4-BE49-F238E27FC236}">
                <a16:creationId xmlns:a16="http://schemas.microsoft.com/office/drawing/2014/main" id="{52C1BA1E-077C-4D91-B371-3A85C944DAD1}"/>
              </a:ext>
            </a:extLst>
          </p:cNvPr>
          <p:cNvGrpSpPr/>
          <p:nvPr userDrawn="1"/>
        </p:nvGrpSpPr>
        <p:grpSpPr>
          <a:xfrm rot="16200000" flipV="1">
            <a:off x="8756870" y="607859"/>
            <a:ext cx="562641" cy="199022"/>
            <a:chOff x="9269814" y="2297725"/>
            <a:chExt cx="504511" cy="178460"/>
          </a:xfrm>
          <a:solidFill>
            <a:srgbClr val="F35AF3">
              <a:alpha val="50000"/>
            </a:srgbClr>
          </a:solidFill>
        </p:grpSpPr>
        <p:sp>
          <p:nvSpPr>
            <p:cNvPr id="40" name="Oval 39">
              <a:extLst>
                <a:ext uri="{FF2B5EF4-FFF2-40B4-BE49-F238E27FC236}">
                  <a16:creationId xmlns:a16="http://schemas.microsoft.com/office/drawing/2014/main" id="{6A95D62E-4F33-43CE-B25A-9BED46A12B61}"/>
                </a:ext>
              </a:extLst>
            </p:cNvPr>
            <p:cNvSpPr/>
            <p:nvPr userDrawn="1"/>
          </p:nvSpPr>
          <p:spPr>
            <a:xfrm>
              <a:off x="9655352"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Oval 37">
              <a:extLst>
                <a:ext uri="{FF2B5EF4-FFF2-40B4-BE49-F238E27FC236}">
                  <a16:creationId xmlns:a16="http://schemas.microsoft.com/office/drawing/2014/main" id="{EA86AC6F-21F3-49B3-B390-7A200AAA8CC7}"/>
                </a:ext>
              </a:extLst>
            </p:cNvPr>
            <p:cNvSpPr/>
            <p:nvPr userDrawn="1"/>
          </p:nvSpPr>
          <p:spPr>
            <a:xfrm>
              <a:off x="9269814"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929B977A-C76B-483C-B900-D5EBF3AD7B07}"/>
                </a:ext>
              </a:extLst>
            </p:cNvPr>
            <p:cNvSpPr/>
            <p:nvPr userDrawn="1"/>
          </p:nvSpPr>
          <p:spPr>
            <a:xfrm>
              <a:off x="9462583" y="2297725"/>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Oval 40">
              <a:extLst>
                <a:ext uri="{FF2B5EF4-FFF2-40B4-BE49-F238E27FC236}">
                  <a16:creationId xmlns:a16="http://schemas.microsoft.com/office/drawing/2014/main" id="{590FDAAC-5806-4F13-BEC3-C7A525121CFB}"/>
                </a:ext>
              </a:extLst>
            </p:cNvPr>
            <p:cNvSpPr/>
            <p:nvPr userDrawn="1"/>
          </p:nvSpPr>
          <p:spPr>
            <a:xfrm>
              <a:off x="9364564" y="2357212"/>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Oval 36">
              <a:extLst>
                <a:ext uri="{FF2B5EF4-FFF2-40B4-BE49-F238E27FC236}">
                  <a16:creationId xmlns:a16="http://schemas.microsoft.com/office/drawing/2014/main" id="{0747E6A6-499E-47EB-AD71-2924AFB37F2E}"/>
                </a:ext>
              </a:extLst>
            </p:cNvPr>
            <p:cNvSpPr/>
            <p:nvPr userDrawn="1"/>
          </p:nvSpPr>
          <p:spPr>
            <a:xfrm>
              <a:off x="9557333" y="2357211"/>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3" name="Group 42">
            <a:extLst>
              <a:ext uri="{FF2B5EF4-FFF2-40B4-BE49-F238E27FC236}">
                <a16:creationId xmlns:a16="http://schemas.microsoft.com/office/drawing/2014/main" id="{BC58D4B6-5325-4486-8BAE-793794425084}"/>
              </a:ext>
            </a:extLst>
          </p:cNvPr>
          <p:cNvGrpSpPr/>
          <p:nvPr userDrawn="1"/>
        </p:nvGrpSpPr>
        <p:grpSpPr>
          <a:xfrm rot="16200000" flipV="1">
            <a:off x="8616954" y="392879"/>
            <a:ext cx="562641" cy="199022"/>
            <a:chOff x="9269814" y="2297725"/>
            <a:chExt cx="504511" cy="178460"/>
          </a:xfrm>
          <a:solidFill>
            <a:srgbClr val="F35AF3">
              <a:alpha val="25000"/>
            </a:srgbClr>
          </a:solidFill>
        </p:grpSpPr>
        <p:sp>
          <p:nvSpPr>
            <p:cNvPr id="44" name="Oval 43">
              <a:extLst>
                <a:ext uri="{FF2B5EF4-FFF2-40B4-BE49-F238E27FC236}">
                  <a16:creationId xmlns:a16="http://schemas.microsoft.com/office/drawing/2014/main" id="{C6169CF9-BAB0-495D-9085-0AFC504FB4F3}"/>
                </a:ext>
              </a:extLst>
            </p:cNvPr>
            <p:cNvSpPr/>
            <p:nvPr userDrawn="1"/>
          </p:nvSpPr>
          <p:spPr>
            <a:xfrm>
              <a:off x="9655352"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Oval 44">
              <a:extLst>
                <a:ext uri="{FF2B5EF4-FFF2-40B4-BE49-F238E27FC236}">
                  <a16:creationId xmlns:a16="http://schemas.microsoft.com/office/drawing/2014/main" id="{C38E0455-D842-41A6-8AD1-790B4C2D9B95}"/>
                </a:ext>
              </a:extLst>
            </p:cNvPr>
            <p:cNvSpPr/>
            <p:nvPr userDrawn="1"/>
          </p:nvSpPr>
          <p:spPr>
            <a:xfrm>
              <a:off x="9269814"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80E6468B-14BA-440D-B318-E2B5EB28A358}"/>
                </a:ext>
              </a:extLst>
            </p:cNvPr>
            <p:cNvSpPr/>
            <p:nvPr userDrawn="1"/>
          </p:nvSpPr>
          <p:spPr>
            <a:xfrm>
              <a:off x="9462583" y="2297725"/>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Oval 46">
              <a:extLst>
                <a:ext uri="{FF2B5EF4-FFF2-40B4-BE49-F238E27FC236}">
                  <a16:creationId xmlns:a16="http://schemas.microsoft.com/office/drawing/2014/main" id="{A74BA21A-78E8-490A-8CAC-9068C9213DE9}"/>
                </a:ext>
              </a:extLst>
            </p:cNvPr>
            <p:cNvSpPr/>
            <p:nvPr userDrawn="1"/>
          </p:nvSpPr>
          <p:spPr>
            <a:xfrm>
              <a:off x="9364564" y="2357212"/>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Oval 47">
              <a:extLst>
                <a:ext uri="{FF2B5EF4-FFF2-40B4-BE49-F238E27FC236}">
                  <a16:creationId xmlns:a16="http://schemas.microsoft.com/office/drawing/2014/main" id="{7BC0E116-9817-40A0-A569-BE00899EBDF6}"/>
                </a:ext>
              </a:extLst>
            </p:cNvPr>
            <p:cNvSpPr/>
            <p:nvPr userDrawn="1"/>
          </p:nvSpPr>
          <p:spPr>
            <a:xfrm>
              <a:off x="9557333" y="2357211"/>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9" name="Group 48">
            <a:extLst>
              <a:ext uri="{FF2B5EF4-FFF2-40B4-BE49-F238E27FC236}">
                <a16:creationId xmlns:a16="http://schemas.microsoft.com/office/drawing/2014/main" id="{237DF8BC-2688-497F-B9D7-B36B6C5363B3}"/>
              </a:ext>
            </a:extLst>
          </p:cNvPr>
          <p:cNvGrpSpPr/>
          <p:nvPr userDrawn="1"/>
        </p:nvGrpSpPr>
        <p:grpSpPr>
          <a:xfrm rot="16200000" flipV="1">
            <a:off x="8473003" y="185167"/>
            <a:ext cx="562641" cy="199022"/>
            <a:chOff x="9269814" y="2297725"/>
            <a:chExt cx="504511" cy="178460"/>
          </a:xfrm>
          <a:solidFill>
            <a:srgbClr val="F35AF3">
              <a:alpha val="10000"/>
            </a:srgbClr>
          </a:solidFill>
        </p:grpSpPr>
        <p:sp>
          <p:nvSpPr>
            <p:cNvPr id="50" name="Oval 49">
              <a:extLst>
                <a:ext uri="{FF2B5EF4-FFF2-40B4-BE49-F238E27FC236}">
                  <a16:creationId xmlns:a16="http://schemas.microsoft.com/office/drawing/2014/main" id="{295A88E5-368A-4987-9A79-71FE20F0361A}"/>
                </a:ext>
              </a:extLst>
            </p:cNvPr>
            <p:cNvSpPr/>
            <p:nvPr userDrawn="1"/>
          </p:nvSpPr>
          <p:spPr>
            <a:xfrm>
              <a:off x="9655352"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Oval 50">
              <a:extLst>
                <a:ext uri="{FF2B5EF4-FFF2-40B4-BE49-F238E27FC236}">
                  <a16:creationId xmlns:a16="http://schemas.microsoft.com/office/drawing/2014/main" id="{C04ECED4-2416-49E3-A1D2-228CF524C4CA}"/>
                </a:ext>
              </a:extLst>
            </p:cNvPr>
            <p:cNvSpPr/>
            <p:nvPr userDrawn="1"/>
          </p:nvSpPr>
          <p:spPr>
            <a:xfrm>
              <a:off x="9269814"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8569729D-3BCC-4F01-B8E2-C34235F3975A}"/>
                </a:ext>
              </a:extLst>
            </p:cNvPr>
            <p:cNvSpPr/>
            <p:nvPr userDrawn="1"/>
          </p:nvSpPr>
          <p:spPr>
            <a:xfrm>
              <a:off x="9462583" y="2297725"/>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Oval 52">
              <a:extLst>
                <a:ext uri="{FF2B5EF4-FFF2-40B4-BE49-F238E27FC236}">
                  <a16:creationId xmlns:a16="http://schemas.microsoft.com/office/drawing/2014/main" id="{026D5B9B-59CF-4A7F-9365-F4BE668FB55A}"/>
                </a:ext>
              </a:extLst>
            </p:cNvPr>
            <p:cNvSpPr/>
            <p:nvPr userDrawn="1"/>
          </p:nvSpPr>
          <p:spPr>
            <a:xfrm>
              <a:off x="9364564" y="2357212"/>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Oval 53">
              <a:extLst>
                <a:ext uri="{FF2B5EF4-FFF2-40B4-BE49-F238E27FC236}">
                  <a16:creationId xmlns:a16="http://schemas.microsoft.com/office/drawing/2014/main" id="{F895FCCC-8A3B-48E0-A3CD-30368588C270}"/>
                </a:ext>
              </a:extLst>
            </p:cNvPr>
            <p:cNvSpPr/>
            <p:nvPr userDrawn="1"/>
          </p:nvSpPr>
          <p:spPr>
            <a:xfrm>
              <a:off x="9557333" y="2357211"/>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0" name="Group 79">
            <a:extLst>
              <a:ext uri="{FF2B5EF4-FFF2-40B4-BE49-F238E27FC236}">
                <a16:creationId xmlns:a16="http://schemas.microsoft.com/office/drawing/2014/main" id="{EC38AC7B-0947-43C7-AF58-80F65BEBC8FB}"/>
              </a:ext>
            </a:extLst>
          </p:cNvPr>
          <p:cNvGrpSpPr/>
          <p:nvPr userDrawn="1"/>
        </p:nvGrpSpPr>
        <p:grpSpPr>
          <a:xfrm>
            <a:off x="125685" y="4767264"/>
            <a:ext cx="493434" cy="300082"/>
            <a:chOff x="8272781" y="2294030"/>
            <a:chExt cx="657913" cy="400108"/>
          </a:xfrm>
        </p:grpSpPr>
        <p:sp>
          <p:nvSpPr>
            <p:cNvPr id="81" name="Rectangle: Top Corners Snipped 80">
              <a:extLst>
                <a:ext uri="{FF2B5EF4-FFF2-40B4-BE49-F238E27FC236}">
                  <a16:creationId xmlns:a16="http://schemas.microsoft.com/office/drawing/2014/main" id="{C22B188C-9FF1-4516-8A3B-BF66A2A539EF}"/>
                </a:ext>
              </a:extLst>
            </p:cNvPr>
            <p:cNvSpPr/>
            <p:nvPr userDrawn="1"/>
          </p:nvSpPr>
          <p:spPr>
            <a:xfrm rot="16200000">
              <a:off x="8201659" y="2454795"/>
              <a:ext cx="187963" cy="45719"/>
            </a:xfrm>
            <a:prstGeom prst="snip2SameRect">
              <a:avLst/>
            </a:prstGeom>
            <a:gradFill flip="none" rotWithShape="1">
              <a:gsLst>
                <a:gs pos="0">
                  <a:srgbClr val="642D73">
                    <a:alpha val="30000"/>
                  </a:srgbClr>
                </a:gs>
                <a:gs pos="100000">
                  <a:srgbClr val="7A468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2" name="Rectangle 81">
              <a:extLst>
                <a:ext uri="{FF2B5EF4-FFF2-40B4-BE49-F238E27FC236}">
                  <a16:creationId xmlns:a16="http://schemas.microsoft.com/office/drawing/2014/main" id="{293237E2-50BD-4291-9C36-734952337F46}"/>
                </a:ext>
              </a:extLst>
            </p:cNvPr>
            <p:cNvSpPr/>
            <p:nvPr userDrawn="1"/>
          </p:nvSpPr>
          <p:spPr>
            <a:xfrm>
              <a:off x="8274102" y="2294030"/>
              <a:ext cx="656592" cy="400108"/>
            </a:xfrm>
            <a:prstGeom prst="rect">
              <a:avLst/>
            </a:prstGeom>
          </p:spPr>
          <p:txBody>
            <a:bodyPr wrap="none">
              <a:spAutoFit/>
            </a:bodyPr>
            <a:lstStyle/>
            <a:p>
              <a:pPr algn="ctr"/>
              <a:r>
                <a:rPr lang="en-US" sz="1350" b="1" dirty="0">
                  <a:solidFill>
                    <a:srgbClr val="6A2B75"/>
                  </a:solidFill>
                  <a:latin typeface="Times" pitchFamily="2" charset="0"/>
                </a:rPr>
                <a:t>JLF</a:t>
              </a:r>
            </a:p>
          </p:txBody>
        </p:sp>
        <p:grpSp>
          <p:nvGrpSpPr>
            <p:cNvPr id="83" name="Group 82">
              <a:extLst>
                <a:ext uri="{FF2B5EF4-FFF2-40B4-BE49-F238E27FC236}">
                  <a16:creationId xmlns:a16="http://schemas.microsoft.com/office/drawing/2014/main" id="{13248AC5-286C-4185-92F8-87530C2FBB16}"/>
                </a:ext>
              </a:extLst>
            </p:cNvPr>
            <p:cNvGrpSpPr/>
            <p:nvPr userDrawn="1"/>
          </p:nvGrpSpPr>
          <p:grpSpPr>
            <a:xfrm rot="16200000" flipV="1">
              <a:off x="8233588" y="2441657"/>
              <a:ext cx="192033" cy="67927"/>
              <a:chOff x="9269814" y="2297725"/>
              <a:chExt cx="504511" cy="178460"/>
            </a:xfrm>
            <a:solidFill>
              <a:srgbClr val="F35AF3">
                <a:alpha val="50000"/>
              </a:srgbClr>
            </a:solidFill>
          </p:grpSpPr>
          <p:sp>
            <p:nvSpPr>
              <p:cNvPr id="84" name="Oval 83">
                <a:extLst>
                  <a:ext uri="{FF2B5EF4-FFF2-40B4-BE49-F238E27FC236}">
                    <a16:creationId xmlns:a16="http://schemas.microsoft.com/office/drawing/2014/main" id="{97F3ABC5-5E45-4755-A5F7-3605179623EE}"/>
                  </a:ext>
                </a:extLst>
              </p:cNvPr>
              <p:cNvSpPr/>
              <p:nvPr userDrawn="1"/>
            </p:nvSpPr>
            <p:spPr>
              <a:xfrm>
                <a:off x="9655352"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91475127-3FCA-44F0-8725-BAC882C15D0C}"/>
                  </a:ext>
                </a:extLst>
              </p:cNvPr>
              <p:cNvSpPr/>
              <p:nvPr userDrawn="1"/>
            </p:nvSpPr>
            <p:spPr>
              <a:xfrm>
                <a:off x="9269814" y="2297726"/>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Oval 93">
                <a:extLst>
                  <a:ext uri="{FF2B5EF4-FFF2-40B4-BE49-F238E27FC236}">
                    <a16:creationId xmlns:a16="http://schemas.microsoft.com/office/drawing/2014/main" id="{9C49CE9F-0F76-4B42-964B-921723EC1000}"/>
                  </a:ext>
                </a:extLst>
              </p:cNvPr>
              <p:cNvSpPr/>
              <p:nvPr userDrawn="1"/>
            </p:nvSpPr>
            <p:spPr>
              <a:xfrm>
                <a:off x="9462583" y="2297725"/>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4653DEF7-128F-4750-88EF-77EDD6AEAC59}"/>
                  </a:ext>
                </a:extLst>
              </p:cNvPr>
              <p:cNvSpPr/>
              <p:nvPr userDrawn="1"/>
            </p:nvSpPr>
            <p:spPr>
              <a:xfrm>
                <a:off x="9364564" y="2357212"/>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D0C9DDA8-8E21-42AA-85D9-232F80CB8FC5}"/>
                  </a:ext>
                </a:extLst>
              </p:cNvPr>
              <p:cNvSpPr/>
              <p:nvPr userDrawn="1"/>
            </p:nvSpPr>
            <p:spPr>
              <a:xfrm>
                <a:off x="9557333" y="2357211"/>
                <a:ext cx="118973" cy="118973"/>
              </a:xfrm>
              <a:prstGeom prst="ellipse">
                <a:avLst/>
              </a:prstGeom>
              <a:grp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6" name="TextBox 55">
            <a:extLst>
              <a:ext uri="{FF2B5EF4-FFF2-40B4-BE49-F238E27FC236}">
                <a16:creationId xmlns:a16="http://schemas.microsoft.com/office/drawing/2014/main" id="{E0C6D256-1086-A849-BFDD-BA63FC389455}"/>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extLst>
      <p:ext uri="{BB962C8B-B14F-4D97-AF65-F5344CB8AC3E}">
        <p14:creationId xmlns:p14="http://schemas.microsoft.com/office/powerpoint/2010/main" val="194606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CB9062B6-0047-4B4F-A586-DB1F10CE39B0}"/>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2571750"/>
            <a:ext cx="8458199" cy="628650"/>
          </a:xfrm>
        </p:spPr>
        <p:txBody>
          <a:bodyPr anchor="b">
            <a:normAutofit/>
          </a:bodyPr>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81001" y="3200401"/>
            <a:ext cx="8458199" cy="51435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7AE9B79A-04B0-F84F-AEEB-C50AF10BC4EA}"/>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863600"/>
            <a:ext cx="4114800" cy="373102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63600"/>
            <a:ext cx="4191000" cy="373102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ED8F171C-C338-1C41-88B8-4D9EF7F5B8A5}"/>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776286"/>
            <a:ext cx="4116388" cy="652463"/>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428750"/>
            <a:ext cx="4116388" cy="316587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776287"/>
            <a:ext cx="4117975" cy="6524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428750"/>
            <a:ext cx="4117975" cy="316587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4467756A-508A-6446-8B72-5AC572388A4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37F7DF06-612C-0343-A762-3D3241D5D44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FEB794-7FEA-7240-8526-8817B8CBC43D}"/>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204787"/>
            <a:ext cx="3084513" cy="871538"/>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87950" cy="4389835"/>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1001" y="1076326"/>
            <a:ext cx="3084513" cy="351829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Box 5">
            <a:extLst>
              <a:ext uri="{FF2B5EF4-FFF2-40B4-BE49-F238E27FC236}">
                <a16:creationId xmlns:a16="http://schemas.microsoft.com/office/drawing/2014/main" id="{66478F71-4CE8-C142-A891-BFA97346FB7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00450"/>
            <a:ext cx="84582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81000" y="261841"/>
            <a:ext cx="8458200" cy="33386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81000" y="4025503"/>
            <a:ext cx="84582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Box 5">
            <a:extLst>
              <a:ext uri="{FF2B5EF4-FFF2-40B4-BE49-F238E27FC236}">
                <a16:creationId xmlns:a16="http://schemas.microsoft.com/office/drawing/2014/main" id="{7A5512B0-1AAE-3148-9356-451BC5114829}"/>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83887"/>
            <a:ext cx="8458200" cy="4572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863599"/>
            <a:ext cx="8458200" cy="36131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dt="0"/>
  <p:txStyles>
    <p:titleStyle>
      <a:lvl1pPr algn="l" defTabSz="457200" rtl="0" eaLnBrk="1" latinLnBrk="0" hangingPunct="1">
        <a:spcBef>
          <a:spcPct val="0"/>
        </a:spcBef>
        <a:buNone/>
        <a:defRPr sz="2800" b="1" i="0" kern="1200" cap="none">
          <a:solidFill>
            <a:schemeClr val="tx1"/>
          </a:solidFill>
          <a:latin typeface="+mj-lt"/>
          <a:ea typeface="+mj-ea"/>
          <a:cs typeface="Trebuchet MS"/>
        </a:defRPr>
      </a:lvl1pPr>
    </p:titleStyle>
    <p:bodyStyle>
      <a:lvl1pPr marL="342900" indent="-342900" algn="l" defTabSz="457200" rtl="0" eaLnBrk="1" latinLnBrk="0" hangingPunct="1">
        <a:spcBef>
          <a:spcPct val="20000"/>
        </a:spcBef>
        <a:buClr>
          <a:schemeClr val="tx2">
            <a:lumMod val="50000"/>
            <a:lumOff val="50000"/>
          </a:schemeClr>
        </a:buClr>
        <a:buFont typeface="Arial"/>
        <a:buChar char="•"/>
        <a:defRPr sz="2400" kern="1200">
          <a:solidFill>
            <a:schemeClr val="tx1"/>
          </a:solidFill>
          <a:latin typeface="+mn-lt"/>
          <a:ea typeface="+mn-ea"/>
          <a:cs typeface="Trebuchet MS"/>
        </a:defRPr>
      </a:lvl1pPr>
      <a:lvl2pPr marL="742950" indent="-285750" algn="l" defTabSz="457200" rtl="0" eaLnBrk="1" latinLnBrk="0" hangingPunct="1">
        <a:spcBef>
          <a:spcPct val="20000"/>
        </a:spcBef>
        <a:buClr>
          <a:schemeClr val="tx2">
            <a:lumMod val="50000"/>
            <a:lumOff val="50000"/>
          </a:schemeClr>
        </a:buClr>
        <a:buFont typeface="Arial"/>
        <a:buChar char="•"/>
        <a:defRPr sz="2200" kern="1200">
          <a:solidFill>
            <a:schemeClr val="tx1"/>
          </a:solidFill>
          <a:latin typeface="+mn-lt"/>
          <a:ea typeface="+mn-ea"/>
          <a:cs typeface="Trebuchet MS"/>
        </a:defRPr>
      </a:lvl2pPr>
      <a:lvl3pPr marL="11430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3pPr>
      <a:lvl4pPr marL="16002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4pPr>
      <a:lvl5pPr marL="20574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griffit@wust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www.griffithlab.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rontiersin.org/articles/10.3389/fimmu.2020.00027/ful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www.regtool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github.com/griffithlab/analysis-wdls" TargetMode="External"/><Relationship Id="rId4" Type="http://schemas.openxmlformats.org/officeDocument/2006/relationships/hyperlink" Target="https://github.com/genome/analysis-workflow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pvactools.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clinicaltrials.gov/ct2/show/NCT03532217" TargetMode="External"/><Relationship Id="rId13" Type="http://schemas.openxmlformats.org/officeDocument/2006/relationships/image" Target="../media/image10.png"/><Relationship Id="rId3" Type="http://schemas.openxmlformats.org/officeDocument/2006/relationships/hyperlink" Target="https://clinicaltrials.gov/ct2/show/NCT03598816" TargetMode="External"/><Relationship Id="rId7" Type="http://schemas.openxmlformats.org/officeDocument/2006/relationships/hyperlink" Target="https://clinicaltrials.gov/ct2/show/NCT03121677" TargetMode="External"/><Relationship Id="rId12" Type="http://schemas.openxmlformats.org/officeDocument/2006/relationships/hyperlink" Target="https://neoantigen.clinwiki.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linicaltrials.gov/ct2/show/NCT03199040" TargetMode="External"/><Relationship Id="rId11" Type="http://schemas.openxmlformats.org/officeDocument/2006/relationships/hyperlink" Target="https://clinicaltrials.gov/ct2/show/NCT03730948" TargetMode="External"/><Relationship Id="rId5" Type="http://schemas.openxmlformats.org/officeDocument/2006/relationships/hyperlink" Target="https://clinicaltrials.gov/ct2/show/NCT02348320" TargetMode="External"/><Relationship Id="rId10" Type="http://schemas.openxmlformats.org/officeDocument/2006/relationships/hyperlink" Target="https://clinicaltrials.gov/ct2/show/NCT03092453" TargetMode="External"/><Relationship Id="rId4" Type="http://schemas.openxmlformats.org/officeDocument/2006/relationships/hyperlink" Target="https://clinicaltrials.gov/ct2/show/NCT03422094" TargetMode="External"/><Relationship Id="rId9" Type="http://schemas.openxmlformats.org/officeDocument/2006/relationships/hyperlink" Target="https://clinicaltrials.gov/ct2/show/NCT03122106" TargetMode="External"/><Relationship Id="rId14" Type="http://schemas.openxmlformats.org/officeDocument/2006/relationships/hyperlink" Target="https://www.ncbi.nlm.nih.gov/pubmed/3146233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jpg"/><Relationship Id="rId2" Type="http://schemas.openxmlformats.org/officeDocument/2006/relationships/notesSlide" Target="../notesSlides/notesSlide16.xml"/><Relationship Id="rId16"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jpe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30.jpg"/><Relationship Id="rId9" Type="http://schemas.microsoft.com/office/2007/relationships/hdphoto" Target="../media/hdphoto1.wdp"/><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18" Type="http://schemas.openxmlformats.org/officeDocument/2006/relationships/image" Target="../media/image54.jpg"/><Relationship Id="rId26" Type="http://schemas.openxmlformats.org/officeDocument/2006/relationships/image" Target="../media/image61.jpg"/><Relationship Id="rId3" Type="http://schemas.openxmlformats.org/officeDocument/2006/relationships/image" Target="../media/image42.jpg"/><Relationship Id="rId21" Type="http://schemas.openxmlformats.org/officeDocument/2006/relationships/image" Target="../media/image56.jpg"/><Relationship Id="rId7" Type="http://schemas.openxmlformats.org/officeDocument/2006/relationships/image" Target="../media/image46.jpg"/><Relationship Id="rId12" Type="http://schemas.openxmlformats.org/officeDocument/2006/relationships/image" Target="../media/image51.png"/><Relationship Id="rId17" Type="http://schemas.openxmlformats.org/officeDocument/2006/relationships/image" Target="../media/image20.jpg"/><Relationship Id="rId25" Type="http://schemas.openxmlformats.org/officeDocument/2006/relationships/image" Target="../media/image60.jpg"/><Relationship Id="rId2" Type="http://schemas.openxmlformats.org/officeDocument/2006/relationships/notesSlide" Target="../notesSlides/notesSlide17.xml"/><Relationship Id="rId16" Type="http://schemas.openxmlformats.org/officeDocument/2006/relationships/image" Target="../media/image19.jpg"/><Relationship Id="rId20"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jpg"/><Relationship Id="rId24" Type="http://schemas.openxmlformats.org/officeDocument/2006/relationships/image" Target="../media/image59.jpeg"/><Relationship Id="rId5" Type="http://schemas.openxmlformats.org/officeDocument/2006/relationships/image" Target="../media/image44.png"/><Relationship Id="rId15" Type="http://schemas.openxmlformats.org/officeDocument/2006/relationships/image" Target="../media/image14.jpg"/><Relationship Id="rId23" Type="http://schemas.openxmlformats.org/officeDocument/2006/relationships/image" Target="../media/image58.png"/><Relationship Id="rId10" Type="http://schemas.openxmlformats.org/officeDocument/2006/relationships/image" Target="../media/image49.jpg"/><Relationship Id="rId19" Type="http://schemas.openxmlformats.org/officeDocument/2006/relationships/image" Target="../media/image23.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3.jpg"/><Relationship Id="rId22" Type="http://schemas.openxmlformats.org/officeDocument/2006/relationships/image" Target="../media/image57.jp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jp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jpg"/><Relationship Id="rId2" Type="http://schemas.openxmlformats.org/officeDocument/2006/relationships/notesSlide" Target="../notesSlides/notesSlide18.xml"/><Relationship Id="rId16" Type="http://schemas.openxmlformats.org/officeDocument/2006/relationships/image" Target="../media/image75.jpg"/><Relationship Id="rId20"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jp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ubmed/30510237" TargetMode="External"/><Relationship Id="rId2" Type="http://schemas.openxmlformats.org/officeDocument/2006/relationships/hyperlink" Target="https://www.ncbi.nlm.nih.gov/pubmed/26825632" TargetMode="External"/><Relationship Id="rId1" Type="http://schemas.openxmlformats.org/officeDocument/2006/relationships/slideLayout" Target="../slideLayouts/slideLayout2.xml"/><Relationship Id="rId6" Type="http://schemas.openxmlformats.org/officeDocument/2006/relationships/hyperlink" Target="https://pubmed.ncbi.nlm.nih.gov/32610166" TargetMode="External"/><Relationship Id="rId5" Type="http://schemas.openxmlformats.org/officeDocument/2006/relationships/hyperlink" Target="https://www.ncbi.nlm.nih.gov/pubmed/31907209" TargetMode="External"/><Relationship Id="rId4" Type="http://schemas.openxmlformats.org/officeDocument/2006/relationships/hyperlink" Target="https://www.ncbi.nlm.nih.gov/pubmed/314623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cbi.nlm.nih.gov/pubmed/2317522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cbi.nlm.nih.gov/pubmed/3146233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cience.sciencemag.org/content/348/6236/803.abstrac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pdb101.rcsb.org/motm/6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pvactools.org"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s://www.biorxiv.org/content/10.1101/501817v2" TargetMode="External"/><Relationship Id="rId4" Type="http://schemas.openxmlformats.org/officeDocument/2006/relationships/hyperlink" Target="https://www.ncbi.nlm.nih.gov/pubmed/314623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62508" y="438150"/>
            <a:ext cx="5076692" cy="1102519"/>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2600" b="1" i="0" kern="1200" cap="none">
                <a:solidFill>
                  <a:schemeClr val="tx1"/>
                </a:solidFill>
                <a:latin typeface="+mj-lt"/>
                <a:ea typeface="+mj-ea"/>
                <a:cs typeface="Trebuchet MS"/>
              </a:defRPr>
            </a:lvl1pPr>
          </a:lstStyle>
          <a:p>
            <a:r>
              <a:rPr lang="en-US" sz="2200" dirty="0"/>
              <a:t>Informatics tools for identification, prioritization and clinical application of neoantigens</a:t>
            </a:r>
            <a:r>
              <a:rPr lang="en-US" sz="2200" b="0" dirty="0"/>
              <a:t> (</a:t>
            </a:r>
            <a:r>
              <a:rPr lang="en-US" sz="2200" b="0" dirty="0" err="1"/>
              <a:t>pVACtools</a:t>
            </a:r>
            <a:r>
              <a:rPr lang="en-US" sz="2200" b="0" dirty="0"/>
              <a:t>; U01 CA248235)</a:t>
            </a:r>
          </a:p>
        </p:txBody>
      </p:sp>
      <p:sp>
        <p:nvSpPr>
          <p:cNvPr id="6" name="Subtitle 2"/>
          <p:cNvSpPr>
            <a:spLocks noGrp="1"/>
          </p:cNvSpPr>
          <p:nvPr>
            <p:ph type="subTitle" idx="1"/>
          </p:nvPr>
        </p:nvSpPr>
        <p:spPr>
          <a:xfrm>
            <a:off x="3762508" y="1809751"/>
            <a:ext cx="5000492" cy="1849856"/>
          </a:xfrm>
        </p:spPr>
        <p:txBody>
          <a:bodyPr>
            <a:normAutofit/>
          </a:bodyPr>
          <a:lstStyle/>
          <a:p>
            <a:r>
              <a:rPr lang="en-US" dirty="0">
                <a:solidFill>
                  <a:schemeClr val="tx1"/>
                </a:solidFill>
              </a:rPr>
              <a:t>Informatics Technology for Cancer Research (ITCR) 2022 Annual Meeting</a:t>
            </a:r>
          </a:p>
          <a:p>
            <a:endParaRPr lang="en-US" dirty="0">
              <a:solidFill>
                <a:schemeClr val="tx1"/>
              </a:solidFill>
            </a:endParaRPr>
          </a:p>
          <a:p>
            <a:r>
              <a:rPr lang="en-US" dirty="0">
                <a:solidFill>
                  <a:schemeClr val="tx1"/>
                </a:solidFill>
              </a:rPr>
              <a:t>Wednesday, 14 Sept 2022</a:t>
            </a:r>
          </a:p>
        </p:txBody>
      </p:sp>
      <p:sp>
        <p:nvSpPr>
          <p:cNvPr id="7" name="Subtitle 2"/>
          <p:cNvSpPr txBox="1">
            <a:spLocks/>
          </p:cNvSpPr>
          <p:nvPr/>
        </p:nvSpPr>
        <p:spPr>
          <a:xfrm>
            <a:off x="3762508" y="3734021"/>
            <a:ext cx="5000492" cy="1287543"/>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1pPr>
            <a:lvl2pPr marL="457200" indent="0" algn="ctr" defTabSz="457200" rtl="0" eaLnBrk="1" latinLnBrk="0" hangingPunct="1">
              <a:spcBef>
                <a:spcPct val="20000"/>
              </a:spcBef>
              <a:buClr>
                <a:schemeClr val="tx2">
                  <a:lumMod val="50000"/>
                  <a:lumOff val="50000"/>
                </a:schemeClr>
              </a:buClr>
              <a:buFont typeface="Arial"/>
              <a:buNone/>
              <a:defRPr sz="2200" kern="1200">
                <a:solidFill>
                  <a:schemeClr val="tx1">
                    <a:tint val="75000"/>
                  </a:schemeClr>
                </a:solidFill>
                <a:latin typeface="Trebuchet MS"/>
                <a:ea typeface="+mn-ea"/>
                <a:cs typeface="Trebuchet MS"/>
              </a:defRPr>
            </a:lvl2pPr>
            <a:lvl3pPr marL="9144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3pPr>
            <a:lvl4pPr marL="13716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4pPr>
            <a:lvl5pPr marL="18288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2F3124"/>
                </a:solidFill>
              </a:rPr>
              <a:t>Malachi Griffith, PhD</a:t>
            </a:r>
          </a:p>
          <a:p>
            <a:r>
              <a:rPr lang="en-US" dirty="0">
                <a:solidFill>
                  <a:srgbClr val="2F3124"/>
                </a:solidFill>
              </a:rPr>
              <a:t>Associate Professor, Department of Medicine</a:t>
            </a:r>
          </a:p>
          <a:p>
            <a:r>
              <a:rPr lang="en-US" dirty="0">
                <a:solidFill>
                  <a:srgbClr val="2F3124"/>
                </a:solidFill>
              </a:rPr>
              <a:t>Associate Professor, Department of Genetics</a:t>
            </a:r>
          </a:p>
          <a:p>
            <a:r>
              <a:rPr lang="en-US" dirty="0">
                <a:solidFill>
                  <a:srgbClr val="2F3124"/>
                </a:solidFill>
              </a:rPr>
              <a:t>Washington University School of Medicine</a:t>
            </a:r>
          </a:p>
          <a:p>
            <a:r>
              <a:rPr lang="en-US" dirty="0">
                <a:solidFill>
                  <a:srgbClr val="2F3124"/>
                </a:solidFill>
                <a:hlinkClick r:id="rId3"/>
              </a:rPr>
              <a:t>mgriffit@wustl.edu</a:t>
            </a:r>
            <a:endParaRPr lang="en-US" dirty="0">
              <a:solidFill>
                <a:srgbClr val="2F3124"/>
              </a:solidFill>
            </a:endParaRPr>
          </a:p>
          <a:p>
            <a:r>
              <a:rPr lang="en-US" dirty="0">
                <a:solidFill>
                  <a:srgbClr val="2F3124"/>
                </a:solidFill>
                <a:hlinkClick r:id="rId4"/>
              </a:rPr>
              <a:t>griffithlab.org</a:t>
            </a:r>
            <a:r>
              <a:rPr lang="en-US" dirty="0">
                <a:solidFill>
                  <a:srgbClr val="2F3124"/>
                </a:solidFill>
              </a:rPr>
              <a:t> </a:t>
            </a:r>
          </a:p>
          <a:p>
            <a:endParaRPr lang="en-US" dirty="0">
              <a:solidFill>
                <a:srgbClr val="2F3124"/>
              </a:solidFill>
            </a:endParaRPr>
          </a:p>
        </p:txBody>
      </p:sp>
      <p:sp>
        <p:nvSpPr>
          <p:cNvPr id="30" name="TextBox 29"/>
          <p:cNvSpPr txBox="1"/>
          <p:nvPr/>
        </p:nvSpPr>
        <p:spPr>
          <a:xfrm>
            <a:off x="609600" y="4512953"/>
            <a:ext cx="2590800" cy="307777"/>
          </a:xfrm>
          <a:prstGeom prst="rect">
            <a:avLst/>
          </a:prstGeom>
          <a:noFill/>
        </p:spPr>
        <p:txBody>
          <a:bodyPr wrap="square" rtlCol="0">
            <a:spAutoFit/>
          </a:bodyPr>
          <a:lstStyle/>
          <a:p>
            <a:r>
              <a:rPr lang="en-US" sz="1400" dirty="0"/>
              <a:t>@</a:t>
            </a:r>
            <a:r>
              <a:rPr lang="en-US" sz="1400" dirty="0" err="1"/>
              <a:t>malachigriffith</a:t>
            </a:r>
            <a:r>
              <a:rPr lang="en-US" sz="1400" dirty="0"/>
              <a:t> #ITCR2022</a:t>
            </a:r>
          </a:p>
        </p:txBody>
      </p:sp>
      <p:pic>
        <p:nvPicPr>
          <p:cNvPr id="31" name="Picture 30" descr="TwitterLogo_#55ace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399732"/>
            <a:ext cx="534218" cy="5342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8556A2-3380-DC45-BE99-26FED7C16F13}"/>
              </a:ext>
            </a:extLst>
          </p:cNvPr>
          <p:cNvSpPr txBox="1">
            <a:spLocks/>
          </p:cNvSpPr>
          <p:nvPr/>
        </p:nvSpPr>
        <p:spPr>
          <a:xfrm>
            <a:off x="263986" y="75744"/>
            <a:ext cx="8717437"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a:t>Mining neoantigens from different sources remains an active area of tool development</a:t>
            </a:r>
          </a:p>
        </p:txBody>
      </p:sp>
      <p:pic>
        <p:nvPicPr>
          <p:cNvPr id="12" name="Picture 11">
            <a:extLst>
              <a:ext uri="{FF2B5EF4-FFF2-40B4-BE49-F238E27FC236}">
                <a16:creationId xmlns:a16="http://schemas.microsoft.com/office/drawing/2014/main" id="{CC2AD738-6D7E-E84F-9D2C-D0C89A5B7F4E}"/>
              </a:ext>
            </a:extLst>
          </p:cNvPr>
          <p:cNvPicPr>
            <a:picLocks noChangeAspect="1"/>
          </p:cNvPicPr>
          <p:nvPr/>
        </p:nvPicPr>
        <p:blipFill>
          <a:blip r:embed="rId3"/>
          <a:stretch>
            <a:fillRect/>
          </a:stretch>
        </p:blipFill>
        <p:spPr>
          <a:xfrm>
            <a:off x="486079" y="779424"/>
            <a:ext cx="8082827" cy="4068621"/>
          </a:xfrm>
          <a:prstGeom prst="rect">
            <a:avLst/>
          </a:prstGeom>
        </p:spPr>
      </p:pic>
      <p:sp>
        <p:nvSpPr>
          <p:cNvPr id="13" name="TextBox 12">
            <a:extLst>
              <a:ext uri="{FF2B5EF4-FFF2-40B4-BE49-F238E27FC236}">
                <a16:creationId xmlns:a16="http://schemas.microsoft.com/office/drawing/2014/main" id="{357A379A-764C-2D4D-80AB-96EB1F4B2BD7}"/>
              </a:ext>
            </a:extLst>
          </p:cNvPr>
          <p:cNvSpPr txBox="1"/>
          <p:nvPr/>
        </p:nvSpPr>
        <p:spPr>
          <a:xfrm>
            <a:off x="286109" y="4761780"/>
            <a:ext cx="3013967" cy="276999"/>
          </a:xfrm>
          <a:prstGeom prst="rect">
            <a:avLst/>
          </a:prstGeom>
          <a:noFill/>
        </p:spPr>
        <p:txBody>
          <a:bodyPr wrap="none" rtlCol="0">
            <a:spAutoFit/>
          </a:bodyPr>
          <a:lstStyle/>
          <a:p>
            <a:r>
              <a:rPr lang="en-US" sz="1200" dirty="0" err="1">
                <a:hlinkClick r:id="rId4"/>
              </a:rPr>
              <a:t>Roudko</a:t>
            </a:r>
            <a:r>
              <a:rPr lang="en-US" sz="1200" dirty="0">
                <a:hlinkClick r:id="rId4"/>
              </a:rPr>
              <a:t>, Greenbaum and Bhardwaj, 2020</a:t>
            </a:r>
            <a:endParaRPr lang="en-US" sz="1200" dirty="0"/>
          </a:p>
        </p:txBody>
      </p:sp>
    </p:spTree>
    <p:extLst>
      <p:ext uri="{BB962C8B-B14F-4D97-AF65-F5344CB8AC3E}">
        <p14:creationId xmlns:p14="http://schemas.microsoft.com/office/powerpoint/2010/main" val="1740161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896B-7349-BB43-B7DB-96E7C1F3B9E5}"/>
              </a:ext>
            </a:extLst>
          </p:cNvPr>
          <p:cNvSpPr>
            <a:spLocks noGrp="1"/>
          </p:cNvSpPr>
          <p:nvPr>
            <p:ph type="title"/>
          </p:nvPr>
        </p:nvSpPr>
        <p:spPr>
          <a:xfrm>
            <a:off x="381000" y="83887"/>
            <a:ext cx="8458200" cy="457201"/>
          </a:xfrm>
        </p:spPr>
        <p:txBody>
          <a:bodyPr>
            <a:noAutofit/>
          </a:bodyPr>
          <a:lstStyle/>
          <a:p>
            <a:r>
              <a:rPr lang="en-US" sz="2000" dirty="0" err="1"/>
              <a:t>pVACsplice</a:t>
            </a:r>
            <a:r>
              <a:rPr lang="en-US" sz="2000" dirty="0"/>
              <a:t> was created to identify neoantigens arising from tumor specific RNA splicing events</a:t>
            </a:r>
          </a:p>
        </p:txBody>
      </p:sp>
      <p:pic>
        <p:nvPicPr>
          <p:cNvPr id="6" name="Picture 5">
            <a:extLst>
              <a:ext uri="{FF2B5EF4-FFF2-40B4-BE49-F238E27FC236}">
                <a16:creationId xmlns:a16="http://schemas.microsoft.com/office/drawing/2014/main" id="{7F4B2140-7693-DD45-B24A-29DA42A2A83A}"/>
              </a:ext>
            </a:extLst>
          </p:cNvPr>
          <p:cNvPicPr>
            <a:picLocks noChangeAspect="1"/>
          </p:cNvPicPr>
          <p:nvPr/>
        </p:nvPicPr>
        <p:blipFill>
          <a:blip r:embed="rId3"/>
          <a:stretch>
            <a:fillRect/>
          </a:stretch>
        </p:blipFill>
        <p:spPr>
          <a:xfrm>
            <a:off x="304800" y="1200150"/>
            <a:ext cx="3861806" cy="2895600"/>
          </a:xfrm>
          <a:prstGeom prst="rect">
            <a:avLst/>
          </a:prstGeom>
        </p:spPr>
      </p:pic>
      <p:sp>
        <p:nvSpPr>
          <p:cNvPr id="11" name="TextBox 10">
            <a:extLst>
              <a:ext uri="{FF2B5EF4-FFF2-40B4-BE49-F238E27FC236}">
                <a16:creationId xmlns:a16="http://schemas.microsoft.com/office/drawing/2014/main" id="{2B2091F4-AEC7-884B-806A-F9B01E77C5DD}"/>
              </a:ext>
            </a:extLst>
          </p:cNvPr>
          <p:cNvSpPr txBox="1"/>
          <p:nvPr/>
        </p:nvSpPr>
        <p:spPr>
          <a:xfrm>
            <a:off x="762000" y="830818"/>
            <a:ext cx="3191899" cy="369332"/>
          </a:xfrm>
          <a:prstGeom prst="rect">
            <a:avLst/>
          </a:prstGeom>
          <a:noFill/>
        </p:spPr>
        <p:txBody>
          <a:bodyPr wrap="none" rtlCol="0">
            <a:spAutoFit/>
          </a:bodyPr>
          <a:lstStyle/>
          <a:p>
            <a:r>
              <a:rPr lang="en-US" dirty="0" err="1"/>
              <a:t>RegTools</a:t>
            </a:r>
            <a:r>
              <a:rPr lang="en-US" dirty="0"/>
              <a:t> (</a:t>
            </a:r>
            <a:r>
              <a:rPr lang="en-US" dirty="0">
                <a:hlinkClick r:id="rId4"/>
              </a:rPr>
              <a:t>www.regtools.org</a:t>
            </a:r>
            <a:r>
              <a:rPr lang="en-US" dirty="0"/>
              <a:t>)</a:t>
            </a:r>
          </a:p>
        </p:txBody>
      </p:sp>
      <p:sp>
        <p:nvSpPr>
          <p:cNvPr id="12" name="TextBox 11">
            <a:extLst>
              <a:ext uri="{FF2B5EF4-FFF2-40B4-BE49-F238E27FC236}">
                <a16:creationId xmlns:a16="http://schemas.microsoft.com/office/drawing/2014/main" id="{6C6FE681-CFAB-704C-83C8-94F4437DE7B6}"/>
              </a:ext>
            </a:extLst>
          </p:cNvPr>
          <p:cNvSpPr txBox="1"/>
          <p:nvPr/>
        </p:nvSpPr>
        <p:spPr>
          <a:xfrm>
            <a:off x="5944543" y="825215"/>
            <a:ext cx="1294457" cy="369332"/>
          </a:xfrm>
          <a:prstGeom prst="rect">
            <a:avLst/>
          </a:prstGeom>
          <a:noFill/>
        </p:spPr>
        <p:txBody>
          <a:bodyPr wrap="none" rtlCol="0">
            <a:spAutoFit/>
          </a:bodyPr>
          <a:lstStyle/>
          <a:p>
            <a:r>
              <a:rPr lang="en-US" dirty="0" err="1"/>
              <a:t>pVACsplice</a:t>
            </a:r>
            <a:endParaRPr lang="en-US" dirty="0"/>
          </a:p>
        </p:txBody>
      </p:sp>
      <p:pic>
        <p:nvPicPr>
          <p:cNvPr id="14" name="Picture 13">
            <a:extLst>
              <a:ext uri="{FF2B5EF4-FFF2-40B4-BE49-F238E27FC236}">
                <a16:creationId xmlns:a16="http://schemas.microsoft.com/office/drawing/2014/main" id="{4EAEF2C7-33C4-B845-8916-B1C83FDB36A3}"/>
              </a:ext>
            </a:extLst>
          </p:cNvPr>
          <p:cNvPicPr>
            <a:picLocks noChangeAspect="1"/>
          </p:cNvPicPr>
          <p:nvPr/>
        </p:nvPicPr>
        <p:blipFill>
          <a:blip r:embed="rId5"/>
          <a:stretch>
            <a:fillRect/>
          </a:stretch>
        </p:blipFill>
        <p:spPr>
          <a:xfrm>
            <a:off x="1625826" y="4273776"/>
            <a:ext cx="660174" cy="660174"/>
          </a:xfrm>
          <a:prstGeom prst="rect">
            <a:avLst/>
          </a:prstGeom>
        </p:spPr>
      </p:pic>
      <p:sp>
        <p:nvSpPr>
          <p:cNvPr id="15" name="TextBox 14">
            <a:extLst>
              <a:ext uri="{FF2B5EF4-FFF2-40B4-BE49-F238E27FC236}">
                <a16:creationId xmlns:a16="http://schemas.microsoft.com/office/drawing/2014/main" id="{B2F3308F-AC6F-C245-AD1A-08CD33B7BC72}"/>
              </a:ext>
            </a:extLst>
          </p:cNvPr>
          <p:cNvSpPr txBox="1"/>
          <p:nvPr/>
        </p:nvSpPr>
        <p:spPr>
          <a:xfrm>
            <a:off x="2235426" y="4400550"/>
            <a:ext cx="1041174" cy="261610"/>
          </a:xfrm>
          <a:prstGeom prst="rect">
            <a:avLst/>
          </a:prstGeom>
          <a:noFill/>
        </p:spPr>
        <p:txBody>
          <a:bodyPr wrap="square" rtlCol="0" anchor="t">
            <a:spAutoFit/>
          </a:bodyPr>
          <a:lstStyle/>
          <a:p>
            <a:pPr algn="ctr"/>
            <a:r>
              <a:rPr lang="en-US" sz="1100" b="1" dirty="0" err="1"/>
              <a:t>Kelsy</a:t>
            </a:r>
            <a:r>
              <a:rPr lang="en-US" sz="1100" b="1" dirty="0"/>
              <a:t> </a:t>
            </a:r>
            <a:r>
              <a:rPr lang="en-US" sz="1100" b="1" dirty="0" err="1"/>
              <a:t>Cotto</a:t>
            </a:r>
            <a:endParaRPr lang="en-US" sz="1100" b="1" dirty="0"/>
          </a:p>
        </p:txBody>
      </p:sp>
      <p:pic>
        <p:nvPicPr>
          <p:cNvPr id="17" name="Picture 16">
            <a:extLst>
              <a:ext uri="{FF2B5EF4-FFF2-40B4-BE49-F238E27FC236}">
                <a16:creationId xmlns:a16="http://schemas.microsoft.com/office/drawing/2014/main" id="{9D051D17-BF2B-2349-BA50-986F4B105324}"/>
              </a:ext>
            </a:extLst>
          </p:cNvPr>
          <p:cNvPicPr>
            <a:picLocks noChangeAspect="1"/>
          </p:cNvPicPr>
          <p:nvPr/>
        </p:nvPicPr>
        <p:blipFill>
          <a:blip r:embed="rId6"/>
          <a:stretch>
            <a:fillRect/>
          </a:stretch>
        </p:blipFill>
        <p:spPr>
          <a:xfrm>
            <a:off x="5715000" y="4231668"/>
            <a:ext cx="702282" cy="702282"/>
          </a:xfrm>
          <a:prstGeom prst="rect">
            <a:avLst/>
          </a:prstGeom>
        </p:spPr>
      </p:pic>
      <p:sp>
        <p:nvSpPr>
          <p:cNvPr id="18" name="TextBox 17">
            <a:extLst>
              <a:ext uri="{FF2B5EF4-FFF2-40B4-BE49-F238E27FC236}">
                <a16:creationId xmlns:a16="http://schemas.microsoft.com/office/drawing/2014/main" id="{CD80BC39-DFC3-5046-9626-8E326C4CCD5E}"/>
              </a:ext>
            </a:extLst>
          </p:cNvPr>
          <p:cNvSpPr txBox="1"/>
          <p:nvPr/>
        </p:nvSpPr>
        <p:spPr>
          <a:xfrm>
            <a:off x="6417282" y="4400550"/>
            <a:ext cx="1278918" cy="430887"/>
          </a:xfrm>
          <a:prstGeom prst="rect">
            <a:avLst/>
          </a:prstGeom>
          <a:noFill/>
        </p:spPr>
        <p:txBody>
          <a:bodyPr wrap="square" rtlCol="0">
            <a:spAutoFit/>
          </a:bodyPr>
          <a:lstStyle/>
          <a:p>
            <a:pPr algn="ctr"/>
            <a:r>
              <a:rPr lang="en-US" sz="1100" b="1" dirty="0"/>
              <a:t>Megan </a:t>
            </a:r>
            <a:r>
              <a:rPr lang="en-US" sz="1100" b="1" dirty="0" err="1"/>
              <a:t>Richters</a:t>
            </a:r>
            <a:endParaRPr lang="en-US" sz="1100" b="1" dirty="0"/>
          </a:p>
          <a:p>
            <a:pPr algn="ctr"/>
            <a:r>
              <a:rPr lang="en-US" sz="1100" b="1" dirty="0"/>
              <a:t>(poster #16)</a:t>
            </a:r>
          </a:p>
        </p:txBody>
      </p:sp>
      <p:pic>
        <p:nvPicPr>
          <p:cNvPr id="13" name="Picture 12">
            <a:extLst>
              <a:ext uri="{FF2B5EF4-FFF2-40B4-BE49-F238E27FC236}">
                <a16:creationId xmlns:a16="http://schemas.microsoft.com/office/drawing/2014/main" id="{0E1FD471-1A98-A247-B2AA-4DEDAA8B9904}"/>
              </a:ext>
            </a:extLst>
          </p:cNvPr>
          <p:cNvPicPr>
            <a:picLocks noChangeAspect="1"/>
          </p:cNvPicPr>
          <p:nvPr/>
        </p:nvPicPr>
        <p:blipFill>
          <a:blip r:embed="rId7"/>
          <a:stretch>
            <a:fillRect/>
          </a:stretch>
        </p:blipFill>
        <p:spPr>
          <a:xfrm>
            <a:off x="4724400" y="1317740"/>
            <a:ext cx="3741898" cy="2783798"/>
          </a:xfrm>
          <a:prstGeom prst="rect">
            <a:avLst/>
          </a:prstGeom>
        </p:spPr>
      </p:pic>
    </p:spTree>
    <p:extLst>
      <p:ext uri="{BB962C8B-B14F-4D97-AF65-F5344CB8AC3E}">
        <p14:creationId xmlns:p14="http://schemas.microsoft.com/office/powerpoint/2010/main" val="306813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978" y="34835"/>
            <a:ext cx="8438221" cy="618414"/>
          </a:xfrm>
        </p:spPr>
        <p:txBody>
          <a:bodyPr anchor="ctr">
            <a:noAutofit/>
          </a:bodyPr>
          <a:lstStyle/>
          <a:p>
            <a:r>
              <a:rPr lang="en-US" sz="1600" b="1" dirty="0"/>
              <a:t>More nuanced interpretation of how each MHC allele presents the mutant and wild type version of tumor peptides can influence neoantigen selection</a:t>
            </a:r>
          </a:p>
        </p:txBody>
      </p:sp>
      <p:sp>
        <p:nvSpPr>
          <p:cNvPr id="3" name="TextBox 2">
            <a:extLst>
              <a:ext uri="{FF2B5EF4-FFF2-40B4-BE49-F238E27FC236}">
                <a16:creationId xmlns:a16="http://schemas.microsoft.com/office/drawing/2014/main" id="{6244C6C5-6F29-A64F-B98A-354BE4D9EE78}"/>
              </a:ext>
            </a:extLst>
          </p:cNvPr>
          <p:cNvSpPr txBox="1"/>
          <p:nvPr/>
        </p:nvSpPr>
        <p:spPr>
          <a:xfrm>
            <a:off x="5032862" y="1586627"/>
            <a:ext cx="3429000" cy="2585323"/>
          </a:xfrm>
          <a:prstGeom prst="rect">
            <a:avLst/>
          </a:prstGeom>
          <a:noFill/>
        </p:spPr>
        <p:txBody>
          <a:bodyPr wrap="square" rtlCol="0">
            <a:spAutoFit/>
          </a:bodyPr>
          <a:lstStyle/>
          <a:p>
            <a:r>
              <a:rPr lang="en-US" dirty="0"/>
              <a:t>Different MHC alleles differ in how they hold on to (anchor) peptides</a:t>
            </a:r>
          </a:p>
          <a:p>
            <a:r>
              <a:rPr lang="en-US" dirty="0"/>
              <a:t> </a:t>
            </a:r>
          </a:p>
          <a:p>
            <a:r>
              <a:rPr lang="en-US" dirty="0"/>
              <a:t>Is a peptide truly a *neo*antigen or could it be recognized as self and subject to tolerance (or worse lead to auto-immunity)?</a:t>
            </a:r>
          </a:p>
        </p:txBody>
      </p:sp>
      <p:pic>
        <p:nvPicPr>
          <p:cNvPr id="8" name="Picture 7">
            <a:extLst>
              <a:ext uri="{FF2B5EF4-FFF2-40B4-BE49-F238E27FC236}">
                <a16:creationId xmlns:a16="http://schemas.microsoft.com/office/drawing/2014/main" id="{A8FE089C-83D0-154D-952C-E528287A0F1A}"/>
              </a:ext>
            </a:extLst>
          </p:cNvPr>
          <p:cNvPicPr>
            <a:picLocks noChangeAspect="1"/>
          </p:cNvPicPr>
          <p:nvPr/>
        </p:nvPicPr>
        <p:blipFill>
          <a:blip r:embed="rId3"/>
          <a:stretch>
            <a:fillRect/>
          </a:stretch>
        </p:blipFill>
        <p:spPr>
          <a:xfrm>
            <a:off x="120364" y="900010"/>
            <a:ext cx="3200400" cy="556914"/>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22E8D355-0762-094B-A867-D2B2F0B56ADB}"/>
              </a:ext>
            </a:extLst>
          </p:cNvPr>
          <p:cNvPicPr>
            <a:picLocks noChangeAspect="1"/>
          </p:cNvPicPr>
          <p:nvPr/>
        </p:nvPicPr>
        <p:blipFill rotWithShape="1">
          <a:blip r:embed="rId4"/>
          <a:srcRect l="7190" t="69087" r="49572" b="21415"/>
          <a:stretch/>
        </p:blipFill>
        <p:spPr>
          <a:xfrm>
            <a:off x="1257226" y="3349411"/>
            <a:ext cx="3106455" cy="883078"/>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121EF03-161A-0342-B859-1F14FBB441CF}"/>
              </a:ext>
            </a:extLst>
          </p:cNvPr>
          <p:cNvPicPr>
            <a:picLocks noChangeAspect="1"/>
          </p:cNvPicPr>
          <p:nvPr/>
        </p:nvPicPr>
        <p:blipFill rotWithShape="1">
          <a:blip r:embed="rId4"/>
          <a:srcRect l="28756" t="6349" r="51107" b="82019"/>
          <a:stretch/>
        </p:blipFill>
        <p:spPr>
          <a:xfrm>
            <a:off x="1257226" y="1909996"/>
            <a:ext cx="1446758" cy="1081562"/>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4A73382D-B17A-7045-B329-FED92680226F}"/>
              </a:ext>
            </a:extLst>
          </p:cNvPr>
          <p:cNvPicPr>
            <a:picLocks noChangeAspect="1"/>
          </p:cNvPicPr>
          <p:nvPr/>
        </p:nvPicPr>
        <p:blipFill rotWithShape="1">
          <a:blip r:embed="rId4"/>
          <a:srcRect l="28701" t="22159" r="50763" b="65807"/>
          <a:stretch/>
        </p:blipFill>
        <p:spPr>
          <a:xfrm>
            <a:off x="2888213" y="1891318"/>
            <a:ext cx="1475468" cy="1118917"/>
          </a:xfrm>
          <a:prstGeom prst="rect">
            <a:avLst/>
          </a:prstGeom>
        </p:spPr>
      </p:pic>
      <p:sp>
        <p:nvSpPr>
          <p:cNvPr id="9" name="TextBox 8">
            <a:extLst>
              <a:ext uri="{FF2B5EF4-FFF2-40B4-BE49-F238E27FC236}">
                <a16:creationId xmlns:a16="http://schemas.microsoft.com/office/drawing/2014/main" id="{6C36C505-775E-9B4F-BDD0-6833C40D8257}"/>
              </a:ext>
            </a:extLst>
          </p:cNvPr>
          <p:cNvSpPr txBox="1"/>
          <p:nvPr/>
        </p:nvSpPr>
        <p:spPr>
          <a:xfrm>
            <a:off x="1629528" y="4476750"/>
            <a:ext cx="6202339" cy="338554"/>
          </a:xfrm>
          <a:prstGeom prst="rect">
            <a:avLst/>
          </a:prstGeom>
          <a:noFill/>
        </p:spPr>
        <p:txBody>
          <a:bodyPr wrap="none" rtlCol="0">
            <a:spAutoFit/>
          </a:bodyPr>
          <a:lstStyle/>
          <a:p>
            <a:r>
              <a:rPr lang="en-US" sz="1600" dirty="0"/>
              <a:t>Can we better define the anchor sites for each unique MHC/HLA?</a:t>
            </a:r>
          </a:p>
        </p:txBody>
      </p:sp>
      <p:pic>
        <p:nvPicPr>
          <p:cNvPr id="10" name="Picture 9">
            <a:extLst>
              <a:ext uri="{FF2B5EF4-FFF2-40B4-BE49-F238E27FC236}">
                <a16:creationId xmlns:a16="http://schemas.microsoft.com/office/drawing/2014/main" id="{F97F8C4F-A0B8-8B40-A2EF-268CAB6E20FB}"/>
              </a:ext>
            </a:extLst>
          </p:cNvPr>
          <p:cNvPicPr>
            <a:picLocks noChangeAspect="1"/>
          </p:cNvPicPr>
          <p:nvPr/>
        </p:nvPicPr>
        <p:blipFill>
          <a:blip r:embed="rId5"/>
          <a:stretch>
            <a:fillRect/>
          </a:stretch>
        </p:blipFill>
        <p:spPr>
          <a:xfrm>
            <a:off x="114226" y="3790950"/>
            <a:ext cx="990600" cy="1111709"/>
          </a:xfrm>
          <a:prstGeom prst="rect">
            <a:avLst/>
          </a:prstGeom>
        </p:spPr>
      </p:pic>
      <p:sp>
        <p:nvSpPr>
          <p:cNvPr id="14" name="TextBox 13">
            <a:extLst>
              <a:ext uri="{FF2B5EF4-FFF2-40B4-BE49-F238E27FC236}">
                <a16:creationId xmlns:a16="http://schemas.microsoft.com/office/drawing/2014/main" id="{8B87FCCB-8D02-0B48-B348-978AF86A13D2}"/>
              </a:ext>
            </a:extLst>
          </p:cNvPr>
          <p:cNvSpPr txBox="1"/>
          <p:nvPr/>
        </p:nvSpPr>
        <p:spPr>
          <a:xfrm>
            <a:off x="-76200" y="4887810"/>
            <a:ext cx="3244564" cy="261610"/>
          </a:xfrm>
          <a:prstGeom prst="rect">
            <a:avLst/>
          </a:prstGeom>
          <a:noFill/>
        </p:spPr>
        <p:txBody>
          <a:bodyPr wrap="square" rtlCol="0">
            <a:spAutoFit/>
          </a:bodyPr>
          <a:lstStyle/>
          <a:p>
            <a:pPr algn="ctr"/>
            <a:r>
              <a:rPr lang="en-US" sz="1100" b="1" dirty="0" err="1"/>
              <a:t>Huiming</a:t>
            </a:r>
            <a:r>
              <a:rPr lang="en-US" sz="1100" b="1" dirty="0"/>
              <a:t> Xia (poster #15) &amp; Lightning Talk</a:t>
            </a:r>
          </a:p>
        </p:txBody>
      </p:sp>
    </p:spTree>
    <p:extLst>
      <p:ext uri="{BB962C8B-B14F-4D97-AF65-F5344CB8AC3E}">
        <p14:creationId xmlns:p14="http://schemas.microsoft.com/office/powerpoint/2010/main" val="70413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62EC-B35A-6B43-A024-AFDDA6CE205D}"/>
              </a:ext>
            </a:extLst>
          </p:cNvPr>
          <p:cNvSpPr>
            <a:spLocks noGrp="1"/>
          </p:cNvSpPr>
          <p:nvPr>
            <p:ph type="title"/>
          </p:nvPr>
        </p:nvSpPr>
        <p:spPr/>
        <p:txBody>
          <a:bodyPr>
            <a:noAutofit/>
          </a:bodyPr>
          <a:lstStyle/>
          <a:p>
            <a:r>
              <a:rPr lang="en-US" sz="1800" dirty="0"/>
              <a:t>Across all 328 HLAs, distinct patterns of anchor site usage are apparent</a:t>
            </a:r>
          </a:p>
        </p:txBody>
      </p:sp>
      <p:pic>
        <p:nvPicPr>
          <p:cNvPr id="5" name="Picture 4">
            <a:extLst>
              <a:ext uri="{FF2B5EF4-FFF2-40B4-BE49-F238E27FC236}">
                <a16:creationId xmlns:a16="http://schemas.microsoft.com/office/drawing/2014/main" id="{75BA7AEB-EF3C-CC49-AE31-7EC6A332F1A6}"/>
              </a:ext>
            </a:extLst>
          </p:cNvPr>
          <p:cNvPicPr>
            <a:picLocks noChangeAspect="1"/>
          </p:cNvPicPr>
          <p:nvPr/>
        </p:nvPicPr>
        <p:blipFill rotWithShape="1">
          <a:blip r:embed="rId2"/>
          <a:srcRect l="6908" t="5882" r="26686" b="49967"/>
          <a:stretch/>
        </p:blipFill>
        <p:spPr>
          <a:xfrm>
            <a:off x="228600" y="742950"/>
            <a:ext cx="4476652" cy="3851736"/>
          </a:xfrm>
          <a:prstGeom prst="rect">
            <a:avLst/>
          </a:prstGeom>
        </p:spPr>
      </p:pic>
      <p:sp>
        <p:nvSpPr>
          <p:cNvPr id="6" name="TextBox 5">
            <a:extLst>
              <a:ext uri="{FF2B5EF4-FFF2-40B4-BE49-F238E27FC236}">
                <a16:creationId xmlns:a16="http://schemas.microsoft.com/office/drawing/2014/main" id="{DFB52991-99E2-C444-A111-16391E3D594D}"/>
              </a:ext>
            </a:extLst>
          </p:cNvPr>
          <p:cNvSpPr txBox="1"/>
          <p:nvPr/>
        </p:nvSpPr>
        <p:spPr>
          <a:xfrm>
            <a:off x="427246" y="4696420"/>
            <a:ext cx="4144754" cy="300082"/>
          </a:xfrm>
          <a:prstGeom prst="rect">
            <a:avLst/>
          </a:prstGeom>
          <a:noFill/>
        </p:spPr>
        <p:txBody>
          <a:bodyPr wrap="square" rtlCol="0">
            <a:spAutoFit/>
          </a:bodyPr>
          <a:lstStyle/>
          <a:p>
            <a:r>
              <a:rPr lang="en-US" sz="1350" dirty="0"/>
              <a:t>328 HLA alleles:95 HLA-A, 175 HLA-B, 58 HLA-C</a:t>
            </a:r>
          </a:p>
        </p:txBody>
      </p:sp>
      <p:pic>
        <p:nvPicPr>
          <p:cNvPr id="7" name="Content Placeholder 3">
            <a:extLst>
              <a:ext uri="{FF2B5EF4-FFF2-40B4-BE49-F238E27FC236}">
                <a16:creationId xmlns:a16="http://schemas.microsoft.com/office/drawing/2014/main" id="{FB326283-933A-6C40-B5CF-E8C245616DCA}"/>
              </a:ext>
            </a:extLst>
          </p:cNvPr>
          <p:cNvPicPr>
            <a:picLocks noChangeAspect="1"/>
          </p:cNvPicPr>
          <p:nvPr/>
        </p:nvPicPr>
        <p:blipFill rotWithShape="1">
          <a:blip r:embed="rId3"/>
          <a:srcRect l="5918" t="6619" r="4404" b="10026"/>
          <a:stretch/>
        </p:blipFill>
        <p:spPr>
          <a:xfrm>
            <a:off x="4876800" y="777105"/>
            <a:ext cx="3389375" cy="4076986"/>
          </a:xfrm>
          <a:prstGeom prst="rect">
            <a:avLst/>
          </a:prstGeom>
        </p:spPr>
      </p:pic>
    </p:spTree>
    <p:extLst>
      <p:ext uri="{BB962C8B-B14F-4D97-AF65-F5344CB8AC3E}">
        <p14:creationId xmlns:p14="http://schemas.microsoft.com/office/powerpoint/2010/main" val="69971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212145-3394-404D-A9E2-DC957C6653DB}"/>
              </a:ext>
            </a:extLst>
          </p:cNvPr>
          <p:cNvSpPr>
            <a:spLocks noGrp="1"/>
          </p:cNvSpPr>
          <p:nvPr>
            <p:ph type="title"/>
          </p:nvPr>
        </p:nvSpPr>
        <p:spPr>
          <a:xfrm>
            <a:off x="381000" y="83887"/>
            <a:ext cx="8458200" cy="457201"/>
          </a:xfrm>
        </p:spPr>
        <p:txBody>
          <a:bodyPr>
            <a:noAutofit/>
          </a:bodyPr>
          <a:lstStyle/>
          <a:p>
            <a:r>
              <a:rPr lang="en-US" sz="1600" b="1" dirty="0"/>
              <a:t>An end-to-end neoantigen workflow must integrate somatic mutation, HLA typing, peptide processing, peptide-MHC prediction, expression analysis …</a:t>
            </a:r>
          </a:p>
        </p:txBody>
      </p:sp>
      <p:sp>
        <p:nvSpPr>
          <p:cNvPr id="5" name="Content Placeholder 2">
            <a:extLst>
              <a:ext uri="{FF2B5EF4-FFF2-40B4-BE49-F238E27FC236}">
                <a16:creationId xmlns:a16="http://schemas.microsoft.com/office/drawing/2014/main" id="{232FADFD-BD3E-7A46-A05D-1C65AF08FEAF}"/>
              </a:ext>
            </a:extLst>
          </p:cNvPr>
          <p:cNvSpPr>
            <a:spLocks noGrp="1"/>
          </p:cNvSpPr>
          <p:nvPr>
            <p:ph sz="half" idx="1"/>
          </p:nvPr>
        </p:nvSpPr>
        <p:spPr>
          <a:xfrm>
            <a:off x="381000" y="863601"/>
            <a:ext cx="4114800" cy="3003549"/>
          </a:xfrm>
        </p:spPr>
        <p:txBody>
          <a:bodyPr>
            <a:normAutofit fontScale="70000" lnSpcReduction="20000"/>
          </a:bodyPr>
          <a:lstStyle/>
          <a:p>
            <a:r>
              <a:rPr lang="en-US" dirty="0"/>
              <a:t>To go from raw sequence data to neoantigen predictions</a:t>
            </a:r>
          </a:p>
          <a:p>
            <a:pPr lvl="1"/>
            <a:r>
              <a:rPr lang="en-US" dirty="0"/>
              <a:t>Raw data</a:t>
            </a:r>
          </a:p>
          <a:p>
            <a:pPr lvl="1"/>
            <a:r>
              <a:rPr lang="en-US" dirty="0"/>
              <a:t>References, annotation files, databases, web services</a:t>
            </a:r>
          </a:p>
          <a:p>
            <a:pPr lvl="1"/>
            <a:r>
              <a:rPr lang="en-US" dirty="0"/>
              <a:t>Tools</a:t>
            </a:r>
          </a:p>
          <a:p>
            <a:pPr lvl="2"/>
            <a:r>
              <a:rPr lang="en-US" dirty="0"/>
              <a:t>Number, combination, order and parameter settings</a:t>
            </a:r>
          </a:p>
          <a:p>
            <a:pPr lvl="1"/>
            <a:r>
              <a:rPr lang="en-US" dirty="0"/>
              <a:t>Reproducibility and interpretability are difficult to achieve and maintain</a:t>
            </a:r>
          </a:p>
          <a:p>
            <a:pPr lvl="1"/>
            <a:r>
              <a:rPr lang="en-US" b="1" dirty="0"/>
              <a:t>Immunogenomics pipeline implemented entirely using the CWL/WDL, docker, Cromwell</a:t>
            </a:r>
          </a:p>
        </p:txBody>
      </p:sp>
      <p:pic>
        <p:nvPicPr>
          <p:cNvPr id="6" name="Content Placeholder 5">
            <a:extLst>
              <a:ext uri="{FF2B5EF4-FFF2-40B4-BE49-F238E27FC236}">
                <a16:creationId xmlns:a16="http://schemas.microsoft.com/office/drawing/2014/main" id="{25F0919D-B50A-DC42-995F-6CBEE14370B5}"/>
              </a:ext>
            </a:extLst>
          </p:cNvPr>
          <p:cNvPicPr>
            <a:picLocks noChangeAspect="1"/>
          </p:cNvPicPr>
          <p:nvPr/>
        </p:nvPicPr>
        <p:blipFill>
          <a:blip r:embed="rId3"/>
          <a:stretch>
            <a:fillRect/>
          </a:stretch>
        </p:blipFill>
        <p:spPr>
          <a:xfrm>
            <a:off x="4719582" y="1047750"/>
            <a:ext cx="2281569" cy="3810000"/>
          </a:xfrm>
          <a:prstGeom prst="rect">
            <a:avLst/>
          </a:prstGeom>
        </p:spPr>
      </p:pic>
      <p:sp>
        <p:nvSpPr>
          <p:cNvPr id="7" name="TextBox 6">
            <a:extLst>
              <a:ext uri="{FF2B5EF4-FFF2-40B4-BE49-F238E27FC236}">
                <a16:creationId xmlns:a16="http://schemas.microsoft.com/office/drawing/2014/main" id="{7B25C364-B158-7549-87C3-F4AC865D29BC}"/>
              </a:ext>
            </a:extLst>
          </p:cNvPr>
          <p:cNvSpPr txBox="1"/>
          <p:nvPr/>
        </p:nvSpPr>
        <p:spPr>
          <a:xfrm>
            <a:off x="4503100" y="770751"/>
            <a:ext cx="3698064" cy="276999"/>
          </a:xfrm>
          <a:prstGeom prst="rect">
            <a:avLst/>
          </a:prstGeom>
          <a:noFill/>
        </p:spPr>
        <p:txBody>
          <a:bodyPr wrap="none" rtlCol="0">
            <a:spAutoFit/>
          </a:bodyPr>
          <a:lstStyle/>
          <a:p>
            <a:r>
              <a:rPr lang="en-US" sz="1200" b="1" dirty="0"/>
              <a:t>Personalized Neoantigen Identification Workflow</a:t>
            </a:r>
          </a:p>
        </p:txBody>
      </p:sp>
      <p:sp>
        <p:nvSpPr>
          <p:cNvPr id="8" name="TextBox 7">
            <a:extLst>
              <a:ext uri="{FF2B5EF4-FFF2-40B4-BE49-F238E27FC236}">
                <a16:creationId xmlns:a16="http://schemas.microsoft.com/office/drawing/2014/main" id="{A501DE07-A3F0-7849-9AAF-BC7301A9BB4D}"/>
              </a:ext>
            </a:extLst>
          </p:cNvPr>
          <p:cNvSpPr txBox="1"/>
          <p:nvPr/>
        </p:nvSpPr>
        <p:spPr>
          <a:xfrm>
            <a:off x="7086600" y="1047750"/>
            <a:ext cx="1905000" cy="3785652"/>
          </a:xfrm>
          <a:prstGeom prst="rect">
            <a:avLst/>
          </a:prstGeom>
          <a:noFill/>
        </p:spPr>
        <p:txBody>
          <a:bodyPr wrap="square" rtlCol="0">
            <a:spAutoFit/>
          </a:bodyPr>
          <a:lstStyle/>
          <a:p>
            <a:pPr marL="285750" indent="-285750">
              <a:buFont typeface="Arial" panose="020B0604020202020204" pitchFamily="34" charset="0"/>
              <a:buChar char="•"/>
            </a:pPr>
            <a:r>
              <a:rPr lang="en-US" sz="1200" dirty="0"/>
              <a:t>&gt;50 tools</a:t>
            </a:r>
          </a:p>
          <a:p>
            <a:pPr marL="285750" indent="-285750">
              <a:buFont typeface="Arial" panose="020B0604020202020204" pitchFamily="34" charset="0"/>
              <a:buChar char="•"/>
            </a:pPr>
            <a:r>
              <a:rPr lang="en-US" sz="1200" dirty="0"/>
              <a:t>100s of parameter settings</a:t>
            </a:r>
          </a:p>
          <a:p>
            <a:pPr marL="285750" indent="-285750">
              <a:buFont typeface="Arial" panose="020B0604020202020204" pitchFamily="34" charset="0"/>
              <a:buChar char="•"/>
            </a:pPr>
            <a:r>
              <a:rPr lang="en-US" sz="1200" dirty="0"/>
              <a:t>100s of input/output files</a:t>
            </a:r>
          </a:p>
          <a:p>
            <a:pPr marL="285750" indent="-285750">
              <a:buFont typeface="Arial" panose="020B0604020202020204" pitchFamily="34" charset="0"/>
              <a:buChar char="•"/>
            </a:pPr>
            <a:r>
              <a:rPr lang="en-US" sz="1200" dirty="0"/>
              <a:t>100s of steps</a:t>
            </a:r>
          </a:p>
          <a:p>
            <a:pPr marL="285750" indent="-285750">
              <a:buFont typeface="Arial" panose="020B0604020202020204" pitchFamily="34" charset="0"/>
              <a:buChar char="•"/>
            </a:pPr>
            <a:r>
              <a:rPr lang="en-US" sz="1200" dirty="0"/>
              <a:t>1000s of compute tasks</a:t>
            </a:r>
          </a:p>
          <a:p>
            <a:endParaRPr lang="en-US" sz="1200" dirty="0"/>
          </a:p>
          <a:p>
            <a:r>
              <a:rPr lang="en-US" sz="1200" dirty="0"/>
              <a:t>Selected tools:</a:t>
            </a:r>
          </a:p>
          <a:p>
            <a:r>
              <a:rPr lang="en-US" sz="1200" dirty="0" err="1"/>
              <a:t>Multiqc</a:t>
            </a:r>
            <a:r>
              <a:rPr lang="en-US" sz="1200" dirty="0"/>
              <a:t>, BWA-mem, STAR, Picard*, </a:t>
            </a:r>
            <a:r>
              <a:rPr lang="en-US" sz="1200" dirty="0" err="1"/>
              <a:t>samtools</a:t>
            </a:r>
            <a:r>
              <a:rPr lang="en-US" sz="1200" dirty="0"/>
              <a:t>*, </a:t>
            </a:r>
            <a:r>
              <a:rPr lang="en-US" sz="1200" dirty="0" err="1"/>
              <a:t>bedtools</a:t>
            </a:r>
            <a:r>
              <a:rPr lang="en-US" sz="1200" dirty="0"/>
              <a:t>*, </a:t>
            </a:r>
            <a:r>
              <a:rPr lang="en-US" sz="1200" dirty="0" err="1"/>
              <a:t>vt</a:t>
            </a:r>
            <a:r>
              <a:rPr lang="en-US" sz="1200" dirty="0"/>
              <a:t>, </a:t>
            </a:r>
            <a:r>
              <a:rPr lang="en-US" sz="1200" dirty="0" err="1"/>
              <a:t>varscan</a:t>
            </a:r>
            <a:r>
              <a:rPr lang="en-US" sz="1200" dirty="0"/>
              <a:t>, </a:t>
            </a:r>
            <a:r>
              <a:rPr lang="en-US" sz="1200" dirty="0" err="1"/>
              <a:t>pindel</a:t>
            </a:r>
            <a:r>
              <a:rPr lang="en-US" sz="1200" dirty="0"/>
              <a:t>, </a:t>
            </a:r>
            <a:r>
              <a:rPr lang="en-US" sz="1200" dirty="0" err="1"/>
              <a:t>strelka</a:t>
            </a:r>
            <a:r>
              <a:rPr lang="en-US" sz="1200" dirty="0"/>
              <a:t>, </a:t>
            </a:r>
            <a:r>
              <a:rPr lang="en-US" sz="1200" dirty="0" err="1"/>
              <a:t>mutect</a:t>
            </a:r>
            <a:r>
              <a:rPr lang="en-US" sz="1200" dirty="0"/>
              <a:t>, </a:t>
            </a:r>
            <a:r>
              <a:rPr lang="en-US" sz="1200" dirty="0" err="1"/>
              <a:t>vep</a:t>
            </a:r>
            <a:r>
              <a:rPr lang="en-US" sz="1200" dirty="0"/>
              <a:t>, </a:t>
            </a:r>
            <a:r>
              <a:rPr lang="en-US" sz="1200" dirty="0" err="1"/>
              <a:t>kallisto</a:t>
            </a:r>
            <a:r>
              <a:rPr lang="en-US" sz="1200" dirty="0"/>
              <a:t>, </a:t>
            </a:r>
            <a:r>
              <a:rPr lang="en-US" sz="1200" dirty="0" err="1"/>
              <a:t>stringtie</a:t>
            </a:r>
            <a:r>
              <a:rPr lang="en-US" sz="1200" dirty="0"/>
              <a:t>, pizzly, </a:t>
            </a:r>
            <a:r>
              <a:rPr lang="en-US" sz="1200" dirty="0" err="1"/>
              <a:t>agfusion</a:t>
            </a:r>
            <a:r>
              <a:rPr lang="en-US" sz="1200" dirty="0"/>
              <a:t>, </a:t>
            </a:r>
            <a:r>
              <a:rPr lang="en-US" sz="1200" dirty="0" err="1"/>
              <a:t>vatools</a:t>
            </a:r>
            <a:r>
              <a:rPr lang="en-US" sz="1200" dirty="0"/>
              <a:t>, bam-</a:t>
            </a:r>
            <a:r>
              <a:rPr lang="en-US" sz="1200" dirty="0" err="1"/>
              <a:t>readcount</a:t>
            </a:r>
            <a:r>
              <a:rPr lang="en-US" sz="1200" dirty="0"/>
              <a:t>, </a:t>
            </a:r>
            <a:r>
              <a:rPr lang="en-US" sz="1200" dirty="0" err="1"/>
              <a:t>optitype</a:t>
            </a:r>
            <a:r>
              <a:rPr lang="en-US" sz="1200" dirty="0"/>
              <a:t>, </a:t>
            </a:r>
            <a:r>
              <a:rPr lang="en-US" sz="1200" dirty="0" err="1"/>
              <a:t>iedb</a:t>
            </a:r>
            <a:r>
              <a:rPr lang="en-US" sz="1200" dirty="0"/>
              <a:t>, </a:t>
            </a:r>
            <a:r>
              <a:rPr lang="en-US" sz="1200" dirty="0" err="1"/>
              <a:t>mhcnuggets</a:t>
            </a:r>
            <a:r>
              <a:rPr lang="en-US" sz="1200" dirty="0"/>
              <a:t>, </a:t>
            </a:r>
            <a:r>
              <a:rPr lang="en-US" sz="1200" dirty="0" err="1"/>
              <a:t>mhcflurry</a:t>
            </a:r>
            <a:r>
              <a:rPr lang="en-US" sz="1200" dirty="0"/>
              <a:t>, …</a:t>
            </a:r>
          </a:p>
        </p:txBody>
      </p:sp>
      <p:sp>
        <p:nvSpPr>
          <p:cNvPr id="9" name="TextBox 8">
            <a:extLst>
              <a:ext uri="{FF2B5EF4-FFF2-40B4-BE49-F238E27FC236}">
                <a16:creationId xmlns:a16="http://schemas.microsoft.com/office/drawing/2014/main" id="{88A7E82D-A418-184B-AF79-EE0517585D67}"/>
              </a:ext>
            </a:extLst>
          </p:cNvPr>
          <p:cNvSpPr txBox="1"/>
          <p:nvPr/>
        </p:nvSpPr>
        <p:spPr>
          <a:xfrm>
            <a:off x="176049" y="3616466"/>
            <a:ext cx="4567181" cy="430887"/>
          </a:xfrm>
          <a:prstGeom prst="rect">
            <a:avLst/>
          </a:prstGeom>
          <a:noFill/>
        </p:spPr>
        <p:txBody>
          <a:bodyPr wrap="square" rtlCol="0">
            <a:spAutoFit/>
          </a:bodyPr>
          <a:lstStyle/>
          <a:p>
            <a:r>
              <a:rPr lang="en-US" sz="1100" dirty="0">
                <a:hlinkClick r:id="rId4"/>
              </a:rPr>
              <a:t>https://github.com/genome/analysis-workflows</a:t>
            </a:r>
            <a:r>
              <a:rPr lang="en-US" sz="1100" dirty="0"/>
              <a:t> (CWL + compute1)</a:t>
            </a:r>
          </a:p>
          <a:p>
            <a:r>
              <a:rPr lang="en-US" sz="1100" dirty="0">
                <a:hlinkClick r:id="rId5"/>
              </a:rPr>
              <a:t>https://github.com/griffithlab/analysis-wdls</a:t>
            </a:r>
            <a:r>
              <a:rPr lang="en-US" sz="1100" dirty="0"/>
              <a:t> (WDL + google cloud)</a:t>
            </a:r>
          </a:p>
        </p:txBody>
      </p:sp>
      <p:sp>
        <p:nvSpPr>
          <p:cNvPr id="2" name="TextBox 1">
            <a:extLst>
              <a:ext uri="{FF2B5EF4-FFF2-40B4-BE49-F238E27FC236}">
                <a16:creationId xmlns:a16="http://schemas.microsoft.com/office/drawing/2014/main" id="{9A690E4C-747C-3C47-819F-4B514F9196DA}"/>
              </a:ext>
            </a:extLst>
          </p:cNvPr>
          <p:cNvSpPr txBox="1"/>
          <p:nvPr/>
        </p:nvSpPr>
        <p:spPr>
          <a:xfrm>
            <a:off x="228600" y="4287619"/>
            <a:ext cx="3100551" cy="646331"/>
          </a:xfrm>
          <a:prstGeom prst="rect">
            <a:avLst/>
          </a:prstGeom>
          <a:noFill/>
        </p:spPr>
        <p:txBody>
          <a:bodyPr wrap="square" rtlCol="0">
            <a:spAutoFit/>
          </a:bodyPr>
          <a:lstStyle/>
          <a:p>
            <a:r>
              <a:rPr lang="en-US" dirty="0"/>
              <a:t>Set-aside collaboration with Brian Haas (Trinity/CTAT) </a:t>
            </a:r>
          </a:p>
        </p:txBody>
      </p:sp>
      <p:pic>
        <p:nvPicPr>
          <p:cNvPr id="10" name="Picture 9">
            <a:extLst>
              <a:ext uri="{FF2B5EF4-FFF2-40B4-BE49-F238E27FC236}">
                <a16:creationId xmlns:a16="http://schemas.microsoft.com/office/drawing/2014/main" id="{4C0FFE93-530D-584A-80A3-3CF197BD1D8D}"/>
              </a:ext>
            </a:extLst>
          </p:cNvPr>
          <p:cNvPicPr>
            <a:picLocks noChangeAspect="1"/>
          </p:cNvPicPr>
          <p:nvPr/>
        </p:nvPicPr>
        <p:blipFill>
          <a:blip r:embed="rId6"/>
          <a:stretch>
            <a:fillRect/>
          </a:stretch>
        </p:blipFill>
        <p:spPr>
          <a:xfrm>
            <a:off x="3417171" y="4171950"/>
            <a:ext cx="839791" cy="846953"/>
          </a:xfrm>
          <a:prstGeom prst="rect">
            <a:avLst/>
          </a:prstGeom>
        </p:spPr>
      </p:pic>
    </p:spTree>
    <p:extLst>
      <p:ext uri="{BB962C8B-B14F-4D97-AF65-F5344CB8AC3E}">
        <p14:creationId xmlns:p14="http://schemas.microsoft.com/office/powerpoint/2010/main" val="241326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0B03-187F-3E41-A8DD-7041598E224B}"/>
              </a:ext>
            </a:extLst>
          </p:cNvPr>
          <p:cNvSpPr>
            <a:spLocks noGrp="1"/>
          </p:cNvSpPr>
          <p:nvPr>
            <p:ph type="title"/>
          </p:nvPr>
        </p:nvSpPr>
        <p:spPr/>
        <p:txBody>
          <a:bodyPr>
            <a:noAutofit/>
          </a:bodyPr>
          <a:lstStyle/>
          <a:p>
            <a:r>
              <a:rPr lang="en-US" sz="2000" dirty="0"/>
              <a:t>Complex output is now fed into an visual reporting interface to assist the interpretation and prioritization of neoantigen candidates</a:t>
            </a:r>
          </a:p>
        </p:txBody>
      </p:sp>
      <p:pic>
        <p:nvPicPr>
          <p:cNvPr id="6" name="Content Placeholder 5">
            <a:extLst>
              <a:ext uri="{FF2B5EF4-FFF2-40B4-BE49-F238E27FC236}">
                <a16:creationId xmlns:a16="http://schemas.microsoft.com/office/drawing/2014/main" id="{0A6AB446-4356-C444-B848-05B60C3B0009}"/>
              </a:ext>
            </a:extLst>
          </p:cNvPr>
          <p:cNvPicPr>
            <a:picLocks noGrp="1" noChangeAspect="1"/>
          </p:cNvPicPr>
          <p:nvPr>
            <p:ph idx="1"/>
          </p:nvPr>
        </p:nvPicPr>
        <p:blipFill>
          <a:blip r:embed="rId3"/>
          <a:stretch>
            <a:fillRect/>
          </a:stretch>
        </p:blipFill>
        <p:spPr>
          <a:xfrm>
            <a:off x="381000" y="666750"/>
            <a:ext cx="6096000" cy="3916601"/>
          </a:xfrm>
        </p:spPr>
      </p:pic>
      <p:sp>
        <p:nvSpPr>
          <p:cNvPr id="3" name="TextBox 2">
            <a:extLst>
              <a:ext uri="{FF2B5EF4-FFF2-40B4-BE49-F238E27FC236}">
                <a16:creationId xmlns:a16="http://schemas.microsoft.com/office/drawing/2014/main" id="{12E16665-230F-DB47-BA3B-A54B6F7364D5}"/>
              </a:ext>
            </a:extLst>
          </p:cNvPr>
          <p:cNvSpPr txBox="1"/>
          <p:nvPr/>
        </p:nvSpPr>
        <p:spPr>
          <a:xfrm>
            <a:off x="6477000" y="3257550"/>
            <a:ext cx="2070375" cy="461665"/>
          </a:xfrm>
          <a:prstGeom prst="rect">
            <a:avLst/>
          </a:prstGeom>
          <a:noFill/>
        </p:spPr>
        <p:txBody>
          <a:bodyPr wrap="none" rtlCol="0">
            <a:spAutoFit/>
          </a:bodyPr>
          <a:lstStyle/>
          <a:p>
            <a:r>
              <a:rPr lang="en-US" sz="2400" b="1" dirty="0" err="1">
                <a:hlinkClick r:id="rId4"/>
              </a:rPr>
              <a:t>pvacview.org</a:t>
            </a:r>
            <a:endParaRPr lang="en-US" sz="2400" b="1" dirty="0"/>
          </a:p>
        </p:txBody>
      </p:sp>
    </p:spTree>
    <p:extLst>
      <p:ext uri="{BB962C8B-B14F-4D97-AF65-F5344CB8AC3E}">
        <p14:creationId xmlns:p14="http://schemas.microsoft.com/office/powerpoint/2010/main" val="21352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87"/>
            <a:ext cx="8686800" cy="457201"/>
          </a:xfrm>
        </p:spPr>
        <p:txBody>
          <a:bodyPr>
            <a:normAutofit fontScale="90000"/>
          </a:bodyPr>
          <a:lstStyle/>
          <a:p>
            <a:r>
              <a:rPr lang="en-US" sz="2000" dirty="0"/>
              <a:t>In-patient results from trials leveraging </a:t>
            </a:r>
            <a:r>
              <a:rPr lang="en-US" sz="2000" dirty="0" err="1"/>
              <a:t>pVACtools</a:t>
            </a:r>
            <a:r>
              <a:rPr lang="en-US" sz="2000" dirty="0"/>
              <a:t> are starting to emerge from neoantigen vaccine trials at WASHU (10) and elsewhere</a:t>
            </a:r>
          </a:p>
        </p:txBody>
      </p:sp>
      <p:sp>
        <p:nvSpPr>
          <p:cNvPr id="14" name="Content Placeholder 3">
            <a:extLst>
              <a:ext uri="{FF2B5EF4-FFF2-40B4-BE49-F238E27FC236}">
                <a16:creationId xmlns:a16="http://schemas.microsoft.com/office/drawing/2014/main" id="{8FF5420B-3175-E14D-B2A5-43AAEA127912}"/>
              </a:ext>
            </a:extLst>
          </p:cNvPr>
          <p:cNvSpPr>
            <a:spLocks noGrp="1"/>
          </p:cNvSpPr>
          <p:nvPr>
            <p:ph idx="1"/>
          </p:nvPr>
        </p:nvSpPr>
        <p:spPr>
          <a:xfrm>
            <a:off x="4267201" y="721964"/>
            <a:ext cx="4800600" cy="4158825"/>
          </a:xfrm>
        </p:spPr>
        <p:txBody>
          <a:bodyPr>
            <a:normAutofit fontScale="55000" lnSpcReduction="20000"/>
          </a:bodyPr>
          <a:lstStyle/>
          <a:p>
            <a:pPr marL="0" indent="0">
              <a:buClrTx/>
              <a:buNone/>
            </a:pPr>
            <a:r>
              <a:rPr lang="en-US" b="1" dirty="0">
                <a:solidFill>
                  <a:srgbClr val="2F3124"/>
                </a:solidFill>
              </a:rPr>
              <a:t>Personalized cancer vaccine trials using </a:t>
            </a:r>
            <a:r>
              <a:rPr lang="en-US" b="1" dirty="0" err="1">
                <a:solidFill>
                  <a:srgbClr val="2F3124"/>
                </a:solidFill>
              </a:rPr>
              <a:t>pVACtools</a:t>
            </a:r>
            <a:r>
              <a:rPr lang="en-US" b="1" dirty="0">
                <a:solidFill>
                  <a:srgbClr val="2F3124"/>
                </a:solidFill>
              </a:rPr>
              <a:t>:</a:t>
            </a:r>
          </a:p>
          <a:p>
            <a:pPr>
              <a:buClrTx/>
            </a:pPr>
            <a:endParaRPr lang="en-US" dirty="0">
              <a:solidFill>
                <a:srgbClr val="2F3124"/>
              </a:solidFill>
            </a:endParaRPr>
          </a:p>
          <a:p>
            <a:pPr>
              <a:buClrTx/>
            </a:pPr>
            <a:r>
              <a:rPr lang="en-US" dirty="0">
                <a:solidFill>
                  <a:srgbClr val="2F3124"/>
                </a:solidFill>
              </a:rPr>
              <a:t>Kidney Cancer (n = 15 patients)</a:t>
            </a:r>
            <a:endParaRPr lang="en-US" b="1" dirty="0">
              <a:solidFill>
                <a:srgbClr val="2F3124"/>
              </a:solidFill>
            </a:endParaRPr>
          </a:p>
          <a:p>
            <a:pPr lvl="1">
              <a:buClrTx/>
            </a:pPr>
            <a:r>
              <a:rPr lang="en-US" u="sng" dirty="0">
                <a:solidFill>
                  <a:srgbClr val="2F3124"/>
                </a:solidFill>
                <a:hlinkClick r:id="rId3"/>
              </a:rPr>
              <a:t>NCT03598816</a:t>
            </a:r>
            <a:r>
              <a:rPr lang="en-US" dirty="0">
                <a:solidFill>
                  <a:srgbClr val="2F3124"/>
                </a:solidFill>
              </a:rPr>
              <a:t> (James Hsieh)</a:t>
            </a:r>
          </a:p>
          <a:p>
            <a:pPr>
              <a:buClrTx/>
            </a:pPr>
            <a:r>
              <a:rPr lang="en-US" dirty="0">
                <a:solidFill>
                  <a:srgbClr val="2F3124"/>
                </a:solidFill>
              </a:rPr>
              <a:t>Glioblastoma (n = 30 patients) </a:t>
            </a:r>
            <a:endParaRPr lang="en-US" b="1" dirty="0">
              <a:solidFill>
                <a:srgbClr val="2F3124"/>
              </a:solidFill>
            </a:endParaRPr>
          </a:p>
          <a:p>
            <a:pPr lvl="1">
              <a:buClrTx/>
            </a:pPr>
            <a:r>
              <a:rPr lang="en-US" u="sng" dirty="0">
                <a:solidFill>
                  <a:srgbClr val="2F3124"/>
                </a:solidFill>
                <a:hlinkClick r:id="rId4"/>
              </a:rPr>
              <a:t>NCT03422094</a:t>
            </a:r>
            <a:r>
              <a:rPr lang="en-US" dirty="0">
                <a:solidFill>
                  <a:srgbClr val="2F3124"/>
                </a:solidFill>
              </a:rPr>
              <a:t> (Gavin Dunn)</a:t>
            </a:r>
          </a:p>
          <a:p>
            <a:pPr>
              <a:buClrTx/>
            </a:pPr>
            <a:r>
              <a:rPr lang="en-US" dirty="0">
                <a:solidFill>
                  <a:srgbClr val="2F3124"/>
                </a:solidFill>
              </a:rPr>
              <a:t>Breast Cancer (n = 54 patients)</a:t>
            </a:r>
            <a:endParaRPr lang="en-US" b="1" dirty="0">
              <a:solidFill>
                <a:srgbClr val="2F3124"/>
              </a:solidFill>
            </a:endParaRPr>
          </a:p>
          <a:p>
            <a:pPr lvl="1">
              <a:buClrTx/>
            </a:pPr>
            <a:r>
              <a:rPr lang="en-US" u="sng" dirty="0">
                <a:solidFill>
                  <a:srgbClr val="2F3124"/>
                </a:solidFill>
                <a:hlinkClick r:id="rId5"/>
              </a:rPr>
              <a:t>NCT02348320</a:t>
            </a:r>
            <a:r>
              <a:rPr lang="en-US" dirty="0">
                <a:solidFill>
                  <a:srgbClr val="2F3124"/>
                </a:solidFill>
              </a:rPr>
              <a:t> (William </a:t>
            </a:r>
            <a:r>
              <a:rPr lang="en-US" dirty="0" err="1">
                <a:solidFill>
                  <a:srgbClr val="2F3124"/>
                </a:solidFill>
              </a:rPr>
              <a:t>Gillanders</a:t>
            </a:r>
            <a:r>
              <a:rPr lang="en-US" dirty="0">
                <a:solidFill>
                  <a:srgbClr val="2F3124"/>
                </a:solidFill>
              </a:rPr>
              <a:t>)</a:t>
            </a:r>
            <a:endParaRPr lang="en-US" u="sng" dirty="0">
              <a:solidFill>
                <a:srgbClr val="2F3124"/>
              </a:solidFill>
              <a:hlinkClick r:id="rId6"/>
            </a:endParaRPr>
          </a:p>
          <a:p>
            <a:pPr lvl="1">
              <a:buClrTx/>
            </a:pPr>
            <a:r>
              <a:rPr lang="en-US" u="sng" dirty="0">
                <a:solidFill>
                  <a:srgbClr val="2F3124"/>
                </a:solidFill>
                <a:hlinkClick r:id="rId6"/>
              </a:rPr>
              <a:t>NCT03199040</a:t>
            </a:r>
            <a:r>
              <a:rPr lang="en-US" dirty="0">
                <a:solidFill>
                  <a:srgbClr val="2F3124"/>
                </a:solidFill>
              </a:rPr>
              <a:t> (William </a:t>
            </a:r>
            <a:r>
              <a:rPr lang="en-US" dirty="0" err="1">
                <a:solidFill>
                  <a:srgbClr val="2F3124"/>
                </a:solidFill>
              </a:rPr>
              <a:t>Gillanders</a:t>
            </a:r>
            <a:r>
              <a:rPr lang="en-US" dirty="0">
                <a:solidFill>
                  <a:srgbClr val="2F3124"/>
                </a:solidFill>
              </a:rPr>
              <a:t>)</a:t>
            </a:r>
          </a:p>
          <a:p>
            <a:pPr>
              <a:buClrTx/>
            </a:pPr>
            <a:r>
              <a:rPr lang="en-US" dirty="0">
                <a:solidFill>
                  <a:srgbClr val="2F3124"/>
                </a:solidFill>
              </a:rPr>
              <a:t>Follicular Lymphoma (n = 10 patients)</a:t>
            </a:r>
            <a:endParaRPr lang="en-US" b="1" dirty="0">
              <a:solidFill>
                <a:srgbClr val="2F3124"/>
              </a:solidFill>
            </a:endParaRPr>
          </a:p>
          <a:p>
            <a:pPr lvl="1">
              <a:buClrTx/>
            </a:pPr>
            <a:r>
              <a:rPr lang="en-US" u="sng" dirty="0">
                <a:solidFill>
                  <a:srgbClr val="2F3124"/>
                </a:solidFill>
                <a:hlinkClick r:id="rId7"/>
              </a:rPr>
              <a:t>NCT03121677</a:t>
            </a:r>
            <a:r>
              <a:rPr lang="en-US" dirty="0">
                <a:solidFill>
                  <a:srgbClr val="2F3124"/>
                </a:solidFill>
              </a:rPr>
              <a:t> (Todd </a:t>
            </a:r>
            <a:r>
              <a:rPr lang="en-US" dirty="0" err="1">
                <a:solidFill>
                  <a:srgbClr val="2F3124"/>
                </a:solidFill>
              </a:rPr>
              <a:t>Fehniger</a:t>
            </a:r>
            <a:r>
              <a:rPr lang="en-US" dirty="0">
                <a:solidFill>
                  <a:srgbClr val="2F3124"/>
                </a:solidFill>
              </a:rPr>
              <a:t>)</a:t>
            </a:r>
          </a:p>
          <a:p>
            <a:pPr>
              <a:buClrTx/>
            </a:pPr>
            <a:r>
              <a:rPr lang="en-US" dirty="0">
                <a:solidFill>
                  <a:srgbClr val="2F3124"/>
                </a:solidFill>
              </a:rPr>
              <a:t>Prostate Cancer (n = 20 patients)</a:t>
            </a:r>
            <a:endParaRPr lang="en-US" b="1" dirty="0">
              <a:solidFill>
                <a:srgbClr val="2F3124"/>
              </a:solidFill>
            </a:endParaRPr>
          </a:p>
          <a:p>
            <a:pPr lvl="1">
              <a:buClrTx/>
            </a:pPr>
            <a:r>
              <a:rPr lang="en-US" u="sng" dirty="0">
                <a:solidFill>
                  <a:srgbClr val="2F3124"/>
                </a:solidFill>
                <a:hlinkClick r:id="rId8"/>
              </a:rPr>
              <a:t>NCT03532217</a:t>
            </a:r>
            <a:r>
              <a:rPr lang="en-US" dirty="0">
                <a:solidFill>
                  <a:srgbClr val="2F3124"/>
                </a:solidFill>
              </a:rPr>
              <a:t> (Russell </a:t>
            </a:r>
            <a:r>
              <a:rPr lang="en-US" dirty="0" err="1">
                <a:solidFill>
                  <a:srgbClr val="2F3124"/>
                </a:solidFill>
              </a:rPr>
              <a:t>Pachynski</a:t>
            </a:r>
            <a:r>
              <a:rPr lang="en-US" dirty="0">
                <a:solidFill>
                  <a:srgbClr val="2F3124"/>
                </a:solidFill>
              </a:rPr>
              <a:t>)</a:t>
            </a:r>
          </a:p>
          <a:p>
            <a:pPr>
              <a:buClrTx/>
            </a:pPr>
            <a:r>
              <a:rPr lang="en-US" dirty="0">
                <a:solidFill>
                  <a:srgbClr val="2F3124"/>
                </a:solidFill>
              </a:rPr>
              <a:t>Pancreatic Cancer (n = 15 patients)</a:t>
            </a:r>
            <a:endParaRPr lang="en-US" b="1" dirty="0">
              <a:solidFill>
                <a:srgbClr val="2F3124"/>
              </a:solidFill>
            </a:endParaRPr>
          </a:p>
          <a:p>
            <a:pPr lvl="1">
              <a:buClrTx/>
            </a:pPr>
            <a:r>
              <a:rPr lang="en-US" u="sng" dirty="0">
                <a:solidFill>
                  <a:srgbClr val="2F3124"/>
                </a:solidFill>
                <a:hlinkClick r:id="rId9"/>
              </a:rPr>
              <a:t>NCT03122106</a:t>
            </a:r>
            <a:r>
              <a:rPr lang="en-US" dirty="0">
                <a:solidFill>
                  <a:srgbClr val="2F3124"/>
                </a:solidFill>
              </a:rPr>
              <a:t> (William </a:t>
            </a:r>
            <a:r>
              <a:rPr lang="en-US" dirty="0" err="1">
                <a:solidFill>
                  <a:srgbClr val="2F3124"/>
                </a:solidFill>
              </a:rPr>
              <a:t>Gillanders</a:t>
            </a:r>
            <a:r>
              <a:rPr lang="en-US" dirty="0">
                <a:solidFill>
                  <a:srgbClr val="2F3124"/>
                </a:solidFill>
              </a:rPr>
              <a:t> / Daniel </a:t>
            </a:r>
            <a:r>
              <a:rPr lang="en-US" dirty="0" err="1">
                <a:solidFill>
                  <a:srgbClr val="2F3124"/>
                </a:solidFill>
              </a:rPr>
              <a:t>Laheru</a:t>
            </a:r>
            <a:r>
              <a:rPr lang="en-US" dirty="0">
                <a:solidFill>
                  <a:srgbClr val="2F3124"/>
                </a:solidFill>
              </a:rPr>
              <a:t>)</a:t>
            </a:r>
          </a:p>
          <a:p>
            <a:pPr>
              <a:buClrTx/>
            </a:pPr>
            <a:r>
              <a:rPr lang="en-US" dirty="0">
                <a:solidFill>
                  <a:srgbClr val="2F3124"/>
                </a:solidFill>
              </a:rPr>
              <a:t>Melanoma (n = 12 patients)</a:t>
            </a:r>
            <a:endParaRPr lang="en-US" b="1" dirty="0">
              <a:solidFill>
                <a:srgbClr val="2F3124"/>
              </a:solidFill>
            </a:endParaRPr>
          </a:p>
          <a:p>
            <a:pPr lvl="1">
              <a:buClrTx/>
            </a:pPr>
            <a:r>
              <a:rPr lang="en-US" u="sng" dirty="0">
                <a:solidFill>
                  <a:srgbClr val="2F3124"/>
                </a:solidFill>
                <a:hlinkClick r:id="rId10"/>
              </a:rPr>
              <a:t>NCT03092453</a:t>
            </a:r>
            <a:r>
              <a:rPr lang="en-US" dirty="0">
                <a:solidFill>
                  <a:srgbClr val="2F3124"/>
                </a:solidFill>
              </a:rPr>
              <a:t> (Beatriz </a:t>
            </a:r>
            <a:r>
              <a:rPr lang="en-US" dirty="0" err="1">
                <a:solidFill>
                  <a:srgbClr val="2F3124"/>
                </a:solidFill>
              </a:rPr>
              <a:t>Carreno</a:t>
            </a:r>
            <a:r>
              <a:rPr lang="en-US" dirty="0">
                <a:solidFill>
                  <a:srgbClr val="2F3124"/>
                </a:solidFill>
              </a:rPr>
              <a:t> / Gerald </a:t>
            </a:r>
            <a:r>
              <a:rPr lang="en-US" dirty="0" err="1">
                <a:solidFill>
                  <a:srgbClr val="2F3124"/>
                </a:solidFill>
              </a:rPr>
              <a:t>Linnette</a:t>
            </a:r>
            <a:r>
              <a:rPr lang="en-US" dirty="0">
                <a:solidFill>
                  <a:srgbClr val="2F3124"/>
                </a:solidFill>
              </a:rPr>
              <a:t>)</a:t>
            </a:r>
          </a:p>
          <a:p>
            <a:pPr>
              <a:buClrTx/>
            </a:pPr>
            <a:r>
              <a:rPr lang="en-US" dirty="0">
                <a:solidFill>
                  <a:srgbClr val="2F3124"/>
                </a:solidFill>
              </a:rPr>
              <a:t>Colorectal Cancer (n = 12 patients)</a:t>
            </a:r>
          </a:p>
          <a:p>
            <a:pPr lvl="1">
              <a:buClrTx/>
            </a:pPr>
            <a:r>
              <a:rPr lang="en-US" dirty="0">
                <a:solidFill>
                  <a:srgbClr val="2F3124"/>
                </a:solidFill>
                <a:hlinkClick r:id="rId11"/>
              </a:rPr>
              <a:t>NCT03730948</a:t>
            </a:r>
            <a:r>
              <a:rPr lang="en-US" dirty="0">
                <a:solidFill>
                  <a:srgbClr val="2F3124"/>
                </a:solidFill>
              </a:rPr>
              <a:t> (Beatriz </a:t>
            </a:r>
            <a:r>
              <a:rPr lang="en-US" dirty="0" err="1">
                <a:solidFill>
                  <a:srgbClr val="2F3124"/>
                </a:solidFill>
              </a:rPr>
              <a:t>Carreno</a:t>
            </a:r>
            <a:r>
              <a:rPr lang="en-US" dirty="0">
                <a:solidFill>
                  <a:srgbClr val="2F3124"/>
                </a:solidFill>
              </a:rPr>
              <a:t> / Kim Reiss-Binder)</a:t>
            </a:r>
          </a:p>
          <a:p>
            <a:pPr>
              <a:buClrTx/>
            </a:pPr>
            <a:r>
              <a:rPr lang="en-US" dirty="0">
                <a:solidFill>
                  <a:srgbClr val="2F3124"/>
                </a:solidFill>
              </a:rPr>
              <a:t>+ NCI clinical trial contract (pancreas), Jeff Ward trial, JLF cases, …, </a:t>
            </a:r>
            <a:r>
              <a:rPr lang="en-US" dirty="0" err="1">
                <a:hlinkClick r:id="rId12"/>
              </a:rPr>
              <a:t>neoantigen.clinwiki.org</a:t>
            </a:r>
            <a:r>
              <a:rPr lang="en-US" dirty="0"/>
              <a:t>   </a:t>
            </a:r>
            <a:endParaRPr lang="en-US" dirty="0">
              <a:solidFill>
                <a:srgbClr val="2F3124"/>
              </a:solidFill>
            </a:endParaRPr>
          </a:p>
        </p:txBody>
      </p:sp>
      <p:pic>
        <p:nvPicPr>
          <p:cNvPr id="16" name="Picture 15">
            <a:extLst>
              <a:ext uri="{FF2B5EF4-FFF2-40B4-BE49-F238E27FC236}">
                <a16:creationId xmlns:a16="http://schemas.microsoft.com/office/drawing/2014/main" id="{E2543B9B-4792-EE4C-B474-81C5B3897ADD}"/>
              </a:ext>
            </a:extLst>
          </p:cNvPr>
          <p:cNvPicPr>
            <a:picLocks noChangeAspect="1"/>
          </p:cNvPicPr>
          <p:nvPr/>
        </p:nvPicPr>
        <p:blipFill>
          <a:blip r:embed="rId13"/>
          <a:stretch>
            <a:fillRect/>
          </a:stretch>
        </p:blipFill>
        <p:spPr>
          <a:xfrm>
            <a:off x="228600" y="971550"/>
            <a:ext cx="3905794" cy="3505200"/>
          </a:xfrm>
          <a:prstGeom prst="rect">
            <a:avLst/>
          </a:prstGeom>
        </p:spPr>
      </p:pic>
      <p:sp>
        <p:nvSpPr>
          <p:cNvPr id="17" name="TextBox 16">
            <a:hlinkClick r:id="rId14"/>
            <a:extLst>
              <a:ext uri="{FF2B5EF4-FFF2-40B4-BE49-F238E27FC236}">
                <a16:creationId xmlns:a16="http://schemas.microsoft.com/office/drawing/2014/main" id="{F317E4A7-D466-444B-8FAF-2FD5C5305493}"/>
              </a:ext>
            </a:extLst>
          </p:cNvPr>
          <p:cNvSpPr txBox="1"/>
          <p:nvPr/>
        </p:nvSpPr>
        <p:spPr>
          <a:xfrm>
            <a:off x="381000" y="4532352"/>
            <a:ext cx="3200400" cy="461665"/>
          </a:xfrm>
          <a:prstGeom prst="rect">
            <a:avLst/>
          </a:prstGeom>
          <a:noFill/>
        </p:spPr>
        <p:txBody>
          <a:bodyPr wrap="square" rtlCol="0">
            <a:spAutoFit/>
          </a:bodyPr>
          <a:lstStyle/>
          <a:p>
            <a:r>
              <a:rPr lang="en-US" sz="1200" dirty="0">
                <a:hlinkClick r:id="rId14"/>
              </a:rPr>
              <a:t>Richters and Xia et al. 2019</a:t>
            </a:r>
            <a:endParaRPr lang="en-US" sz="1200" dirty="0"/>
          </a:p>
          <a:p>
            <a:r>
              <a:rPr lang="en-US" sz="1200" dirty="0"/>
              <a:t>(Modified by Cody Ramirez)</a:t>
            </a:r>
          </a:p>
        </p:txBody>
      </p:sp>
    </p:spTree>
    <p:extLst>
      <p:ext uri="{BB962C8B-B14F-4D97-AF65-F5344CB8AC3E}">
        <p14:creationId xmlns:p14="http://schemas.microsoft.com/office/powerpoint/2010/main" val="428691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7">
            <a:extLst>
              <a:ext uri="{FF2B5EF4-FFF2-40B4-BE49-F238E27FC236}">
                <a16:creationId xmlns:a16="http://schemas.microsoft.com/office/drawing/2014/main" id="{E58640B6-C5F3-4452-B67D-B01F0FC14468}"/>
              </a:ext>
            </a:extLst>
          </p:cNvPr>
          <p:cNvGraphicFramePr>
            <a:graphicFrameLocks noGrp="1"/>
          </p:cNvGraphicFramePr>
          <p:nvPr>
            <p:extLst/>
          </p:nvPr>
        </p:nvGraphicFramePr>
        <p:xfrm>
          <a:off x="2776804" y="1139504"/>
          <a:ext cx="1162878" cy="21090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754380">
                <a:tc>
                  <a:txBody>
                    <a:bodyPr/>
                    <a:lstStyle/>
                    <a:p>
                      <a:pPr algn="ctr"/>
                      <a:r>
                        <a:rPr lang="en-US" sz="1400" dirty="0"/>
                        <a:t>Vaccine Review</a:t>
                      </a:r>
                    </a:p>
                    <a:p>
                      <a:pPr algn="ctr"/>
                      <a:r>
                        <a:rPr lang="en-US" sz="1400" dirty="0"/>
                        <a:t>And Selection</a:t>
                      </a:r>
                    </a:p>
                  </a:txBody>
                  <a:tcPr marL="0" marR="0" marT="68580" marB="6858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1331778">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sp>
        <p:nvSpPr>
          <p:cNvPr id="34" name="Rectangle 33">
            <a:extLst>
              <a:ext uri="{FF2B5EF4-FFF2-40B4-BE49-F238E27FC236}">
                <a16:creationId xmlns:a16="http://schemas.microsoft.com/office/drawing/2014/main" id="{F5AC7BB4-2B15-4E26-A2FF-104BEE50A811}"/>
              </a:ext>
            </a:extLst>
          </p:cNvPr>
          <p:cNvSpPr/>
          <p:nvPr/>
        </p:nvSpPr>
        <p:spPr>
          <a:xfrm rot="5400000">
            <a:off x="3109284" y="2088982"/>
            <a:ext cx="401002" cy="299738"/>
          </a:xfrm>
          <a:prstGeom prst="rect">
            <a:avLst/>
          </a:prstGeom>
          <a:solidFill>
            <a:schemeClr val="bg1">
              <a:lumMod val="95000"/>
            </a:schemeClr>
          </a:solidFill>
          <a:ln w="127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0301461B-084B-4AF8-8AEC-29918D26FD64}"/>
              </a:ext>
            </a:extLst>
          </p:cNvPr>
          <p:cNvSpPr/>
          <p:nvPr/>
        </p:nvSpPr>
        <p:spPr>
          <a:xfrm rot="5400000">
            <a:off x="3106800" y="2088982"/>
            <a:ext cx="401002" cy="299738"/>
          </a:xfrm>
          <a:prstGeom prst="rect">
            <a:avLst/>
          </a:prstGeom>
          <a:solidFill>
            <a:schemeClr val="bg1">
              <a:lumMod val="95000"/>
            </a:schemeClr>
          </a:solidFill>
          <a:ln w="127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CF22D8E2-0352-4886-A77F-AF2F5D2C50FE}"/>
              </a:ext>
            </a:extLst>
          </p:cNvPr>
          <p:cNvSpPr>
            <a:spLocks noGrp="1"/>
          </p:cNvSpPr>
          <p:nvPr>
            <p:ph type="title"/>
          </p:nvPr>
        </p:nvSpPr>
        <p:spPr>
          <a:xfrm>
            <a:off x="628649" y="239668"/>
            <a:ext cx="8303349" cy="505442"/>
          </a:xfrm>
        </p:spPr>
        <p:txBody>
          <a:bodyPr>
            <a:noAutofit/>
          </a:bodyPr>
          <a:lstStyle/>
          <a:p>
            <a:r>
              <a:rPr lang="en-US" sz="1800" dirty="0"/>
              <a:t>The Jaime Leandro Foundation for Therapeutic Cancer Vaccines has developed a workflow for Compassionate Access to Personalized Vaccines</a:t>
            </a:r>
          </a:p>
        </p:txBody>
      </p:sp>
      <p:graphicFrame>
        <p:nvGraphicFramePr>
          <p:cNvPr id="43" name="Table 7">
            <a:extLst>
              <a:ext uri="{FF2B5EF4-FFF2-40B4-BE49-F238E27FC236}">
                <a16:creationId xmlns:a16="http://schemas.microsoft.com/office/drawing/2014/main" id="{117AC14A-2D97-4E32-A51D-915624295614}"/>
              </a:ext>
            </a:extLst>
          </p:cNvPr>
          <p:cNvGraphicFramePr>
            <a:graphicFrameLocks noGrp="1"/>
          </p:cNvGraphicFramePr>
          <p:nvPr>
            <p:extLst/>
          </p:nvPr>
        </p:nvGraphicFramePr>
        <p:xfrm>
          <a:off x="7876253" y="1060067"/>
          <a:ext cx="1162878" cy="11312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480060">
                <a:tc>
                  <a:txBody>
                    <a:bodyPr/>
                    <a:lstStyle/>
                    <a:p>
                      <a:pPr algn="ctr"/>
                      <a:r>
                        <a:rPr lang="en-US" sz="1400" dirty="0"/>
                        <a:t>Immune monitoring</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635915">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44" name="Table 7">
            <a:extLst>
              <a:ext uri="{FF2B5EF4-FFF2-40B4-BE49-F238E27FC236}">
                <a16:creationId xmlns:a16="http://schemas.microsoft.com/office/drawing/2014/main" id="{5FD94E5F-06FC-4A2D-8C4F-94895A4D71EF}"/>
              </a:ext>
            </a:extLst>
          </p:cNvPr>
          <p:cNvGraphicFramePr>
            <a:graphicFrameLocks noGrp="1"/>
          </p:cNvGraphicFramePr>
          <p:nvPr>
            <p:extLst>
              <p:ext uri="{D42A27DB-BD31-4B8C-83A1-F6EECF244321}">
                <p14:modId xmlns:p14="http://schemas.microsoft.com/office/powerpoint/2010/main" val="129991349"/>
              </p:ext>
            </p:extLst>
          </p:nvPr>
        </p:nvGraphicFramePr>
        <p:xfrm>
          <a:off x="6578521" y="1144479"/>
          <a:ext cx="1162878" cy="2017578"/>
        </p:xfrm>
        <a:graphic>
          <a:graphicData uri="http://schemas.openxmlformats.org/drawingml/2006/table">
            <a:tbl>
              <a:tblPr firstRow="1" bandRow="1">
                <a:tableStyleId>{5C22544A-7EE6-4342-B048-85BDC9FD1C3A}</a:tableStyleId>
              </a:tblPr>
              <a:tblGrid>
                <a:gridCol w="1162878">
                  <a:extLst>
                    <a:ext uri="{9D8B030D-6E8A-4147-A177-3AD203B41FA5}">
                      <a16:colId xmlns:a16="http://schemas.microsoft.com/office/drawing/2014/main" val="1055484742"/>
                    </a:ext>
                  </a:extLst>
                </a:gridCol>
              </a:tblGrid>
              <a:tr h="685800">
                <a:tc>
                  <a:txBody>
                    <a:bodyPr/>
                    <a:lstStyle/>
                    <a:p>
                      <a:pPr algn="ctr"/>
                      <a:r>
                        <a:rPr lang="en-US" sz="1200" dirty="0"/>
                        <a:t>Vaccine Administration</a:t>
                      </a:r>
                    </a:p>
                  </a:txBody>
                  <a:tcPr marL="0" marR="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1331778">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45" name="Table 7">
            <a:extLst>
              <a:ext uri="{FF2B5EF4-FFF2-40B4-BE49-F238E27FC236}">
                <a16:creationId xmlns:a16="http://schemas.microsoft.com/office/drawing/2014/main" id="{86F688EF-1358-470B-8BE0-D6B50F12900D}"/>
              </a:ext>
            </a:extLst>
          </p:cNvPr>
          <p:cNvGraphicFramePr>
            <a:graphicFrameLocks noGrp="1"/>
          </p:cNvGraphicFramePr>
          <p:nvPr>
            <p:extLst/>
          </p:nvPr>
        </p:nvGraphicFramePr>
        <p:xfrm>
          <a:off x="5311282" y="1144479"/>
          <a:ext cx="1162878" cy="1865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533742">
                <a:tc>
                  <a:txBody>
                    <a:bodyPr/>
                    <a:lstStyle/>
                    <a:p>
                      <a:pPr algn="ctr"/>
                      <a:r>
                        <a:rPr lang="en-US" sz="1400" dirty="0"/>
                        <a:t>Vaccine Assembly</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1331778">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46" name="Table 7">
            <a:extLst>
              <a:ext uri="{FF2B5EF4-FFF2-40B4-BE49-F238E27FC236}">
                <a16:creationId xmlns:a16="http://schemas.microsoft.com/office/drawing/2014/main" id="{77C92217-8025-4C47-9C03-072CD34B7674}"/>
              </a:ext>
            </a:extLst>
          </p:cNvPr>
          <p:cNvGraphicFramePr>
            <a:graphicFrameLocks noGrp="1"/>
          </p:cNvGraphicFramePr>
          <p:nvPr>
            <p:extLst>
              <p:ext uri="{D42A27DB-BD31-4B8C-83A1-F6EECF244321}">
                <p14:modId xmlns:p14="http://schemas.microsoft.com/office/powerpoint/2010/main" val="3971571487"/>
              </p:ext>
            </p:extLst>
          </p:nvPr>
        </p:nvGraphicFramePr>
        <p:xfrm>
          <a:off x="4044043" y="1144479"/>
          <a:ext cx="1162878" cy="1865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533742">
                <a:tc>
                  <a:txBody>
                    <a:bodyPr/>
                    <a:lstStyle/>
                    <a:p>
                      <a:pPr algn="ctr"/>
                      <a:r>
                        <a:rPr lang="en-US" sz="1200" dirty="0"/>
                        <a:t>Vaccine Manufacturing</a:t>
                      </a:r>
                    </a:p>
                  </a:txBody>
                  <a:tcPr marL="0" marR="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1331778">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48" name="Table 7">
            <a:extLst>
              <a:ext uri="{FF2B5EF4-FFF2-40B4-BE49-F238E27FC236}">
                <a16:creationId xmlns:a16="http://schemas.microsoft.com/office/drawing/2014/main" id="{65530712-8CD5-4C61-AAB1-EA73F3D8E39B}"/>
              </a:ext>
            </a:extLst>
          </p:cNvPr>
          <p:cNvGraphicFramePr>
            <a:graphicFrameLocks noGrp="1"/>
          </p:cNvGraphicFramePr>
          <p:nvPr>
            <p:extLst/>
          </p:nvPr>
        </p:nvGraphicFramePr>
        <p:xfrm>
          <a:off x="1509565" y="1144479"/>
          <a:ext cx="1162878" cy="18655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533742">
                <a:tc>
                  <a:txBody>
                    <a:bodyPr/>
                    <a:lstStyle/>
                    <a:p>
                      <a:pPr algn="ctr"/>
                      <a:r>
                        <a:rPr lang="en-US" sz="1400" dirty="0"/>
                        <a:t>Vaccine Prediction</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1331778">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pSp>
        <p:nvGrpSpPr>
          <p:cNvPr id="11" name="Group 10">
            <a:extLst>
              <a:ext uri="{FF2B5EF4-FFF2-40B4-BE49-F238E27FC236}">
                <a16:creationId xmlns:a16="http://schemas.microsoft.com/office/drawing/2014/main" id="{86AD7A00-CC7C-4891-AB0B-7E0111E0E622}"/>
              </a:ext>
            </a:extLst>
          </p:cNvPr>
          <p:cNvGrpSpPr/>
          <p:nvPr/>
        </p:nvGrpSpPr>
        <p:grpSpPr>
          <a:xfrm>
            <a:off x="1647885" y="1751090"/>
            <a:ext cx="731930" cy="462594"/>
            <a:chOff x="5159346" y="1432097"/>
            <a:chExt cx="2374599" cy="1500794"/>
          </a:xfrm>
        </p:grpSpPr>
        <p:cxnSp>
          <p:nvCxnSpPr>
            <p:cNvPr id="12" name="Straight Connector 11">
              <a:extLst>
                <a:ext uri="{FF2B5EF4-FFF2-40B4-BE49-F238E27FC236}">
                  <a16:creationId xmlns:a16="http://schemas.microsoft.com/office/drawing/2014/main" id="{AE0B93F6-C5CB-4146-9E5C-1FFE1B184872}"/>
                </a:ext>
              </a:extLst>
            </p:cNvPr>
            <p:cNvCxnSpPr>
              <a:cxnSpLocks/>
            </p:cNvCxnSpPr>
            <p:nvPr/>
          </p:nvCxnSpPr>
          <p:spPr>
            <a:xfrm>
              <a:off x="7352804" y="2670582"/>
              <a:ext cx="1763" cy="211643"/>
            </a:xfrm>
            <a:prstGeom prst="line">
              <a:avLst/>
            </a:prstGeom>
            <a:ln w="28575">
              <a:solidFill>
                <a:srgbClr val="693277"/>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76D727D-5974-46DC-8E2E-2850AE6DB130}"/>
                </a:ext>
              </a:extLst>
            </p:cNvPr>
            <p:cNvGrpSpPr/>
            <p:nvPr/>
          </p:nvGrpSpPr>
          <p:grpSpPr>
            <a:xfrm>
              <a:off x="5159346" y="1432097"/>
              <a:ext cx="2374599" cy="1500794"/>
              <a:chOff x="4694017" y="1447562"/>
              <a:chExt cx="2374599" cy="1500794"/>
            </a:xfrm>
          </p:grpSpPr>
          <p:grpSp>
            <p:nvGrpSpPr>
              <p:cNvPr id="14" name="Group 13">
                <a:extLst>
                  <a:ext uri="{FF2B5EF4-FFF2-40B4-BE49-F238E27FC236}">
                    <a16:creationId xmlns:a16="http://schemas.microsoft.com/office/drawing/2014/main" id="{542E0719-8D8A-4171-A79D-B453140A174D}"/>
                  </a:ext>
                </a:extLst>
              </p:cNvPr>
              <p:cNvGrpSpPr/>
              <p:nvPr/>
            </p:nvGrpSpPr>
            <p:grpSpPr>
              <a:xfrm>
                <a:off x="5351312" y="1794632"/>
                <a:ext cx="1717304" cy="874203"/>
                <a:chOff x="5104386" y="2299758"/>
                <a:chExt cx="1717304" cy="874203"/>
              </a:xfrm>
            </p:grpSpPr>
            <p:pic>
              <p:nvPicPr>
                <p:cNvPr id="22" name="Picture 2">
                  <a:extLst>
                    <a:ext uri="{FF2B5EF4-FFF2-40B4-BE49-F238E27FC236}">
                      <a16:creationId xmlns:a16="http://schemas.microsoft.com/office/drawing/2014/main" id="{B2357338-0BC9-40D3-8F0A-613659E11C44}"/>
                    </a:ext>
                  </a:extLst>
                </p:cNvPr>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r="50000" b="14340"/>
                <a:stretch/>
              </p:blipFill>
              <p:spPr bwMode="auto">
                <a:xfrm rot="16200000">
                  <a:off x="5631249" y="2164662"/>
                  <a:ext cx="484089" cy="153451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F42A7168-D373-445F-AAD0-5FA1DE12F763}"/>
                    </a:ext>
                  </a:extLst>
                </p:cNvPr>
                <p:cNvSpPr/>
                <p:nvPr/>
              </p:nvSpPr>
              <p:spPr>
                <a:xfrm>
                  <a:off x="5640414" y="2805485"/>
                  <a:ext cx="231228" cy="231228"/>
                </a:xfrm>
                <a:prstGeom prst="ellipse">
                  <a:avLst/>
                </a:prstGeom>
                <a:solidFill>
                  <a:srgbClr val="FF0000">
                    <a:alpha val="3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2">
                  <a:extLst>
                    <a:ext uri="{FF2B5EF4-FFF2-40B4-BE49-F238E27FC236}">
                      <a16:creationId xmlns:a16="http://schemas.microsoft.com/office/drawing/2014/main" id="{0DE7019A-6AED-4A98-9A95-7FABDA821B53}"/>
                    </a:ext>
                  </a:extLst>
                </p:cNvPr>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r="50000" b="14340"/>
                <a:stretch/>
              </p:blipFill>
              <p:spPr bwMode="auto">
                <a:xfrm rot="16200000">
                  <a:off x="5629597" y="1804308"/>
                  <a:ext cx="484089" cy="153451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33F105E7-21E0-4224-8203-57F4FDD3C9C0}"/>
                    </a:ext>
                  </a:extLst>
                </p:cNvPr>
                <p:cNvSpPr/>
                <p:nvPr/>
              </p:nvSpPr>
              <p:spPr>
                <a:xfrm>
                  <a:off x="6302120" y="2437008"/>
                  <a:ext cx="231228" cy="231228"/>
                </a:xfrm>
                <a:prstGeom prst="ellipse">
                  <a:avLst/>
                </a:prstGeom>
                <a:solidFill>
                  <a:srgbClr val="FF0000">
                    <a:alpha val="3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467A63F5-2AB4-46B7-A745-DB1264C5E0C2}"/>
                    </a:ext>
                  </a:extLst>
                </p:cNvPr>
                <p:cNvSpPr/>
                <p:nvPr/>
              </p:nvSpPr>
              <p:spPr>
                <a:xfrm>
                  <a:off x="5104386" y="2299758"/>
                  <a:ext cx="1717304" cy="87420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5" name="Straight Connector 14">
                <a:extLst>
                  <a:ext uri="{FF2B5EF4-FFF2-40B4-BE49-F238E27FC236}">
                    <a16:creationId xmlns:a16="http://schemas.microsoft.com/office/drawing/2014/main" id="{E544482B-6F7C-472E-85F7-5518C83AD6D8}"/>
                  </a:ext>
                </a:extLst>
              </p:cNvPr>
              <p:cNvCxnSpPr/>
              <p:nvPr/>
            </p:nvCxnSpPr>
            <p:spPr>
              <a:xfrm>
                <a:off x="4839187" y="2210176"/>
                <a:ext cx="512125" cy="0"/>
              </a:xfrm>
              <a:prstGeom prst="line">
                <a:avLst/>
              </a:prstGeom>
              <a:ln w="28575">
                <a:solidFill>
                  <a:srgbClr val="69327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89DB07-5F58-4AF3-9B81-EE2E8437E48D}"/>
                  </a:ext>
                </a:extLst>
              </p:cNvPr>
              <p:cNvCxnSpPr>
                <a:cxnSpLocks/>
              </p:cNvCxnSpPr>
              <p:nvPr/>
            </p:nvCxnSpPr>
            <p:spPr>
              <a:xfrm>
                <a:off x="4991587" y="2362576"/>
                <a:ext cx="359725" cy="0"/>
              </a:xfrm>
              <a:prstGeom prst="line">
                <a:avLst/>
              </a:prstGeom>
              <a:ln w="28575">
                <a:solidFill>
                  <a:srgbClr val="6932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798BC9-8972-4A02-8E48-7275996998B9}"/>
                  </a:ext>
                </a:extLst>
              </p:cNvPr>
              <p:cNvCxnSpPr>
                <a:cxnSpLocks/>
              </p:cNvCxnSpPr>
              <p:nvPr/>
            </p:nvCxnSpPr>
            <p:spPr>
              <a:xfrm>
                <a:off x="6304935" y="1595594"/>
                <a:ext cx="1763" cy="211643"/>
              </a:xfrm>
              <a:prstGeom prst="line">
                <a:avLst/>
              </a:prstGeom>
              <a:ln w="28575">
                <a:solidFill>
                  <a:srgbClr val="693277"/>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81268CE-137F-47F8-9B0D-1609BFA5E487}"/>
                  </a:ext>
                </a:extLst>
              </p:cNvPr>
              <p:cNvSpPr/>
              <p:nvPr/>
            </p:nvSpPr>
            <p:spPr>
              <a:xfrm>
                <a:off x="4694017" y="2129620"/>
                <a:ext cx="157655" cy="157655"/>
              </a:xfrm>
              <a:prstGeom prst="ellipse">
                <a:avLst/>
              </a:prstGeom>
              <a:solidFill>
                <a:srgbClr val="874890"/>
              </a:solid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8CEC8169-E868-4824-AA3E-87DA764D4243}"/>
                  </a:ext>
                </a:extLst>
              </p:cNvPr>
              <p:cNvSpPr/>
              <p:nvPr/>
            </p:nvSpPr>
            <p:spPr>
              <a:xfrm>
                <a:off x="4846417" y="2282020"/>
                <a:ext cx="157655" cy="157655"/>
              </a:xfrm>
              <a:prstGeom prst="ellipse">
                <a:avLst/>
              </a:prstGeom>
              <a:solidFill>
                <a:srgbClr val="874890"/>
              </a:solid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2A923520-6664-432F-BF34-36E66225310C}"/>
                  </a:ext>
                </a:extLst>
              </p:cNvPr>
              <p:cNvSpPr/>
              <p:nvPr/>
            </p:nvSpPr>
            <p:spPr>
              <a:xfrm>
                <a:off x="6227871" y="1447562"/>
                <a:ext cx="157655" cy="157655"/>
              </a:xfrm>
              <a:prstGeom prst="ellipse">
                <a:avLst/>
              </a:prstGeom>
              <a:solidFill>
                <a:srgbClr val="874890"/>
              </a:solid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04EF87B0-3E47-40D3-8511-0870A2463C70}"/>
                  </a:ext>
                </a:extLst>
              </p:cNvPr>
              <p:cNvSpPr/>
              <p:nvPr/>
            </p:nvSpPr>
            <p:spPr>
              <a:xfrm>
                <a:off x="6808647" y="2790701"/>
                <a:ext cx="157655" cy="157655"/>
              </a:xfrm>
              <a:prstGeom prst="ellipse">
                <a:avLst/>
              </a:prstGeom>
              <a:solidFill>
                <a:srgbClr val="874890"/>
              </a:solidFill>
              <a:ln>
                <a:solidFill>
                  <a:srgbClr val="7A46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pic>
        <p:nvPicPr>
          <p:cNvPr id="27" name="Picture 26" descr="Text&#10;&#10;Description automatically generated">
            <a:extLst>
              <a:ext uri="{FF2B5EF4-FFF2-40B4-BE49-F238E27FC236}">
                <a16:creationId xmlns:a16="http://schemas.microsoft.com/office/drawing/2014/main" id="{48145128-03E8-4DB2-9641-9748AA0B7C9B}"/>
              </a:ext>
            </a:extLst>
          </p:cNvPr>
          <p:cNvPicPr>
            <a:picLocks noChangeAspect="1"/>
          </p:cNvPicPr>
          <p:nvPr/>
        </p:nvPicPr>
        <p:blipFill rotWithShape="1">
          <a:blip r:embed="rId4"/>
          <a:srcRect l="2623" t="13412" r="1772" b="10566"/>
          <a:stretch/>
        </p:blipFill>
        <p:spPr>
          <a:xfrm>
            <a:off x="2885736" y="2452017"/>
            <a:ext cx="948614" cy="50835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A3BC6A4A-15E7-4DEB-A58A-614AD2AF0DE0}"/>
              </a:ext>
            </a:extLst>
          </p:cNvPr>
          <p:cNvPicPr>
            <a:picLocks noChangeAspect="1"/>
          </p:cNvPicPr>
          <p:nvPr/>
        </p:nvPicPr>
        <p:blipFill>
          <a:blip r:embed="rId5"/>
          <a:stretch>
            <a:fillRect/>
          </a:stretch>
        </p:blipFill>
        <p:spPr>
          <a:xfrm>
            <a:off x="4328593" y="2370652"/>
            <a:ext cx="573898" cy="573898"/>
          </a:xfrm>
          <a:prstGeom prst="rect">
            <a:avLst/>
          </a:prstGeom>
        </p:spPr>
      </p:pic>
      <p:pic>
        <p:nvPicPr>
          <p:cNvPr id="3" name="Picture 2">
            <a:extLst>
              <a:ext uri="{FF2B5EF4-FFF2-40B4-BE49-F238E27FC236}">
                <a16:creationId xmlns:a16="http://schemas.microsoft.com/office/drawing/2014/main" id="{A782BA8E-0B34-4143-B1F0-34C0AC4925BB}"/>
              </a:ext>
            </a:extLst>
          </p:cNvPr>
          <p:cNvPicPr>
            <a:picLocks noChangeAspect="1"/>
          </p:cNvPicPr>
          <p:nvPr/>
        </p:nvPicPr>
        <p:blipFill>
          <a:blip r:embed="rId6"/>
          <a:stretch>
            <a:fillRect/>
          </a:stretch>
        </p:blipFill>
        <p:spPr>
          <a:xfrm>
            <a:off x="4320662" y="1747320"/>
            <a:ext cx="680868" cy="385465"/>
          </a:xfrm>
          <a:prstGeom prst="rect">
            <a:avLst/>
          </a:prstGeom>
        </p:spPr>
      </p:pic>
      <p:sp>
        <p:nvSpPr>
          <p:cNvPr id="4" name="Rectangle 3">
            <a:extLst>
              <a:ext uri="{FF2B5EF4-FFF2-40B4-BE49-F238E27FC236}">
                <a16:creationId xmlns:a16="http://schemas.microsoft.com/office/drawing/2014/main" id="{8F220B15-8FCA-4311-A3F3-4884D237AD24}"/>
              </a:ext>
            </a:extLst>
          </p:cNvPr>
          <p:cNvSpPr/>
          <p:nvPr/>
        </p:nvSpPr>
        <p:spPr>
          <a:xfrm rot="5400000">
            <a:off x="3100248" y="2068980"/>
            <a:ext cx="401002" cy="299738"/>
          </a:xfrm>
          <a:prstGeom prst="rect">
            <a:avLst/>
          </a:prstGeom>
          <a:solidFill>
            <a:schemeClr val="bg1">
              <a:lumMod val="95000"/>
            </a:schemeClr>
          </a:solidFill>
          <a:ln w="127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Shape 4">
            <a:extLst>
              <a:ext uri="{FF2B5EF4-FFF2-40B4-BE49-F238E27FC236}">
                <a16:creationId xmlns:a16="http://schemas.microsoft.com/office/drawing/2014/main" id="{8B9AD44E-01E4-4E67-BB15-FBEEF56A1D08}"/>
              </a:ext>
            </a:extLst>
          </p:cNvPr>
          <p:cNvSpPr/>
          <p:nvPr/>
        </p:nvSpPr>
        <p:spPr>
          <a:xfrm>
            <a:off x="3172505" y="2316187"/>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35">
            <a:extLst>
              <a:ext uri="{FF2B5EF4-FFF2-40B4-BE49-F238E27FC236}">
                <a16:creationId xmlns:a16="http://schemas.microsoft.com/office/drawing/2014/main" id="{5FB741E0-520D-42B1-A522-3171CD5B7D36}"/>
              </a:ext>
            </a:extLst>
          </p:cNvPr>
          <p:cNvSpPr/>
          <p:nvPr/>
        </p:nvSpPr>
        <p:spPr>
          <a:xfrm>
            <a:off x="3172762" y="2239987"/>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Shape 36">
            <a:extLst>
              <a:ext uri="{FF2B5EF4-FFF2-40B4-BE49-F238E27FC236}">
                <a16:creationId xmlns:a16="http://schemas.microsoft.com/office/drawing/2014/main" id="{D5A6A278-E515-4ADB-88C4-14965E3A5F24}"/>
              </a:ext>
            </a:extLst>
          </p:cNvPr>
          <p:cNvSpPr/>
          <p:nvPr/>
        </p:nvSpPr>
        <p:spPr>
          <a:xfrm>
            <a:off x="3166382" y="2163787"/>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Shape 37">
            <a:extLst>
              <a:ext uri="{FF2B5EF4-FFF2-40B4-BE49-F238E27FC236}">
                <a16:creationId xmlns:a16="http://schemas.microsoft.com/office/drawing/2014/main" id="{4C984346-955D-44D8-B0D6-AAA1B9301E01}"/>
              </a:ext>
            </a:extLst>
          </p:cNvPr>
          <p:cNvSpPr/>
          <p:nvPr/>
        </p:nvSpPr>
        <p:spPr>
          <a:xfrm>
            <a:off x="3166382" y="2114550"/>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38">
            <a:extLst>
              <a:ext uri="{FF2B5EF4-FFF2-40B4-BE49-F238E27FC236}">
                <a16:creationId xmlns:a16="http://schemas.microsoft.com/office/drawing/2014/main" id="{60CD0916-3A40-4972-9550-1311A424F959}"/>
              </a:ext>
            </a:extLst>
          </p:cNvPr>
          <p:cNvSpPr/>
          <p:nvPr/>
        </p:nvSpPr>
        <p:spPr>
          <a:xfrm>
            <a:off x="3172505" y="2010892"/>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39">
            <a:extLst>
              <a:ext uri="{FF2B5EF4-FFF2-40B4-BE49-F238E27FC236}">
                <a16:creationId xmlns:a16="http://schemas.microsoft.com/office/drawing/2014/main" id="{8012B864-8267-4E68-9126-3C51A3B32374}"/>
              </a:ext>
            </a:extLst>
          </p:cNvPr>
          <p:cNvSpPr/>
          <p:nvPr/>
        </p:nvSpPr>
        <p:spPr>
          <a:xfrm>
            <a:off x="3172762" y="2070694"/>
            <a:ext cx="234723" cy="26963"/>
          </a:xfrm>
          <a:custGeom>
            <a:avLst/>
            <a:gdLst>
              <a:gd name="connsiteX0" fmla="*/ 0 w 312964"/>
              <a:gd name="connsiteY0" fmla="*/ 29944 h 35951"/>
              <a:gd name="connsiteX1" fmla="*/ 68036 w 312964"/>
              <a:gd name="connsiteY1" fmla="*/ 9 h 35951"/>
              <a:gd name="connsiteX2" fmla="*/ 133350 w 312964"/>
              <a:gd name="connsiteY2" fmla="*/ 32666 h 35951"/>
              <a:gd name="connsiteX3" fmla="*/ 234043 w 312964"/>
              <a:gd name="connsiteY3" fmla="*/ 32666 h 35951"/>
              <a:gd name="connsiteX4" fmla="*/ 312964 w 312964"/>
              <a:gd name="connsiteY4" fmla="*/ 13616 h 3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64" h="35951">
                <a:moveTo>
                  <a:pt x="0" y="29944"/>
                </a:moveTo>
                <a:cubicBezTo>
                  <a:pt x="22905" y="14749"/>
                  <a:pt x="45811" y="-445"/>
                  <a:pt x="68036" y="9"/>
                </a:cubicBezTo>
                <a:cubicBezTo>
                  <a:pt x="90261" y="463"/>
                  <a:pt x="105682" y="27223"/>
                  <a:pt x="133350" y="32666"/>
                </a:cubicBezTo>
                <a:cubicBezTo>
                  <a:pt x="161018" y="38109"/>
                  <a:pt x="204107" y="35841"/>
                  <a:pt x="234043" y="32666"/>
                </a:cubicBezTo>
                <a:cubicBezTo>
                  <a:pt x="263979" y="29491"/>
                  <a:pt x="288471" y="21553"/>
                  <a:pt x="312964" y="136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48DF5CD9-2497-4645-BC41-05CF03357B14}"/>
              </a:ext>
            </a:extLst>
          </p:cNvPr>
          <p:cNvGrpSpPr/>
          <p:nvPr/>
        </p:nvGrpSpPr>
        <p:grpSpPr>
          <a:xfrm>
            <a:off x="5732580" y="1855156"/>
            <a:ext cx="66357" cy="138116"/>
            <a:chOff x="6559043" y="4409489"/>
            <a:chExt cx="135268" cy="281548"/>
          </a:xfrm>
          <a:effectLst>
            <a:outerShdw blurRad="63500" sx="102000" sy="102000" algn="ctr" rotWithShape="0">
              <a:prstClr val="black">
                <a:alpha val="40000"/>
              </a:prstClr>
            </a:outerShdw>
          </a:effectLst>
        </p:grpSpPr>
        <p:sp>
          <p:nvSpPr>
            <p:cNvPr id="6" name="Arrow: Pentagon 5">
              <a:extLst>
                <a:ext uri="{FF2B5EF4-FFF2-40B4-BE49-F238E27FC236}">
                  <a16:creationId xmlns:a16="http://schemas.microsoft.com/office/drawing/2014/main" id="{08EAE28F-75FD-41D6-A600-6CBBD04A4D4A}"/>
                </a:ext>
              </a:extLst>
            </p:cNvPr>
            <p:cNvSpPr/>
            <p:nvPr/>
          </p:nvSpPr>
          <p:spPr>
            <a:xfrm rot="5400000">
              <a:off x="6485903" y="4497930"/>
              <a:ext cx="281548" cy="104666"/>
            </a:xfrm>
            <a:prstGeom prst="homePlate">
              <a:avLst/>
            </a:prstGeom>
            <a:solidFill>
              <a:schemeClr val="accent5">
                <a:alpha val="20000"/>
              </a:schemeClr>
            </a:solidFill>
            <a:scene3d>
              <a:camera prst="orthographicFront"/>
              <a:lightRig rig="threePt" dir="t"/>
            </a:scene3d>
            <a:sp3d>
              <a:bevelT w="165100" prst="coolSlan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53" name="Freeform: Shape 52">
              <a:extLst>
                <a:ext uri="{FF2B5EF4-FFF2-40B4-BE49-F238E27FC236}">
                  <a16:creationId xmlns:a16="http://schemas.microsoft.com/office/drawing/2014/main" id="{287DCDF4-B70F-4DB9-83D9-C8A89D1A9A5F}"/>
                </a:ext>
              </a:extLst>
            </p:cNvPr>
            <p:cNvSpPr/>
            <p:nvPr/>
          </p:nvSpPr>
          <p:spPr>
            <a:xfrm>
              <a:off x="6559043" y="4409489"/>
              <a:ext cx="135268" cy="45719"/>
            </a:xfrm>
            <a:custGeom>
              <a:avLst/>
              <a:gdLst>
                <a:gd name="connsiteX0" fmla="*/ 0 w 135268"/>
                <a:gd name="connsiteY0" fmla="*/ 0 h 81268"/>
                <a:gd name="connsiteX1" fmla="*/ 67634 w 135268"/>
                <a:gd name="connsiteY1" fmla="*/ 0 h 81268"/>
                <a:gd name="connsiteX2" fmla="*/ 135267 w 135268"/>
                <a:gd name="connsiteY2" fmla="*/ 0 h 81268"/>
                <a:gd name="connsiteX3" fmla="*/ 135267 w 135268"/>
                <a:gd name="connsiteY3" fmla="*/ 40633 h 81268"/>
                <a:gd name="connsiteX4" fmla="*/ 135268 w 135268"/>
                <a:gd name="connsiteY4" fmla="*/ 40634 h 81268"/>
                <a:gd name="connsiteX5" fmla="*/ 135267 w 135268"/>
                <a:gd name="connsiteY5" fmla="*/ 40636 h 81268"/>
                <a:gd name="connsiteX6" fmla="*/ 135267 w 135268"/>
                <a:gd name="connsiteY6" fmla="*/ 45719 h 81268"/>
                <a:gd name="connsiteX7" fmla="*/ 131762 w 135268"/>
                <a:gd name="connsiteY7" fmla="*/ 45719 h 81268"/>
                <a:gd name="connsiteX8" fmla="*/ 115459 w 135268"/>
                <a:gd name="connsiteY8" fmla="*/ 69367 h 81268"/>
                <a:gd name="connsiteX9" fmla="*/ 67634 w 135268"/>
                <a:gd name="connsiteY9" fmla="*/ 81268 h 81268"/>
                <a:gd name="connsiteX10" fmla="*/ 19810 w 135268"/>
                <a:gd name="connsiteY10" fmla="*/ 69367 h 81268"/>
                <a:gd name="connsiteX11" fmla="*/ 3506 w 135268"/>
                <a:gd name="connsiteY11" fmla="*/ 45719 h 81268"/>
                <a:gd name="connsiteX12" fmla="*/ 0 w 135268"/>
                <a:gd name="connsiteY12" fmla="*/ 45719 h 81268"/>
                <a:gd name="connsiteX13" fmla="*/ 0 w 135268"/>
                <a:gd name="connsiteY13" fmla="*/ 40634 h 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68" h="81268">
                  <a:moveTo>
                    <a:pt x="0" y="0"/>
                  </a:moveTo>
                  <a:lnTo>
                    <a:pt x="67634" y="0"/>
                  </a:lnTo>
                  <a:lnTo>
                    <a:pt x="135267" y="0"/>
                  </a:lnTo>
                  <a:lnTo>
                    <a:pt x="135267" y="40633"/>
                  </a:lnTo>
                  <a:lnTo>
                    <a:pt x="135268" y="40634"/>
                  </a:lnTo>
                  <a:lnTo>
                    <a:pt x="135267" y="40636"/>
                  </a:lnTo>
                  <a:lnTo>
                    <a:pt x="135267" y="45719"/>
                  </a:lnTo>
                  <a:lnTo>
                    <a:pt x="131762" y="45719"/>
                  </a:lnTo>
                  <a:lnTo>
                    <a:pt x="115459" y="69367"/>
                  </a:lnTo>
                  <a:cubicBezTo>
                    <a:pt x="103219" y="76720"/>
                    <a:pt x="86311" y="81268"/>
                    <a:pt x="67634" y="81268"/>
                  </a:cubicBezTo>
                  <a:cubicBezTo>
                    <a:pt x="48958" y="81268"/>
                    <a:pt x="32049" y="76720"/>
                    <a:pt x="19810" y="69367"/>
                  </a:cubicBezTo>
                  <a:lnTo>
                    <a:pt x="3506" y="45719"/>
                  </a:lnTo>
                  <a:lnTo>
                    <a:pt x="0" y="45719"/>
                  </a:lnTo>
                  <a:lnTo>
                    <a:pt x="0" y="4063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4" name="Group 53">
            <a:extLst>
              <a:ext uri="{FF2B5EF4-FFF2-40B4-BE49-F238E27FC236}">
                <a16:creationId xmlns:a16="http://schemas.microsoft.com/office/drawing/2014/main" id="{F7A05D77-6F3D-4D60-98DA-92006C3A7A0B}"/>
              </a:ext>
            </a:extLst>
          </p:cNvPr>
          <p:cNvGrpSpPr/>
          <p:nvPr/>
        </p:nvGrpSpPr>
        <p:grpSpPr>
          <a:xfrm>
            <a:off x="5830338" y="1917095"/>
            <a:ext cx="66357" cy="138116"/>
            <a:chOff x="6559043" y="4409489"/>
            <a:chExt cx="135268" cy="281548"/>
          </a:xfrm>
          <a:effectLst>
            <a:outerShdw blurRad="63500" sx="102000" sy="102000" algn="ctr" rotWithShape="0">
              <a:prstClr val="black">
                <a:alpha val="40000"/>
              </a:prstClr>
            </a:outerShdw>
          </a:effectLst>
        </p:grpSpPr>
        <p:sp>
          <p:nvSpPr>
            <p:cNvPr id="55" name="Arrow: Pentagon 54">
              <a:extLst>
                <a:ext uri="{FF2B5EF4-FFF2-40B4-BE49-F238E27FC236}">
                  <a16:creationId xmlns:a16="http://schemas.microsoft.com/office/drawing/2014/main" id="{69066A12-D31C-4A77-82A3-4944010B4B6F}"/>
                </a:ext>
              </a:extLst>
            </p:cNvPr>
            <p:cNvSpPr/>
            <p:nvPr/>
          </p:nvSpPr>
          <p:spPr>
            <a:xfrm rot="5400000">
              <a:off x="6485903" y="4497930"/>
              <a:ext cx="281548" cy="104666"/>
            </a:xfrm>
            <a:prstGeom prst="homePlate">
              <a:avLst/>
            </a:prstGeom>
            <a:solidFill>
              <a:schemeClr val="accent5">
                <a:alpha val="20000"/>
              </a:schemeClr>
            </a:solidFill>
            <a:scene3d>
              <a:camera prst="orthographicFront"/>
              <a:lightRig rig="threePt" dir="t"/>
            </a:scene3d>
            <a:sp3d>
              <a:bevelT w="165100" prst="coolSlan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56" name="Freeform: Shape 55">
              <a:extLst>
                <a:ext uri="{FF2B5EF4-FFF2-40B4-BE49-F238E27FC236}">
                  <a16:creationId xmlns:a16="http://schemas.microsoft.com/office/drawing/2014/main" id="{E27211DF-2C16-4A0B-84E4-ACC21B7E0A35}"/>
                </a:ext>
              </a:extLst>
            </p:cNvPr>
            <p:cNvSpPr/>
            <p:nvPr/>
          </p:nvSpPr>
          <p:spPr>
            <a:xfrm>
              <a:off x="6559043" y="4409489"/>
              <a:ext cx="135268" cy="45719"/>
            </a:xfrm>
            <a:custGeom>
              <a:avLst/>
              <a:gdLst>
                <a:gd name="connsiteX0" fmla="*/ 0 w 135268"/>
                <a:gd name="connsiteY0" fmla="*/ 0 h 81268"/>
                <a:gd name="connsiteX1" fmla="*/ 67634 w 135268"/>
                <a:gd name="connsiteY1" fmla="*/ 0 h 81268"/>
                <a:gd name="connsiteX2" fmla="*/ 135267 w 135268"/>
                <a:gd name="connsiteY2" fmla="*/ 0 h 81268"/>
                <a:gd name="connsiteX3" fmla="*/ 135267 w 135268"/>
                <a:gd name="connsiteY3" fmla="*/ 40633 h 81268"/>
                <a:gd name="connsiteX4" fmla="*/ 135268 w 135268"/>
                <a:gd name="connsiteY4" fmla="*/ 40634 h 81268"/>
                <a:gd name="connsiteX5" fmla="*/ 135267 w 135268"/>
                <a:gd name="connsiteY5" fmla="*/ 40636 h 81268"/>
                <a:gd name="connsiteX6" fmla="*/ 135267 w 135268"/>
                <a:gd name="connsiteY6" fmla="*/ 45719 h 81268"/>
                <a:gd name="connsiteX7" fmla="*/ 131762 w 135268"/>
                <a:gd name="connsiteY7" fmla="*/ 45719 h 81268"/>
                <a:gd name="connsiteX8" fmla="*/ 115459 w 135268"/>
                <a:gd name="connsiteY8" fmla="*/ 69367 h 81268"/>
                <a:gd name="connsiteX9" fmla="*/ 67634 w 135268"/>
                <a:gd name="connsiteY9" fmla="*/ 81268 h 81268"/>
                <a:gd name="connsiteX10" fmla="*/ 19810 w 135268"/>
                <a:gd name="connsiteY10" fmla="*/ 69367 h 81268"/>
                <a:gd name="connsiteX11" fmla="*/ 3506 w 135268"/>
                <a:gd name="connsiteY11" fmla="*/ 45719 h 81268"/>
                <a:gd name="connsiteX12" fmla="*/ 0 w 135268"/>
                <a:gd name="connsiteY12" fmla="*/ 45719 h 81268"/>
                <a:gd name="connsiteX13" fmla="*/ 0 w 135268"/>
                <a:gd name="connsiteY13" fmla="*/ 40634 h 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68" h="81268">
                  <a:moveTo>
                    <a:pt x="0" y="0"/>
                  </a:moveTo>
                  <a:lnTo>
                    <a:pt x="67634" y="0"/>
                  </a:lnTo>
                  <a:lnTo>
                    <a:pt x="135267" y="0"/>
                  </a:lnTo>
                  <a:lnTo>
                    <a:pt x="135267" y="40633"/>
                  </a:lnTo>
                  <a:lnTo>
                    <a:pt x="135268" y="40634"/>
                  </a:lnTo>
                  <a:lnTo>
                    <a:pt x="135267" y="40636"/>
                  </a:lnTo>
                  <a:lnTo>
                    <a:pt x="135267" y="45719"/>
                  </a:lnTo>
                  <a:lnTo>
                    <a:pt x="131762" y="45719"/>
                  </a:lnTo>
                  <a:lnTo>
                    <a:pt x="115459" y="69367"/>
                  </a:lnTo>
                  <a:cubicBezTo>
                    <a:pt x="103219" y="76720"/>
                    <a:pt x="86311" y="81268"/>
                    <a:pt x="67634" y="81268"/>
                  </a:cubicBezTo>
                  <a:cubicBezTo>
                    <a:pt x="48958" y="81268"/>
                    <a:pt x="32049" y="76720"/>
                    <a:pt x="19810" y="69367"/>
                  </a:cubicBezTo>
                  <a:lnTo>
                    <a:pt x="3506" y="45719"/>
                  </a:lnTo>
                  <a:lnTo>
                    <a:pt x="0" y="45719"/>
                  </a:lnTo>
                  <a:lnTo>
                    <a:pt x="0" y="4063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7" name="Group 56">
            <a:extLst>
              <a:ext uri="{FF2B5EF4-FFF2-40B4-BE49-F238E27FC236}">
                <a16:creationId xmlns:a16="http://schemas.microsoft.com/office/drawing/2014/main" id="{362F7202-2F75-4987-8267-5CF18223348D}"/>
              </a:ext>
            </a:extLst>
          </p:cNvPr>
          <p:cNvGrpSpPr/>
          <p:nvPr/>
        </p:nvGrpSpPr>
        <p:grpSpPr>
          <a:xfrm>
            <a:off x="5948626" y="1857092"/>
            <a:ext cx="66357" cy="138116"/>
            <a:chOff x="6559043" y="4409489"/>
            <a:chExt cx="135268" cy="281548"/>
          </a:xfrm>
          <a:effectLst>
            <a:outerShdw blurRad="63500" sx="102000" sy="102000" algn="ctr" rotWithShape="0">
              <a:prstClr val="black">
                <a:alpha val="40000"/>
              </a:prstClr>
            </a:outerShdw>
          </a:effectLst>
        </p:grpSpPr>
        <p:sp>
          <p:nvSpPr>
            <p:cNvPr id="58" name="Arrow: Pentagon 57">
              <a:extLst>
                <a:ext uri="{FF2B5EF4-FFF2-40B4-BE49-F238E27FC236}">
                  <a16:creationId xmlns:a16="http://schemas.microsoft.com/office/drawing/2014/main" id="{95A9EB98-EB17-4B68-865D-F9461DE3647A}"/>
                </a:ext>
              </a:extLst>
            </p:cNvPr>
            <p:cNvSpPr/>
            <p:nvPr/>
          </p:nvSpPr>
          <p:spPr>
            <a:xfrm rot="5400000">
              <a:off x="6485903" y="4497930"/>
              <a:ext cx="281548" cy="104666"/>
            </a:xfrm>
            <a:prstGeom prst="homePlate">
              <a:avLst/>
            </a:prstGeom>
            <a:solidFill>
              <a:schemeClr val="accent5">
                <a:alpha val="20000"/>
              </a:schemeClr>
            </a:solidFill>
            <a:scene3d>
              <a:camera prst="orthographicFront"/>
              <a:lightRig rig="threePt" dir="t"/>
            </a:scene3d>
            <a:sp3d>
              <a:bevelT w="165100" prst="coolSlan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59" name="Freeform: Shape 58">
              <a:extLst>
                <a:ext uri="{FF2B5EF4-FFF2-40B4-BE49-F238E27FC236}">
                  <a16:creationId xmlns:a16="http://schemas.microsoft.com/office/drawing/2014/main" id="{008E5D6C-726D-4C05-8C9C-2571D91B0DD0}"/>
                </a:ext>
              </a:extLst>
            </p:cNvPr>
            <p:cNvSpPr/>
            <p:nvPr/>
          </p:nvSpPr>
          <p:spPr>
            <a:xfrm>
              <a:off x="6559043" y="4409489"/>
              <a:ext cx="135268" cy="45719"/>
            </a:xfrm>
            <a:custGeom>
              <a:avLst/>
              <a:gdLst>
                <a:gd name="connsiteX0" fmla="*/ 0 w 135268"/>
                <a:gd name="connsiteY0" fmla="*/ 0 h 81268"/>
                <a:gd name="connsiteX1" fmla="*/ 67634 w 135268"/>
                <a:gd name="connsiteY1" fmla="*/ 0 h 81268"/>
                <a:gd name="connsiteX2" fmla="*/ 135267 w 135268"/>
                <a:gd name="connsiteY2" fmla="*/ 0 h 81268"/>
                <a:gd name="connsiteX3" fmla="*/ 135267 w 135268"/>
                <a:gd name="connsiteY3" fmla="*/ 40633 h 81268"/>
                <a:gd name="connsiteX4" fmla="*/ 135268 w 135268"/>
                <a:gd name="connsiteY4" fmla="*/ 40634 h 81268"/>
                <a:gd name="connsiteX5" fmla="*/ 135267 w 135268"/>
                <a:gd name="connsiteY5" fmla="*/ 40636 h 81268"/>
                <a:gd name="connsiteX6" fmla="*/ 135267 w 135268"/>
                <a:gd name="connsiteY6" fmla="*/ 45719 h 81268"/>
                <a:gd name="connsiteX7" fmla="*/ 131762 w 135268"/>
                <a:gd name="connsiteY7" fmla="*/ 45719 h 81268"/>
                <a:gd name="connsiteX8" fmla="*/ 115459 w 135268"/>
                <a:gd name="connsiteY8" fmla="*/ 69367 h 81268"/>
                <a:gd name="connsiteX9" fmla="*/ 67634 w 135268"/>
                <a:gd name="connsiteY9" fmla="*/ 81268 h 81268"/>
                <a:gd name="connsiteX10" fmla="*/ 19810 w 135268"/>
                <a:gd name="connsiteY10" fmla="*/ 69367 h 81268"/>
                <a:gd name="connsiteX11" fmla="*/ 3506 w 135268"/>
                <a:gd name="connsiteY11" fmla="*/ 45719 h 81268"/>
                <a:gd name="connsiteX12" fmla="*/ 0 w 135268"/>
                <a:gd name="connsiteY12" fmla="*/ 45719 h 81268"/>
                <a:gd name="connsiteX13" fmla="*/ 0 w 135268"/>
                <a:gd name="connsiteY13" fmla="*/ 40634 h 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68" h="81268">
                  <a:moveTo>
                    <a:pt x="0" y="0"/>
                  </a:moveTo>
                  <a:lnTo>
                    <a:pt x="67634" y="0"/>
                  </a:lnTo>
                  <a:lnTo>
                    <a:pt x="135267" y="0"/>
                  </a:lnTo>
                  <a:lnTo>
                    <a:pt x="135267" y="40633"/>
                  </a:lnTo>
                  <a:lnTo>
                    <a:pt x="135268" y="40634"/>
                  </a:lnTo>
                  <a:lnTo>
                    <a:pt x="135267" y="40636"/>
                  </a:lnTo>
                  <a:lnTo>
                    <a:pt x="135267" y="45719"/>
                  </a:lnTo>
                  <a:lnTo>
                    <a:pt x="131762" y="45719"/>
                  </a:lnTo>
                  <a:lnTo>
                    <a:pt x="115459" y="69367"/>
                  </a:lnTo>
                  <a:cubicBezTo>
                    <a:pt x="103219" y="76720"/>
                    <a:pt x="86311" y="81268"/>
                    <a:pt x="67634" y="81268"/>
                  </a:cubicBezTo>
                  <a:cubicBezTo>
                    <a:pt x="48958" y="81268"/>
                    <a:pt x="32049" y="76720"/>
                    <a:pt x="19810" y="69367"/>
                  </a:cubicBezTo>
                  <a:lnTo>
                    <a:pt x="3506" y="45719"/>
                  </a:lnTo>
                  <a:lnTo>
                    <a:pt x="0" y="45719"/>
                  </a:lnTo>
                  <a:lnTo>
                    <a:pt x="0" y="4063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1" name="TextBox 60">
            <a:extLst>
              <a:ext uri="{FF2B5EF4-FFF2-40B4-BE49-F238E27FC236}">
                <a16:creationId xmlns:a16="http://schemas.microsoft.com/office/drawing/2014/main" id="{ACD2C1B6-2499-4310-BB85-39C0BF809235}"/>
              </a:ext>
            </a:extLst>
          </p:cNvPr>
          <p:cNvSpPr txBox="1"/>
          <p:nvPr/>
        </p:nvSpPr>
        <p:spPr>
          <a:xfrm>
            <a:off x="6705600" y="1885950"/>
            <a:ext cx="894262" cy="784830"/>
          </a:xfrm>
          <a:prstGeom prst="rect">
            <a:avLst/>
          </a:prstGeom>
          <a:solidFill>
            <a:srgbClr val="D092D3"/>
          </a:soli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825" dirty="0"/>
              <a:t>Compassionate Protocol Agreement</a:t>
            </a:r>
          </a:p>
          <a:p>
            <a:pPr algn="ctr"/>
            <a:r>
              <a:rPr lang="en-US" sz="675" dirty="0"/>
              <a:t>(Treating  institution with </a:t>
            </a:r>
            <a:r>
              <a:rPr lang="en-US" sz="675" dirty="0" err="1"/>
              <a:t>xCures</a:t>
            </a:r>
            <a:r>
              <a:rPr lang="en-US" sz="675" dirty="0"/>
              <a:t>)</a:t>
            </a:r>
          </a:p>
        </p:txBody>
      </p:sp>
      <p:pic>
        <p:nvPicPr>
          <p:cNvPr id="62" name="Picture 61" descr="A picture containing text&#10;&#10;Description automatically generated">
            <a:extLst>
              <a:ext uri="{FF2B5EF4-FFF2-40B4-BE49-F238E27FC236}">
                <a16:creationId xmlns:a16="http://schemas.microsoft.com/office/drawing/2014/main" id="{D05E35EE-ECD4-4B6B-ABD7-1EB4067F3948}"/>
              </a:ext>
            </a:extLst>
          </p:cNvPr>
          <p:cNvPicPr>
            <a:picLocks noChangeAspect="1"/>
          </p:cNvPicPr>
          <p:nvPr/>
        </p:nvPicPr>
        <p:blipFill>
          <a:blip r:embed="rId7"/>
          <a:stretch>
            <a:fillRect/>
          </a:stretch>
        </p:blipFill>
        <p:spPr>
          <a:xfrm>
            <a:off x="7097398" y="2478882"/>
            <a:ext cx="624122" cy="624122"/>
          </a:xfrm>
          <a:prstGeom prst="rect">
            <a:avLst/>
          </a:prstGeom>
          <a:effectLst/>
        </p:spPr>
      </p:pic>
      <p:pic>
        <p:nvPicPr>
          <p:cNvPr id="66" name="Picture 65" descr="Text&#10;&#10;Description automatically generated">
            <a:extLst>
              <a:ext uri="{FF2B5EF4-FFF2-40B4-BE49-F238E27FC236}">
                <a16:creationId xmlns:a16="http://schemas.microsoft.com/office/drawing/2014/main" id="{6FE5E88F-020C-4CC1-8882-36CD82248EC6}"/>
              </a:ext>
            </a:extLst>
          </p:cNvPr>
          <p:cNvPicPr>
            <a:picLocks noChangeAspect="1"/>
          </p:cNvPicPr>
          <p:nvPr/>
        </p:nvPicPr>
        <p:blipFill rotWithShape="1">
          <a:blip r:embed="rId4"/>
          <a:srcRect l="2623" t="13412" r="1772" b="10566"/>
          <a:stretch/>
        </p:blipFill>
        <p:spPr>
          <a:xfrm>
            <a:off x="5414561" y="2432883"/>
            <a:ext cx="948614" cy="508350"/>
          </a:xfrm>
          <a:prstGeom prst="rect">
            <a:avLst/>
          </a:prstGeom>
        </p:spPr>
      </p:pic>
      <p:pic>
        <p:nvPicPr>
          <p:cNvPr id="67" name="Picture 66" descr="Text&#10;&#10;Description automatically generated">
            <a:extLst>
              <a:ext uri="{FF2B5EF4-FFF2-40B4-BE49-F238E27FC236}">
                <a16:creationId xmlns:a16="http://schemas.microsoft.com/office/drawing/2014/main" id="{908791E7-4526-432C-BF74-12812B0495CD}"/>
              </a:ext>
            </a:extLst>
          </p:cNvPr>
          <p:cNvPicPr>
            <a:picLocks noChangeAspect="1"/>
          </p:cNvPicPr>
          <p:nvPr/>
        </p:nvPicPr>
        <p:blipFill rotWithShape="1">
          <a:blip r:embed="rId4"/>
          <a:srcRect l="2623" t="13412" r="1772" b="10566"/>
          <a:stretch/>
        </p:blipFill>
        <p:spPr>
          <a:xfrm>
            <a:off x="7983385" y="1570441"/>
            <a:ext cx="948614" cy="508350"/>
          </a:xfrm>
          <a:prstGeom prst="rect">
            <a:avLst/>
          </a:prstGeom>
        </p:spPr>
      </p:pic>
      <p:graphicFrame>
        <p:nvGraphicFramePr>
          <p:cNvPr id="68" name="Table 7">
            <a:extLst>
              <a:ext uri="{FF2B5EF4-FFF2-40B4-BE49-F238E27FC236}">
                <a16:creationId xmlns:a16="http://schemas.microsoft.com/office/drawing/2014/main" id="{6499F973-58BC-45A8-A2B1-11BC991728D6}"/>
              </a:ext>
            </a:extLst>
          </p:cNvPr>
          <p:cNvGraphicFramePr>
            <a:graphicFrameLocks noGrp="1"/>
          </p:cNvGraphicFramePr>
          <p:nvPr>
            <p:extLst/>
          </p:nvPr>
        </p:nvGraphicFramePr>
        <p:xfrm>
          <a:off x="7867749" y="2289599"/>
          <a:ext cx="1162878" cy="11312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480060">
                <a:tc>
                  <a:txBody>
                    <a:bodyPr/>
                    <a:lstStyle/>
                    <a:p>
                      <a:pPr algn="ctr"/>
                      <a:r>
                        <a:rPr lang="en-US" sz="1400" dirty="0"/>
                        <a:t>Data Collection</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635915">
                <a:tc>
                  <a:txBody>
                    <a:bodyPr/>
                    <a:lstStyle/>
                    <a:p>
                      <a:endParaRPr lang="en-US" sz="1400"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pic>
        <p:nvPicPr>
          <p:cNvPr id="69" name="Picture 68" descr="A picture containing text&#10;&#10;Description automatically generated">
            <a:extLst>
              <a:ext uri="{FF2B5EF4-FFF2-40B4-BE49-F238E27FC236}">
                <a16:creationId xmlns:a16="http://schemas.microsoft.com/office/drawing/2014/main" id="{C1C05BBD-5401-4D8F-841B-E5390204FC9E}"/>
              </a:ext>
            </a:extLst>
          </p:cNvPr>
          <p:cNvPicPr>
            <a:picLocks noChangeAspect="1"/>
          </p:cNvPicPr>
          <p:nvPr/>
        </p:nvPicPr>
        <p:blipFill>
          <a:blip r:embed="rId7"/>
          <a:stretch>
            <a:fillRect/>
          </a:stretch>
        </p:blipFill>
        <p:spPr>
          <a:xfrm>
            <a:off x="8125751" y="2767253"/>
            <a:ext cx="624122" cy="624122"/>
          </a:xfrm>
          <a:prstGeom prst="rect">
            <a:avLst/>
          </a:prstGeom>
        </p:spPr>
      </p:pic>
      <p:pic>
        <p:nvPicPr>
          <p:cNvPr id="70" name="Picture 69">
            <a:extLst>
              <a:ext uri="{FF2B5EF4-FFF2-40B4-BE49-F238E27FC236}">
                <a16:creationId xmlns:a16="http://schemas.microsoft.com/office/drawing/2014/main" id="{9C11FA16-8B69-4D82-A785-AE3CBE3AACE4}"/>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Lst>
          </a:blip>
          <a:stretch>
            <a:fillRect/>
          </a:stretch>
        </p:blipFill>
        <p:spPr>
          <a:xfrm rot="1844878">
            <a:off x="6705221" y="2741933"/>
            <a:ext cx="491991" cy="98021"/>
          </a:xfrm>
          <a:prstGeom prst="rect">
            <a:avLst/>
          </a:prstGeom>
          <a:effectLst>
            <a:outerShdw blurRad="50800" dist="38100" dir="2700000" algn="tl" rotWithShape="0">
              <a:prstClr val="black">
                <a:alpha val="40000"/>
              </a:prstClr>
            </a:outerShdw>
          </a:effectLst>
        </p:spPr>
      </p:pic>
      <p:graphicFrame>
        <p:nvGraphicFramePr>
          <p:cNvPr id="96" name="Table 7">
            <a:extLst>
              <a:ext uri="{FF2B5EF4-FFF2-40B4-BE49-F238E27FC236}">
                <a16:creationId xmlns:a16="http://schemas.microsoft.com/office/drawing/2014/main" id="{2A2E9080-6808-432D-82AE-A380E5DF2DFA}"/>
              </a:ext>
            </a:extLst>
          </p:cNvPr>
          <p:cNvGraphicFramePr>
            <a:graphicFrameLocks noGrp="1"/>
          </p:cNvGraphicFramePr>
          <p:nvPr>
            <p:extLst/>
          </p:nvPr>
        </p:nvGraphicFramePr>
        <p:xfrm>
          <a:off x="164468" y="1853569"/>
          <a:ext cx="1162878" cy="7333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277473">
                <a:tc>
                  <a:txBody>
                    <a:bodyPr/>
                    <a:lstStyle/>
                    <a:p>
                      <a:pPr algn="ctr"/>
                      <a:r>
                        <a:rPr lang="en-US" sz="1400" b="1" dirty="0"/>
                        <a:t>Contracting</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451404">
                <a:tc>
                  <a:txBody>
                    <a:bodyPr/>
                    <a:lstStyle/>
                    <a:p>
                      <a:endParaRPr lang="en-US" sz="1400" b="1"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99" name="Table 7">
            <a:extLst>
              <a:ext uri="{FF2B5EF4-FFF2-40B4-BE49-F238E27FC236}">
                <a16:creationId xmlns:a16="http://schemas.microsoft.com/office/drawing/2014/main" id="{8314382E-9B2B-4E75-A8D4-1254C646125E}"/>
              </a:ext>
            </a:extLst>
          </p:cNvPr>
          <p:cNvGraphicFramePr>
            <a:graphicFrameLocks noGrp="1"/>
          </p:cNvGraphicFramePr>
          <p:nvPr>
            <p:extLst/>
          </p:nvPr>
        </p:nvGraphicFramePr>
        <p:xfrm>
          <a:off x="169471" y="2655483"/>
          <a:ext cx="1162878" cy="7333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277473">
                <a:tc>
                  <a:txBody>
                    <a:bodyPr/>
                    <a:lstStyle/>
                    <a:p>
                      <a:pPr algn="ctr"/>
                      <a:r>
                        <a:rPr lang="en-US" sz="1400" b="1" dirty="0"/>
                        <a:t>Sequencing</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451404">
                <a:tc>
                  <a:txBody>
                    <a:bodyPr/>
                    <a:lstStyle/>
                    <a:p>
                      <a:endParaRPr lang="en-US" sz="1400" b="1"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graphicFrame>
        <p:nvGraphicFramePr>
          <p:cNvPr id="100" name="Table 7">
            <a:extLst>
              <a:ext uri="{FF2B5EF4-FFF2-40B4-BE49-F238E27FC236}">
                <a16:creationId xmlns:a16="http://schemas.microsoft.com/office/drawing/2014/main" id="{23BAF481-AAC1-46CA-8B17-744C45D29BC3}"/>
              </a:ext>
            </a:extLst>
          </p:cNvPr>
          <p:cNvGraphicFramePr>
            <a:graphicFrameLocks noGrp="1"/>
          </p:cNvGraphicFramePr>
          <p:nvPr>
            <p:extLst/>
          </p:nvPr>
        </p:nvGraphicFramePr>
        <p:xfrm>
          <a:off x="164468" y="1049062"/>
          <a:ext cx="1162878" cy="7333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62878">
                  <a:extLst>
                    <a:ext uri="{9D8B030D-6E8A-4147-A177-3AD203B41FA5}">
                      <a16:colId xmlns:a16="http://schemas.microsoft.com/office/drawing/2014/main" val="1055484742"/>
                    </a:ext>
                  </a:extLst>
                </a:gridCol>
              </a:tblGrid>
              <a:tr h="277473">
                <a:tc>
                  <a:txBody>
                    <a:bodyPr/>
                    <a:lstStyle/>
                    <a:p>
                      <a:pPr algn="ctr"/>
                      <a:r>
                        <a:rPr lang="en-US" sz="1400" b="1" dirty="0"/>
                        <a:t>Consent</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451404">
                <a:tc>
                  <a:txBody>
                    <a:bodyPr/>
                    <a:lstStyle/>
                    <a:p>
                      <a:endParaRPr lang="en-US" sz="1400" b="1"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pic>
        <p:nvPicPr>
          <p:cNvPr id="82" name="Picture 81">
            <a:extLst>
              <a:ext uri="{FF2B5EF4-FFF2-40B4-BE49-F238E27FC236}">
                <a16:creationId xmlns:a16="http://schemas.microsoft.com/office/drawing/2014/main" id="{6109B182-1D5F-45C1-8CC3-C09D014644D7}"/>
              </a:ext>
            </a:extLst>
          </p:cNvPr>
          <p:cNvPicPr>
            <a:picLocks noChangeAspect="1"/>
          </p:cNvPicPr>
          <p:nvPr/>
        </p:nvPicPr>
        <p:blipFill>
          <a:blip r:embed="rId10"/>
          <a:stretch>
            <a:fillRect/>
          </a:stretch>
        </p:blipFill>
        <p:spPr>
          <a:xfrm>
            <a:off x="576548" y="1357414"/>
            <a:ext cx="308171" cy="404045"/>
          </a:xfrm>
          <a:prstGeom prst="rect">
            <a:avLst/>
          </a:prstGeom>
        </p:spPr>
      </p:pic>
      <p:pic>
        <p:nvPicPr>
          <p:cNvPr id="10" name="Picture 9">
            <a:extLst>
              <a:ext uri="{FF2B5EF4-FFF2-40B4-BE49-F238E27FC236}">
                <a16:creationId xmlns:a16="http://schemas.microsoft.com/office/drawing/2014/main" id="{A3374180-BE49-4E0A-9D6A-642380E9D316}"/>
              </a:ext>
            </a:extLst>
          </p:cNvPr>
          <p:cNvPicPr>
            <a:picLocks noChangeAspect="1"/>
          </p:cNvPicPr>
          <p:nvPr/>
        </p:nvPicPr>
        <p:blipFill>
          <a:blip r:embed="rId11"/>
          <a:stretch>
            <a:fillRect/>
          </a:stretch>
        </p:blipFill>
        <p:spPr>
          <a:xfrm>
            <a:off x="409246" y="2136967"/>
            <a:ext cx="692160" cy="493540"/>
          </a:xfrm>
          <a:prstGeom prst="rect">
            <a:avLst/>
          </a:prstGeom>
        </p:spPr>
      </p:pic>
      <p:pic>
        <p:nvPicPr>
          <p:cNvPr id="121" name="Picture 120" descr="A picture containing logo&#10;&#10;Description automatically generated">
            <a:extLst>
              <a:ext uri="{FF2B5EF4-FFF2-40B4-BE49-F238E27FC236}">
                <a16:creationId xmlns:a16="http://schemas.microsoft.com/office/drawing/2014/main" id="{76ACEC36-E7BE-476D-8201-D549E28B76E8}"/>
              </a:ext>
            </a:extLst>
          </p:cNvPr>
          <p:cNvPicPr>
            <a:picLocks noChangeAspect="1"/>
          </p:cNvPicPr>
          <p:nvPr/>
        </p:nvPicPr>
        <p:blipFill rotWithShape="1">
          <a:blip r:embed="rId12"/>
          <a:srcRect t="8249" r="8545" b="7549"/>
          <a:stretch/>
        </p:blipFill>
        <p:spPr>
          <a:xfrm>
            <a:off x="807122" y="3134413"/>
            <a:ext cx="423998" cy="188079"/>
          </a:xfrm>
          <a:prstGeom prst="rect">
            <a:avLst/>
          </a:prstGeom>
        </p:spPr>
      </p:pic>
      <p:pic>
        <p:nvPicPr>
          <p:cNvPr id="122" name="Picture 121" descr="Logo&#10;&#10;Description automatically generated">
            <a:extLst>
              <a:ext uri="{FF2B5EF4-FFF2-40B4-BE49-F238E27FC236}">
                <a16:creationId xmlns:a16="http://schemas.microsoft.com/office/drawing/2014/main" id="{79317041-02B0-4EB2-AEBC-BDD3B3E3E6CD}"/>
              </a:ext>
            </a:extLst>
          </p:cNvPr>
          <p:cNvPicPr>
            <a:picLocks noChangeAspect="1"/>
          </p:cNvPicPr>
          <p:nvPr/>
        </p:nvPicPr>
        <p:blipFill rotWithShape="1">
          <a:blip r:embed="rId13"/>
          <a:srcRect t="27929" b="32569"/>
          <a:stretch/>
        </p:blipFill>
        <p:spPr>
          <a:xfrm>
            <a:off x="815631" y="2977268"/>
            <a:ext cx="483785" cy="120626"/>
          </a:xfrm>
          <a:prstGeom prst="rect">
            <a:avLst/>
          </a:prstGeom>
        </p:spPr>
      </p:pic>
      <p:pic>
        <p:nvPicPr>
          <p:cNvPr id="123" name="Picture 122">
            <a:extLst>
              <a:ext uri="{FF2B5EF4-FFF2-40B4-BE49-F238E27FC236}">
                <a16:creationId xmlns:a16="http://schemas.microsoft.com/office/drawing/2014/main" id="{C328BAAA-505F-4D60-A077-B9096F202068}"/>
              </a:ext>
            </a:extLst>
          </p:cNvPr>
          <p:cNvPicPr>
            <a:picLocks noChangeAspect="1"/>
          </p:cNvPicPr>
          <p:nvPr/>
        </p:nvPicPr>
        <p:blipFill>
          <a:blip r:embed="rId14"/>
          <a:stretch>
            <a:fillRect/>
          </a:stretch>
        </p:blipFill>
        <p:spPr>
          <a:xfrm>
            <a:off x="188905" y="3069471"/>
            <a:ext cx="675691" cy="188079"/>
          </a:xfrm>
          <a:prstGeom prst="rect">
            <a:avLst/>
          </a:prstGeom>
        </p:spPr>
      </p:pic>
      <p:sp>
        <p:nvSpPr>
          <p:cNvPr id="126" name="Arrow: Right 125">
            <a:extLst>
              <a:ext uri="{FF2B5EF4-FFF2-40B4-BE49-F238E27FC236}">
                <a16:creationId xmlns:a16="http://schemas.microsoft.com/office/drawing/2014/main" id="{94C3AF35-D96A-4A7F-A801-8EFE5CD6C4D9}"/>
              </a:ext>
            </a:extLst>
          </p:cNvPr>
          <p:cNvSpPr/>
          <p:nvPr/>
        </p:nvSpPr>
        <p:spPr>
          <a:xfrm>
            <a:off x="6363175" y="2165089"/>
            <a:ext cx="367149" cy="187649"/>
          </a:xfrm>
          <a:prstGeom prst="rightArrow">
            <a:avLst/>
          </a:prstGeom>
          <a:solidFill>
            <a:srgbClr val="693277"/>
          </a:solidFill>
          <a:ln>
            <a:solidFill>
              <a:srgbClr val="693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Arrow: Right 126">
            <a:extLst>
              <a:ext uri="{FF2B5EF4-FFF2-40B4-BE49-F238E27FC236}">
                <a16:creationId xmlns:a16="http://schemas.microsoft.com/office/drawing/2014/main" id="{6DF8D101-1A1A-4D8D-BB1F-0B9980F2E50E}"/>
              </a:ext>
            </a:extLst>
          </p:cNvPr>
          <p:cNvSpPr/>
          <p:nvPr/>
        </p:nvSpPr>
        <p:spPr>
          <a:xfrm>
            <a:off x="5101705" y="2165089"/>
            <a:ext cx="367149" cy="187649"/>
          </a:xfrm>
          <a:prstGeom prst="rightArrow">
            <a:avLst/>
          </a:prstGeom>
          <a:solidFill>
            <a:srgbClr val="693277"/>
          </a:solidFill>
          <a:ln>
            <a:solidFill>
              <a:srgbClr val="693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8" name="Arrow: Right 127">
            <a:extLst>
              <a:ext uri="{FF2B5EF4-FFF2-40B4-BE49-F238E27FC236}">
                <a16:creationId xmlns:a16="http://schemas.microsoft.com/office/drawing/2014/main" id="{CE587595-A857-4B49-A972-305444BFF5F9}"/>
              </a:ext>
            </a:extLst>
          </p:cNvPr>
          <p:cNvSpPr/>
          <p:nvPr/>
        </p:nvSpPr>
        <p:spPr>
          <a:xfrm>
            <a:off x="3828305" y="2165089"/>
            <a:ext cx="367149" cy="187649"/>
          </a:xfrm>
          <a:prstGeom prst="rightArrow">
            <a:avLst/>
          </a:prstGeom>
          <a:solidFill>
            <a:srgbClr val="693277"/>
          </a:solidFill>
          <a:ln>
            <a:solidFill>
              <a:srgbClr val="693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9" name="Arrow: Right 128">
            <a:extLst>
              <a:ext uri="{FF2B5EF4-FFF2-40B4-BE49-F238E27FC236}">
                <a16:creationId xmlns:a16="http://schemas.microsoft.com/office/drawing/2014/main" id="{C3B9BF78-8E72-45BC-A4C9-9B965865792A}"/>
              </a:ext>
            </a:extLst>
          </p:cNvPr>
          <p:cNvSpPr/>
          <p:nvPr/>
        </p:nvSpPr>
        <p:spPr>
          <a:xfrm>
            <a:off x="2546802" y="2165089"/>
            <a:ext cx="367149" cy="187649"/>
          </a:xfrm>
          <a:prstGeom prst="rightArrow">
            <a:avLst/>
          </a:prstGeom>
          <a:solidFill>
            <a:srgbClr val="693277"/>
          </a:solidFill>
          <a:ln>
            <a:solidFill>
              <a:srgbClr val="6932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Right Bracket 132">
            <a:extLst>
              <a:ext uri="{FF2B5EF4-FFF2-40B4-BE49-F238E27FC236}">
                <a16:creationId xmlns:a16="http://schemas.microsoft.com/office/drawing/2014/main" id="{0EB7CB33-93B4-4F1E-808B-849021A7639D}"/>
              </a:ext>
            </a:extLst>
          </p:cNvPr>
          <p:cNvSpPr/>
          <p:nvPr/>
        </p:nvSpPr>
        <p:spPr>
          <a:xfrm>
            <a:off x="1336225" y="1427627"/>
            <a:ext cx="67262" cy="1633957"/>
          </a:xfrm>
          <a:prstGeom prst="rightBracket">
            <a:avLst/>
          </a:prstGeom>
          <a:ln w="38100">
            <a:solidFill>
              <a:srgbClr val="69327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36" name="Straight Connector 135">
            <a:extLst>
              <a:ext uri="{FF2B5EF4-FFF2-40B4-BE49-F238E27FC236}">
                <a16:creationId xmlns:a16="http://schemas.microsoft.com/office/drawing/2014/main" id="{FDD4B5CA-3671-4864-A4B7-BC89F073EB49}"/>
              </a:ext>
            </a:extLst>
          </p:cNvPr>
          <p:cNvCxnSpPr>
            <a:cxnSpLocks/>
          </p:cNvCxnSpPr>
          <p:nvPr/>
        </p:nvCxnSpPr>
        <p:spPr>
          <a:xfrm>
            <a:off x="1403487" y="2260818"/>
            <a:ext cx="106078" cy="0"/>
          </a:xfrm>
          <a:prstGeom prst="line">
            <a:avLst/>
          </a:prstGeom>
          <a:ln w="38100">
            <a:solidFill>
              <a:srgbClr val="69327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59A6B6C-28F8-42AA-A6BC-8040F6065E2A}"/>
              </a:ext>
            </a:extLst>
          </p:cNvPr>
          <p:cNvCxnSpPr>
            <a:cxnSpLocks/>
          </p:cNvCxnSpPr>
          <p:nvPr/>
        </p:nvCxnSpPr>
        <p:spPr>
          <a:xfrm flipV="1">
            <a:off x="7804509" y="1570441"/>
            <a:ext cx="0" cy="683229"/>
          </a:xfrm>
          <a:prstGeom prst="line">
            <a:avLst/>
          </a:prstGeom>
          <a:ln w="38100">
            <a:solidFill>
              <a:srgbClr val="693277"/>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99B5452-7600-46C2-8411-8B22A9C74074}"/>
              </a:ext>
            </a:extLst>
          </p:cNvPr>
          <p:cNvCxnSpPr>
            <a:cxnSpLocks/>
          </p:cNvCxnSpPr>
          <p:nvPr/>
        </p:nvCxnSpPr>
        <p:spPr>
          <a:xfrm flipH="1">
            <a:off x="7741399" y="2260818"/>
            <a:ext cx="78766" cy="0"/>
          </a:xfrm>
          <a:prstGeom prst="line">
            <a:avLst/>
          </a:prstGeom>
          <a:ln w="38100">
            <a:solidFill>
              <a:srgbClr val="693277"/>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65D87CD-881F-4003-ADE0-9CA0D2C70295}"/>
              </a:ext>
            </a:extLst>
          </p:cNvPr>
          <p:cNvCxnSpPr>
            <a:cxnSpLocks/>
          </p:cNvCxnSpPr>
          <p:nvPr/>
        </p:nvCxnSpPr>
        <p:spPr>
          <a:xfrm flipH="1">
            <a:off x="7804509" y="1579566"/>
            <a:ext cx="78766" cy="0"/>
          </a:xfrm>
          <a:prstGeom prst="line">
            <a:avLst/>
          </a:prstGeom>
          <a:ln w="38100">
            <a:solidFill>
              <a:srgbClr val="693277"/>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53BB42-BA96-4282-8D38-0875B78E3BAB}"/>
              </a:ext>
            </a:extLst>
          </p:cNvPr>
          <p:cNvCxnSpPr>
            <a:cxnSpLocks/>
            <a:stCxn id="68" idx="0"/>
          </p:cNvCxnSpPr>
          <p:nvPr/>
        </p:nvCxnSpPr>
        <p:spPr>
          <a:xfrm flipV="1">
            <a:off x="8449188" y="2164359"/>
            <a:ext cx="0" cy="125240"/>
          </a:xfrm>
          <a:prstGeom prst="line">
            <a:avLst/>
          </a:prstGeom>
          <a:ln w="38100">
            <a:solidFill>
              <a:srgbClr val="693277"/>
            </a:solidFill>
          </a:ln>
        </p:spPr>
        <p:style>
          <a:lnRef idx="1">
            <a:schemeClr val="accent1"/>
          </a:lnRef>
          <a:fillRef idx="0">
            <a:schemeClr val="accent1"/>
          </a:fillRef>
          <a:effectRef idx="0">
            <a:schemeClr val="accent1"/>
          </a:effectRef>
          <a:fontRef idx="minor">
            <a:schemeClr val="tx1"/>
          </a:fontRef>
        </p:style>
      </p:cxnSp>
      <p:graphicFrame>
        <p:nvGraphicFramePr>
          <p:cNvPr id="160" name="Table 160">
            <a:extLst>
              <a:ext uri="{FF2B5EF4-FFF2-40B4-BE49-F238E27FC236}">
                <a16:creationId xmlns:a16="http://schemas.microsoft.com/office/drawing/2014/main" id="{A4957E2A-8F60-4394-824A-99373469C8C3}"/>
              </a:ext>
            </a:extLst>
          </p:cNvPr>
          <p:cNvGraphicFramePr>
            <a:graphicFrameLocks noGrp="1"/>
          </p:cNvGraphicFramePr>
          <p:nvPr>
            <p:extLst/>
          </p:nvPr>
        </p:nvGraphicFramePr>
        <p:xfrm>
          <a:off x="177888" y="3846007"/>
          <a:ext cx="8847737" cy="281940"/>
        </p:xfrm>
        <a:graphic>
          <a:graphicData uri="http://schemas.openxmlformats.org/drawingml/2006/table">
            <a:tbl>
              <a:tblPr firstRow="1" bandRow="1">
                <a:tableStyleId>{5C22544A-7EE6-4342-B048-85BDC9FD1C3A}</a:tableStyleId>
              </a:tblPr>
              <a:tblGrid>
                <a:gridCol w="8847737">
                  <a:extLst>
                    <a:ext uri="{9D8B030D-6E8A-4147-A177-3AD203B41FA5}">
                      <a16:colId xmlns:a16="http://schemas.microsoft.com/office/drawing/2014/main" val="3187819450"/>
                    </a:ext>
                  </a:extLst>
                </a:gridCol>
              </a:tblGrid>
              <a:tr h="280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Project Management                  _</a:t>
                      </a:r>
                    </a:p>
                  </a:txBody>
                  <a:tcPr marL="68580" marR="68580" marT="34290" marB="34290">
                    <a:solidFill>
                      <a:srgbClr val="7A4684"/>
                    </a:solidFill>
                  </a:tcPr>
                </a:tc>
                <a:extLst>
                  <a:ext uri="{0D108BD9-81ED-4DB2-BD59-A6C34878D82A}">
                    <a16:rowId xmlns:a16="http://schemas.microsoft.com/office/drawing/2014/main" val="2212513226"/>
                  </a:ext>
                </a:extLst>
              </a:tr>
            </a:tbl>
          </a:graphicData>
        </a:graphic>
      </p:graphicFrame>
      <p:graphicFrame>
        <p:nvGraphicFramePr>
          <p:cNvPr id="162" name="Table 160">
            <a:extLst>
              <a:ext uri="{FF2B5EF4-FFF2-40B4-BE49-F238E27FC236}">
                <a16:creationId xmlns:a16="http://schemas.microsoft.com/office/drawing/2014/main" id="{FD13F5CC-03BA-4DB2-B49C-5B4AF4100481}"/>
              </a:ext>
            </a:extLst>
          </p:cNvPr>
          <p:cNvGraphicFramePr>
            <a:graphicFrameLocks noGrp="1"/>
          </p:cNvGraphicFramePr>
          <p:nvPr>
            <p:extLst/>
          </p:nvPr>
        </p:nvGraphicFramePr>
        <p:xfrm>
          <a:off x="154842" y="4507702"/>
          <a:ext cx="8870783" cy="281940"/>
        </p:xfrm>
        <a:graphic>
          <a:graphicData uri="http://schemas.openxmlformats.org/drawingml/2006/table">
            <a:tbl>
              <a:tblPr firstRow="1" bandRow="1">
                <a:tableStyleId>{5C22544A-7EE6-4342-B048-85BDC9FD1C3A}</a:tableStyleId>
              </a:tblPr>
              <a:tblGrid>
                <a:gridCol w="8870783">
                  <a:extLst>
                    <a:ext uri="{9D8B030D-6E8A-4147-A177-3AD203B41FA5}">
                      <a16:colId xmlns:a16="http://schemas.microsoft.com/office/drawing/2014/main" val="3187819450"/>
                    </a:ext>
                  </a:extLst>
                </a:gridCol>
              </a:tblGrid>
              <a:tr h="280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Regulatory Management                 _</a:t>
                      </a:r>
                    </a:p>
                  </a:txBody>
                  <a:tcPr marL="68580" marR="68580" marT="34290" marB="34290">
                    <a:solidFill>
                      <a:srgbClr val="7A4684"/>
                    </a:solidFill>
                  </a:tcPr>
                </a:tc>
                <a:extLst>
                  <a:ext uri="{0D108BD9-81ED-4DB2-BD59-A6C34878D82A}">
                    <a16:rowId xmlns:a16="http://schemas.microsoft.com/office/drawing/2014/main" val="2212513226"/>
                  </a:ext>
                </a:extLst>
              </a:tr>
            </a:tbl>
          </a:graphicData>
        </a:graphic>
      </p:graphicFrame>
      <p:graphicFrame>
        <p:nvGraphicFramePr>
          <p:cNvPr id="163" name="Table 160">
            <a:extLst>
              <a:ext uri="{FF2B5EF4-FFF2-40B4-BE49-F238E27FC236}">
                <a16:creationId xmlns:a16="http://schemas.microsoft.com/office/drawing/2014/main" id="{5BBEA97A-6D50-4371-B600-14B8FF7F86A2}"/>
              </a:ext>
            </a:extLst>
          </p:cNvPr>
          <p:cNvGraphicFramePr>
            <a:graphicFrameLocks noGrp="1"/>
          </p:cNvGraphicFramePr>
          <p:nvPr>
            <p:extLst/>
          </p:nvPr>
        </p:nvGraphicFramePr>
        <p:xfrm>
          <a:off x="164468" y="4174729"/>
          <a:ext cx="8861157" cy="281940"/>
        </p:xfrm>
        <a:graphic>
          <a:graphicData uri="http://schemas.openxmlformats.org/drawingml/2006/table">
            <a:tbl>
              <a:tblPr firstRow="1" bandRow="1">
                <a:tableStyleId>{5C22544A-7EE6-4342-B048-85BDC9FD1C3A}</a:tableStyleId>
              </a:tblPr>
              <a:tblGrid>
                <a:gridCol w="8861157">
                  <a:extLst>
                    <a:ext uri="{9D8B030D-6E8A-4147-A177-3AD203B41FA5}">
                      <a16:colId xmlns:a16="http://schemas.microsoft.com/office/drawing/2014/main" val="3187819450"/>
                    </a:ext>
                  </a:extLst>
                </a:gridCol>
              </a:tblGrid>
              <a:tr h="280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Patient Navigation                  _ </a:t>
                      </a:r>
                    </a:p>
                  </a:txBody>
                  <a:tcPr marL="68580" marR="68580" marT="34290" marB="34290">
                    <a:solidFill>
                      <a:srgbClr val="7A4684"/>
                    </a:solidFill>
                  </a:tcPr>
                </a:tc>
                <a:extLst>
                  <a:ext uri="{0D108BD9-81ED-4DB2-BD59-A6C34878D82A}">
                    <a16:rowId xmlns:a16="http://schemas.microsoft.com/office/drawing/2014/main" val="2212513226"/>
                  </a:ext>
                </a:extLst>
              </a:tr>
            </a:tbl>
          </a:graphicData>
        </a:graphic>
      </p:graphicFrame>
      <p:sp>
        <p:nvSpPr>
          <p:cNvPr id="165" name="Rectangle 164">
            <a:extLst>
              <a:ext uri="{FF2B5EF4-FFF2-40B4-BE49-F238E27FC236}">
                <a16:creationId xmlns:a16="http://schemas.microsoft.com/office/drawing/2014/main" id="{19D3220C-1E6E-4300-B666-898B4528B9F8}"/>
              </a:ext>
            </a:extLst>
          </p:cNvPr>
          <p:cNvSpPr/>
          <p:nvPr/>
        </p:nvSpPr>
        <p:spPr>
          <a:xfrm>
            <a:off x="5225944" y="3873083"/>
            <a:ext cx="1316911" cy="213611"/>
          </a:xfrm>
          <a:prstGeom prst="rect">
            <a:avLst/>
          </a:prstGeom>
          <a:solidFill>
            <a:schemeClr val="bg1"/>
          </a:solidFill>
          <a:ln w="28575">
            <a:solidFill>
              <a:srgbClr val="642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4" name="Picture 163">
            <a:extLst>
              <a:ext uri="{FF2B5EF4-FFF2-40B4-BE49-F238E27FC236}">
                <a16:creationId xmlns:a16="http://schemas.microsoft.com/office/drawing/2014/main" id="{7EC09DD2-09C1-40C2-BCE6-B4445148D28F}"/>
              </a:ext>
            </a:extLst>
          </p:cNvPr>
          <p:cNvPicPr>
            <a:picLocks noChangeAspect="1"/>
          </p:cNvPicPr>
          <p:nvPr/>
        </p:nvPicPr>
        <p:blipFill>
          <a:blip r:embed="rId11"/>
          <a:stretch>
            <a:fillRect/>
          </a:stretch>
        </p:blipFill>
        <p:spPr>
          <a:xfrm>
            <a:off x="5552759" y="3754467"/>
            <a:ext cx="692160" cy="493540"/>
          </a:xfrm>
          <a:prstGeom prst="rect">
            <a:avLst/>
          </a:prstGeom>
        </p:spPr>
      </p:pic>
      <p:sp>
        <p:nvSpPr>
          <p:cNvPr id="166" name="Rectangle 165">
            <a:extLst>
              <a:ext uri="{FF2B5EF4-FFF2-40B4-BE49-F238E27FC236}">
                <a16:creationId xmlns:a16="http://schemas.microsoft.com/office/drawing/2014/main" id="{A4104B9E-9308-4E02-BF39-7A7456943B93}"/>
              </a:ext>
            </a:extLst>
          </p:cNvPr>
          <p:cNvSpPr/>
          <p:nvPr/>
        </p:nvSpPr>
        <p:spPr>
          <a:xfrm>
            <a:off x="5225943" y="4192002"/>
            <a:ext cx="1316911" cy="237977"/>
          </a:xfrm>
          <a:prstGeom prst="rect">
            <a:avLst/>
          </a:prstGeom>
          <a:solidFill>
            <a:schemeClr val="bg1"/>
          </a:solidFill>
          <a:ln w="28575">
            <a:solidFill>
              <a:srgbClr val="642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Rectangle 166">
            <a:extLst>
              <a:ext uri="{FF2B5EF4-FFF2-40B4-BE49-F238E27FC236}">
                <a16:creationId xmlns:a16="http://schemas.microsoft.com/office/drawing/2014/main" id="{4729C607-604D-42D6-9AEA-FDB3B852D2DA}"/>
              </a:ext>
            </a:extLst>
          </p:cNvPr>
          <p:cNvSpPr/>
          <p:nvPr/>
        </p:nvSpPr>
        <p:spPr>
          <a:xfrm>
            <a:off x="5225943" y="4512349"/>
            <a:ext cx="1316911" cy="252837"/>
          </a:xfrm>
          <a:prstGeom prst="rect">
            <a:avLst/>
          </a:prstGeom>
          <a:solidFill>
            <a:schemeClr val="bg1"/>
          </a:solidFill>
          <a:ln w="28575">
            <a:solidFill>
              <a:srgbClr val="642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9" name="Picture 168" descr="A picture containing text&#10;&#10;Description automatically generated">
            <a:extLst>
              <a:ext uri="{FF2B5EF4-FFF2-40B4-BE49-F238E27FC236}">
                <a16:creationId xmlns:a16="http://schemas.microsoft.com/office/drawing/2014/main" id="{63DDFC72-9064-4B72-9072-B7DDF4F9BC15}"/>
              </a:ext>
            </a:extLst>
          </p:cNvPr>
          <p:cNvPicPr>
            <a:picLocks noChangeAspect="1"/>
          </p:cNvPicPr>
          <p:nvPr/>
        </p:nvPicPr>
        <p:blipFill rotWithShape="1">
          <a:blip r:embed="rId7"/>
          <a:srcRect l="17592" t="37433" r="9495" b="39566"/>
          <a:stretch/>
        </p:blipFill>
        <p:spPr>
          <a:xfrm>
            <a:off x="5586943" y="4545299"/>
            <a:ext cx="594910" cy="187672"/>
          </a:xfrm>
          <a:prstGeom prst="rect">
            <a:avLst/>
          </a:prstGeom>
          <a:effectLst/>
        </p:spPr>
      </p:pic>
      <p:sp>
        <p:nvSpPr>
          <p:cNvPr id="173" name="Left Bracket 172">
            <a:extLst>
              <a:ext uri="{FF2B5EF4-FFF2-40B4-BE49-F238E27FC236}">
                <a16:creationId xmlns:a16="http://schemas.microsoft.com/office/drawing/2014/main" id="{E211B599-6E29-4171-8B57-8BF4D50FE290}"/>
              </a:ext>
            </a:extLst>
          </p:cNvPr>
          <p:cNvSpPr/>
          <p:nvPr/>
        </p:nvSpPr>
        <p:spPr>
          <a:xfrm>
            <a:off x="94293" y="2253670"/>
            <a:ext cx="42245" cy="1331194"/>
          </a:xfrm>
          <a:prstGeom prst="leftBracket">
            <a:avLst/>
          </a:prstGeom>
          <a:ln w="38100">
            <a:solidFill>
              <a:srgbClr val="642D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75" name="Straight Connector 174">
            <a:extLst>
              <a:ext uri="{FF2B5EF4-FFF2-40B4-BE49-F238E27FC236}">
                <a16:creationId xmlns:a16="http://schemas.microsoft.com/office/drawing/2014/main" id="{856AFC11-2428-47F3-8A7C-A94D6332470E}"/>
              </a:ext>
            </a:extLst>
          </p:cNvPr>
          <p:cNvCxnSpPr>
            <a:cxnSpLocks/>
          </p:cNvCxnSpPr>
          <p:nvPr/>
        </p:nvCxnSpPr>
        <p:spPr>
          <a:xfrm>
            <a:off x="81194" y="3584864"/>
            <a:ext cx="1438986" cy="0"/>
          </a:xfrm>
          <a:prstGeom prst="line">
            <a:avLst/>
          </a:prstGeom>
          <a:ln w="38100">
            <a:solidFill>
              <a:srgbClr val="642D73"/>
            </a:solidFill>
          </a:ln>
        </p:spPr>
        <p:style>
          <a:lnRef idx="1">
            <a:schemeClr val="accent1"/>
          </a:lnRef>
          <a:fillRef idx="0">
            <a:schemeClr val="accent1"/>
          </a:fillRef>
          <a:effectRef idx="0">
            <a:schemeClr val="accent1"/>
          </a:effectRef>
          <a:fontRef idx="minor">
            <a:schemeClr val="tx1"/>
          </a:fontRef>
        </p:style>
      </p:cxnSp>
      <p:graphicFrame>
        <p:nvGraphicFramePr>
          <p:cNvPr id="177" name="Table 7">
            <a:extLst>
              <a:ext uri="{FF2B5EF4-FFF2-40B4-BE49-F238E27FC236}">
                <a16:creationId xmlns:a16="http://schemas.microsoft.com/office/drawing/2014/main" id="{A80B9D50-F5ED-4673-B7C1-F197AB92C204}"/>
              </a:ext>
            </a:extLst>
          </p:cNvPr>
          <p:cNvGraphicFramePr>
            <a:graphicFrameLocks noGrp="1"/>
          </p:cNvGraphicFramePr>
          <p:nvPr>
            <p:extLst/>
          </p:nvPr>
        </p:nvGraphicFramePr>
        <p:xfrm>
          <a:off x="1502246" y="3183656"/>
          <a:ext cx="1880925" cy="60441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80925">
                  <a:extLst>
                    <a:ext uri="{9D8B030D-6E8A-4147-A177-3AD203B41FA5}">
                      <a16:colId xmlns:a16="http://schemas.microsoft.com/office/drawing/2014/main" val="1055484742"/>
                    </a:ext>
                  </a:extLst>
                </a:gridCol>
              </a:tblGrid>
              <a:tr h="274320">
                <a:tc>
                  <a:txBody>
                    <a:bodyPr/>
                    <a:lstStyle/>
                    <a:p>
                      <a:pPr algn="ctr"/>
                      <a:r>
                        <a:rPr lang="en-US" sz="1400" b="1" dirty="0"/>
                        <a:t>Cost Recovery</a:t>
                      </a:r>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38100" cap="flat" cmpd="sng" algn="ctr">
                      <a:solidFill>
                        <a:srgbClr val="642D73"/>
                      </a:solidFill>
                      <a:prstDash val="solid"/>
                      <a:round/>
                      <a:headEnd type="none" w="med" len="med"/>
                      <a:tailEnd type="none" w="med" len="med"/>
                    </a:lnT>
                    <a:lnB w="6350" cap="flat" cmpd="sng" algn="ctr">
                      <a:noFill/>
                      <a:prstDash val="solid"/>
                      <a:round/>
                      <a:headEnd type="none" w="med" len="med"/>
                      <a:tailEnd type="none" w="med" len="med"/>
                    </a:lnB>
                    <a:solidFill>
                      <a:srgbClr val="7A4684"/>
                    </a:solidFill>
                  </a:tcPr>
                </a:tc>
                <a:extLst>
                  <a:ext uri="{0D108BD9-81ED-4DB2-BD59-A6C34878D82A}">
                    <a16:rowId xmlns:a16="http://schemas.microsoft.com/office/drawing/2014/main" val="1854663772"/>
                  </a:ext>
                </a:extLst>
              </a:tr>
              <a:tr h="322473">
                <a:tc>
                  <a:txBody>
                    <a:bodyPr/>
                    <a:lstStyle/>
                    <a:p>
                      <a:endParaRPr lang="en-US" sz="1400" b="1" dirty="0"/>
                    </a:p>
                  </a:txBody>
                  <a:tcPr marL="68580" marR="68580" marT="34290" marB="34290">
                    <a:lnL w="38100" cap="flat" cmpd="sng" algn="ctr">
                      <a:solidFill>
                        <a:srgbClr val="642D73"/>
                      </a:solidFill>
                      <a:prstDash val="solid"/>
                      <a:round/>
                      <a:headEnd type="none" w="med" len="med"/>
                      <a:tailEnd type="none" w="med" len="med"/>
                    </a:lnL>
                    <a:lnR w="38100" cap="flat" cmpd="sng" algn="ctr">
                      <a:solidFill>
                        <a:srgbClr val="642D73"/>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rgbClr val="642D73"/>
                      </a:solidFill>
                      <a:prstDash val="solid"/>
                      <a:round/>
                      <a:headEnd type="none" w="med" len="med"/>
                      <a:tailEnd type="none" w="med" len="med"/>
                    </a:lnB>
                    <a:solidFill>
                      <a:schemeClr val="bg1"/>
                    </a:solidFill>
                  </a:tcPr>
                </a:tc>
                <a:extLst>
                  <a:ext uri="{0D108BD9-81ED-4DB2-BD59-A6C34878D82A}">
                    <a16:rowId xmlns:a16="http://schemas.microsoft.com/office/drawing/2014/main" val="2240200687"/>
                  </a:ext>
                </a:extLst>
              </a:tr>
            </a:tbl>
          </a:graphicData>
        </a:graphic>
      </p:graphicFrame>
      <p:pic>
        <p:nvPicPr>
          <p:cNvPr id="179" name="Picture 178">
            <a:extLst>
              <a:ext uri="{FF2B5EF4-FFF2-40B4-BE49-F238E27FC236}">
                <a16:creationId xmlns:a16="http://schemas.microsoft.com/office/drawing/2014/main" id="{591AF149-8200-401C-A357-0DBE507E71EB}"/>
              </a:ext>
            </a:extLst>
          </p:cNvPr>
          <p:cNvPicPr>
            <a:picLocks noChangeAspect="1"/>
          </p:cNvPicPr>
          <p:nvPr/>
        </p:nvPicPr>
        <p:blipFill>
          <a:blip r:embed="rId15"/>
          <a:stretch>
            <a:fillRect/>
          </a:stretch>
        </p:blipFill>
        <p:spPr>
          <a:xfrm>
            <a:off x="2014084" y="3510109"/>
            <a:ext cx="857250" cy="228600"/>
          </a:xfrm>
          <a:prstGeom prst="rect">
            <a:avLst/>
          </a:prstGeom>
        </p:spPr>
      </p:pic>
      <p:sp>
        <p:nvSpPr>
          <p:cNvPr id="7" name="Rectangle 6">
            <a:extLst>
              <a:ext uri="{FF2B5EF4-FFF2-40B4-BE49-F238E27FC236}">
                <a16:creationId xmlns:a16="http://schemas.microsoft.com/office/drawing/2014/main" id="{59E5E409-B245-9240-B9F3-AB88C86647AA}"/>
              </a:ext>
            </a:extLst>
          </p:cNvPr>
          <p:cNvSpPr/>
          <p:nvPr/>
        </p:nvSpPr>
        <p:spPr>
          <a:xfrm>
            <a:off x="4445202" y="2387084"/>
            <a:ext cx="253596" cy="369332"/>
          </a:xfrm>
          <a:prstGeom prst="rect">
            <a:avLst/>
          </a:prstGeom>
        </p:spPr>
        <p:txBody>
          <a:bodyPr wrap="none">
            <a:spAutoFit/>
          </a:bodyPr>
          <a:lstStyle/>
          <a:p>
            <a:r>
              <a:rPr lang="en-US" dirty="0"/>
              <a:t> </a:t>
            </a:r>
          </a:p>
        </p:txBody>
      </p:sp>
      <p:pic>
        <p:nvPicPr>
          <p:cNvPr id="29" name="Picture 28">
            <a:extLst>
              <a:ext uri="{FF2B5EF4-FFF2-40B4-BE49-F238E27FC236}">
                <a16:creationId xmlns:a16="http://schemas.microsoft.com/office/drawing/2014/main" id="{A216813C-72AD-A84A-AA59-3DD79BFDFAE2}"/>
              </a:ext>
            </a:extLst>
          </p:cNvPr>
          <p:cNvPicPr>
            <a:picLocks noChangeAspect="1"/>
          </p:cNvPicPr>
          <p:nvPr/>
        </p:nvPicPr>
        <p:blipFill>
          <a:blip r:embed="rId16"/>
          <a:stretch>
            <a:fillRect/>
          </a:stretch>
        </p:blipFill>
        <p:spPr>
          <a:xfrm>
            <a:off x="1561266" y="2638877"/>
            <a:ext cx="1037406" cy="310152"/>
          </a:xfrm>
          <a:prstGeom prst="rect">
            <a:avLst/>
          </a:prstGeom>
        </p:spPr>
      </p:pic>
      <p:pic>
        <p:nvPicPr>
          <p:cNvPr id="89" name="Picture 88">
            <a:extLst>
              <a:ext uri="{FF2B5EF4-FFF2-40B4-BE49-F238E27FC236}">
                <a16:creationId xmlns:a16="http://schemas.microsoft.com/office/drawing/2014/main" id="{8B2BE137-16FF-BB45-B231-4CF9D99BA21B}"/>
              </a:ext>
            </a:extLst>
          </p:cNvPr>
          <p:cNvPicPr>
            <a:picLocks noChangeAspect="1"/>
          </p:cNvPicPr>
          <p:nvPr/>
        </p:nvPicPr>
        <p:blipFill>
          <a:blip r:embed="rId16"/>
          <a:stretch>
            <a:fillRect/>
          </a:stretch>
        </p:blipFill>
        <p:spPr>
          <a:xfrm>
            <a:off x="5486094" y="4210453"/>
            <a:ext cx="704059" cy="210492"/>
          </a:xfrm>
          <a:prstGeom prst="rect">
            <a:avLst/>
          </a:prstGeom>
        </p:spPr>
      </p:pic>
    </p:spTree>
    <p:extLst>
      <p:ext uri="{BB962C8B-B14F-4D97-AF65-F5344CB8AC3E}">
        <p14:creationId xmlns:p14="http://schemas.microsoft.com/office/powerpoint/2010/main" val="3777142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8321A9D2-D957-884C-9A54-3AED2496888C}"/>
              </a:ext>
            </a:extLst>
          </p:cNvPr>
          <p:cNvGrpSpPr/>
          <p:nvPr/>
        </p:nvGrpSpPr>
        <p:grpSpPr>
          <a:xfrm>
            <a:off x="3048000" y="1021780"/>
            <a:ext cx="845147" cy="1100111"/>
            <a:chOff x="3238570" y="1014718"/>
            <a:chExt cx="845147" cy="1100111"/>
          </a:xfrm>
        </p:grpSpPr>
        <p:pic>
          <p:nvPicPr>
            <p:cNvPr id="7" name="Picture 6" descr="KatieCampbell.jpg"/>
            <p:cNvPicPr>
              <a:picLocks noChangeAspect="1"/>
            </p:cNvPicPr>
            <p:nvPr/>
          </p:nvPicPr>
          <p:blipFill rotWithShape="1">
            <a:blip r:embed="rId3">
              <a:extLst>
                <a:ext uri="{28A0092B-C50C-407E-A947-70E740481C1C}">
                  <a14:useLocalDpi xmlns:a14="http://schemas.microsoft.com/office/drawing/2010/main" val="0"/>
                </a:ext>
              </a:extLst>
            </a:blip>
            <a:srcRect l="10408" t="9942" r="7610" b="36000"/>
            <a:stretch/>
          </p:blipFill>
          <p:spPr>
            <a:xfrm>
              <a:off x="3314871" y="1014718"/>
              <a:ext cx="684592" cy="677111"/>
            </a:xfrm>
            <a:prstGeom prst="rect">
              <a:avLst/>
            </a:prstGeom>
          </p:spPr>
        </p:pic>
        <p:sp>
          <p:nvSpPr>
            <p:cNvPr id="14" name="TextBox 13"/>
            <p:cNvSpPr txBox="1"/>
            <p:nvPr/>
          </p:nvSpPr>
          <p:spPr>
            <a:xfrm>
              <a:off x="3238570" y="1683942"/>
              <a:ext cx="845147" cy="430887"/>
            </a:xfrm>
            <a:prstGeom prst="rect">
              <a:avLst/>
            </a:prstGeom>
            <a:noFill/>
          </p:spPr>
          <p:txBody>
            <a:bodyPr wrap="square" rtlCol="0" anchor="t">
              <a:spAutoFit/>
            </a:bodyPr>
            <a:lstStyle/>
            <a:p>
              <a:pPr algn="ctr"/>
              <a:r>
                <a:rPr lang="en-US" sz="1100" dirty="0"/>
                <a:t>Katie</a:t>
              </a:r>
            </a:p>
            <a:p>
              <a:pPr algn="ctr"/>
              <a:r>
                <a:rPr lang="en-US" sz="1100" dirty="0"/>
                <a:t>Campbell</a:t>
              </a:r>
            </a:p>
          </p:txBody>
        </p:sp>
      </p:grpSp>
      <p:grpSp>
        <p:nvGrpSpPr>
          <p:cNvPr id="34" name="Group 33">
            <a:extLst>
              <a:ext uri="{FF2B5EF4-FFF2-40B4-BE49-F238E27FC236}">
                <a16:creationId xmlns:a16="http://schemas.microsoft.com/office/drawing/2014/main" id="{B7033E90-EE80-F94D-A74B-DF4DC1DC218C}"/>
              </a:ext>
            </a:extLst>
          </p:cNvPr>
          <p:cNvGrpSpPr/>
          <p:nvPr/>
        </p:nvGrpSpPr>
        <p:grpSpPr>
          <a:xfrm>
            <a:off x="4073778" y="2254180"/>
            <a:ext cx="748135" cy="1126602"/>
            <a:chOff x="3266671" y="2248742"/>
            <a:chExt cx="748135" cy="1126602"/>
          </a:xfrm>
        </p:grpSpPr>
        <p:pic>
          <p:nvPicPr>
            <p:cNvPr id="8" name="Picture 7" descr="KilaninKrysiak.jpg"/>
            <p:cNvPicPr>
              <a:picLocks noChangeAspect="1"/>
            </p:cNvPicPr>
            <p:nvPr/>
          </p:nvPicPr>
          <p:blipFill rotWithShape="1">
            <a:blip r:embed="rId4">
              <a:extLst>
                <a:ext uri="{28A0092B-C50C-407E-A947-70E740481C1C}">
                  <a14:useLocalDpi xmlns:a14="http://schemas.microsoft.com/office/drawing/2010/main" val="0"/>
                </a:ext>
              </a:extLst>
            </a:blip>
            <a:srcRect l="10682" t="5606" r="5224" b="35037"/>
            <a:stretch/>
          </p:blipFill>
          <p:spPr>
            <a:xfrm>
              <a:off x="3343384" y="2248742"/>
              <a:ext cx="639530" cy="677111"/>
            </a:xfrm>
            <a:prstGeom prst="rect">
              <a:avLst/>
            </a:prstGeom>
          </p:spPr>
        </p:pic>
        <p:sp>
          <p:nvSpPr>
            <p:cNvPr id="15" name="TextBox 14"/>
            <p:cNvSpPr txBox="1"/>
            <p:nvPr/>
          </p:nvSpPr>
          <p:spPr>
            <a:xfrm>
              <a:off x="3266671" y="2944457"/>
              <a:ext cx="748135" cy="430887"/>
            </a:xfrm>
            <a:prstGeom prst="rect">
              <a:avLst/>
            </a:prstGeom>
            <a:noFill/>
          </p:spPr>
          <p:txBody>
            <a:bodyPr wrap="square" rtlCol="0">
              <a:spAutoFit/>
            </a:bodyPr>
            <a:lstStyle/>
            <a:p>
              <a:pPr algn="ctr"/>
              <a:r>
                <a:rPr lang="en-US" sz="1100" dirty="0" err="1"/>
                <a:t>Kilannin</a:t>
              </a:r>
              <a:endParaRPr lang="en-US" sz="1100" dirty="0"/>
            </a:p>
            <a:p>
              <a:pPr algn="ctr"/>
              <a:r>
                <a:rPr lang="en-US" sz="1100" dirty="0"/>
                <a:t>Krysiak</a:t>
              </a:r>
            </a:p>
          </p:txBody>
        </p:sp>
      </p:grpSp>
      <p:grpSp>
        <p:nvGrpSpPr>
          <p:cNvPr id="65" name="Group 64">
            <a:extLst>
              <a:ext uri="{FF2B5EF4-FFF2-40B4-BE49-F238E27FC236}">
                <a16:creationId xmlns:a16="http://schemas.microsoft.com/office/drawing/2014/main" id="{A060EDA3-4DA0-3C4B-8996-C5669896E9B5}"/>
              </a:ext>
            </a:extLst>
          </p:cNvPr>
          <p:cNvGrpSpPr/>
          <p:nvPr/>
        </p:nvGrpSpPr>
        <p:grpSpPr>
          <a:xfrm>
            <a:off x="3905990" y="3465280"/>
            <a:ext cx="792137" cy="1109773"/>
            <a:chOff x="2503122" y="3452778"/>
            <a:chExt cx="792137" cy="1109773"/>
          </a:xfrm>
        </p:grpSpPr>
        <p:pic>
          <p:nvPicPr>
            <p:cNvPr id="11" name="Picture 10" descr="ZacharySkidmore.png"/>
            <p:cNvPicPr>
              <a:picLocks noChangeAspect="1"/>
            </p:cNvPicPr>
            <p:nvPr/>
          </p:nvPicPr>
          <p:blipFill rotWithShape="1">
            <a:blip r:embed="rId5">
              <a:extLst>
                <a:ext uri="{28A0092B-C50C-407E-A947-70E740481C1C}">
                  <a14:useLocalDpi xmlns:a14="http://schemas.microsoft.com/office/drawing/2010/main" val="0"/>
                </a:ext>
              </a:extLst>
            </a:blip>
            <a:srcRect l="31823" t="9525" r="21523" b="10385"/>
            <a:stretch/>
          </p:blipFill>
          <p:spPr>
            <a:xfrm>
              <a:off x="2622663" y="3452778"/>
              <a:ext cx="576946" cy="660284"/>
            </a:xfrm>
            <a:prstGeom prst="rect">
              <a:avLst/>
            </a:prstGeom>
          </p:spPr>
        </p:pic>
        <p:sp>
          <p:nvSpPr>
            <p:cNvPr id="18" name="Rectangle 17"/>
            <p:cNvSpPr/>
            <p:nvPr/>
          </p:nvSpPr>
          <p:spPr>
            <a:xfrm>
              <a:off x="2503122" y="4131664"/>
              <a:ext cx="792137" cy="430887"/>
            </a:xfrm>
            <a:prstGeom prst="rect">
              <a:avLst/>
            </a:prstGeom>
          </p:spPr>
          <p:txBody>
            <a:bodyPr wrap="square">
              <a:spAutoFit/>
            </a:bodyPr>
            <a:lstStyle/>
            <a:p>
              <a:pPr algn="ctr"/>
              <a:r>
                <a:rPr lang="en-US" sz="1100" dirty="0"/>
                <a:t>Zachary</a:t>
              </a:r>
            </a:p>
            <a:p>
              <a:pPr algn="ctr"/>
              <a:r>
                <a:rPr lang="en-US" sz="1100" dirty="0"/>
                <a:t>Skidmore</a:t>
              </a:r>
            </a:p>
          </p:txBody>
        </p:sp>
      </p:grpSp>
      <p:sp>
        <p:nvSpPr>
          <p:cNvPr id="19" name="TextBox 18"/>
          <p:cNvSpPr txBox="1"/>
          <p:nvPr/>
        </p:nvSpPr>
        <p:spPr>
          <a:xfrm>
            <a:off x="1274117" y="1707935"/>
            <a:ext cx="753376" cy="430887"/>
          </a:xfrm>
          <a:prstGeom prst="rect">
            <a:avLst/>
          </a:prstGeom>
          <a:noFill/>
        </p:spPr>
        <p:txBody>
          <a:bodyPr wrap="square" rtlCol="0" anchor="t">
            <a:spAutoFit/>
          </a:bodyPr>
          <a:lstStyle/>
          <a:p>
            <a:pPr algn="ctr"/>
            <a:r>
              <a:rPr lang="en-US" sz="1100" b="1" dirty="0"/>
              <a:t>Obi</a:t>
            </a:r>
          </a:p>
          <a:p>
            <a:pPr algn="ctr"/>
            <a:r>
              <a:rPr lang="en-US" sz="1100" b="1" dirty="0"/>
              <a:t>Griffith</a:t>
            </a:r>
          </a:p>
        </p:txBody>
      </p:sp>
      <p:grpSp>
        <p:nvGrpSpPr>
          <p:cNvPr id="12" name="Group 11">
            <a:extLst>
              <a:ext uri="{FF2B5EF4-FFF2-40B4-BE49-F238E27FC236}">
                <a16:creationId xmlns:a16="http://schemas.microsoft.com/office/drawing/2014/main" id="{9CEB07DC-D775-8B4D-ABF1-88ABF03C2D33}"/>
              </a:ext>
            </a:extLst>
          </p:cNvPr>
          <p:cNvGrpSpPr/>
          <p:nvPr/>
        </p:nvGrpSpPr>
        <p:grpSpPr>
          <a:xfrm>
            <a:off x="2209195" y="2254180"/>
            <a:ext cx="748136" cy="1108404"/>
            <a:chOff x="1535904" y="2266940"/>
            <a:chExt cx="748136" cy="1108404"/>
          </a:xfrm>
        </p:grpSpPr>
        <p:pic>
          <p:nvPicPr>
            <p:cNvPr id="21" name="Picture 20" descr="JasreetHunda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2787" y="2266940"/>
              <a:ext cx="451897" cy="677916"/>
            </a:xfrm>
            <a:prstGeom prst="rect">
              <a:avLst/>
            </a:prstGeom>
          </p:spPr>
        </p:pic>
        <p:sp>
          <p:nvSpPr>
            <p:cNvPr id="22" name="TextBox 21"/>
            <p:cNvSpPr txBox="1"/>
            <p:nvPr/>
          </p:nvSpPr>
          <p:spPr>
            <a:xfrm>
              <a:off x="1535904" y="2944457"/>
              <a:ext cx="748136" cy="430887"/>
            </a:xfrm>
            <a:prstGeom prst="rect">
              <a:avLst/>
            </a:prstGeom>
            <a:noFill/>
          </p:spPr>
          <p:txBody>
            <a:bodyPr wrap="square" rtlCol="0">
              <a:spAutoFit/>
            </a:bodyPr>
            <a:lstStyle/>
            <a:p>
              <a:pPr algn="ctr"/>
              <a:r>
                <a:rPr lang="en-US" sz="1100" b="1" dirty="0"/>
                <a:t>Jasreet</a:t>
              </a:r>
            </a:p>
            <a:p>
              <a:pPr algn="ctr"/>
              <a:r>
                <a:rPr lang="en-US" sz="1100" b="1" dirty="0"/>
                <a:t>Hundal</a:t>
              </a:r>
            </a:p>
          </p:txBody>
        </p:sp>
      </p:grpSp>
      <p:sp>
        <p:nvSpPr>
          <p:cNvPr id="23" name="TextBox 22"/>
          <p:cNvSpPr txBox="1"/>
          <p:nvPr/>
        </p:nvSpPr>
        <p:spPr>
          <a:xfrm>
            <a:off x="376218" y="1707935"/>
            <a:ext cx="759417" cy="430887"/>
          </a:xfrm>
          <a:prstGeom prst="rect">
            <a:avLst/>
          </a:prstGeom>
          <a:noFill/>
        </p:spPr>
        <p:txBody>
          <a:bodyPr wrap="square" rtlCol="0" anchor="t">
            <a:spAutoFit/>
          </a:bodyPr>
          <a:lstStyle/>
          <a:p>
            <a:pPr algn="ctr"/>
            <a:r>
              <a:rPr lang="en-US" sz="1100" b="1" dirty="0"/>
              <a:t>Malachi</a:t>
            </a:r>
          </a:p>
          <a:p>
            <a:pPr algn="ctr"/>
            <a:r>
              <a:rPr lang="en-US" sz="1100" b="1" dirty="0"/>
              <a:t>Griffith</a:t>
            </a:r>
          </a:p>
        </p:txBody>
      </p:sp>
      <p:pic>
        <p:nvPicPr>
          <p:cNvPr id="24" name="Picture 23" descr="MalachiGriffit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738" y="908200"/>
            <a:ext cx="744551" cy="827279"/>
          </a:xfrm>
          <a:prstGeom prst="rect">
            <a:avLst/>
          </a:prstGeom>
        </p:spPr>
      </p:pic>
      <p:pic>
        <p:nvPicPr>
          <p:cNvPr id="25" name="Picture 24" descr="ObiGriffit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9430" y="908200"/>
            <a:ext cx="668315" cy="827279"/>
          </a:xfrm>
          <a:prstGeom prst="rect">
            <a:avLst/>
          </a:prstGeom>
        </p:spPr>
      </p:pic>
      <p:grpSp>
        <p:nvGrpSpPr>
          <p:cNvPr id="44" name="Group 43">
            <a:extLst>
              <a:ext uri="{FF2B5EF4-FFF2-40B4-BE49-F238E27FC236}">
                <a16:creationId xmlns:a16="http://schemas.microsoft.com/office/drawing/2014/main" id="{41906C52-E82A-AE42-A5F6-4B923F33F747}"/>
              </a:ext>
            </a:extLst>
          </p:cNvPr>
          <p:cNvGrpSpPr/>
          <p:nvPr/>
        </p:nvGrpSpPr>
        <p:grpSpPr>
          <a:xfrm>
            <a:off x="6691718" y="2252232"/>
            <a:ext cx="945705" cy="1128385"/>
            <a:chOff x="6011711" y="2279219"/>
            <a:chExt cx="945705" cy="1128385"/>
          </a:xfrm>
        </p:grpSpPr>
        <p:pic>
          <p:nvPicPr>
            <p:cNvPr id="27" name="Picture 26" descr="JoshMcmichae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0692" y="2279219"/>
              <a:ext cx="589623" cy="697849"/>
            </a:xfrm>
            <a:prstGeom prst="rect">
              <a:avLst/>
            </a:prstGeom>
          </p:spPr>
        </p:pic>
        <p:sp>
          <p:nvSpPr>
            <p:cNvPr id="28" name="TextBox 27"/>
            <p:cNvSpPr txBox="1"/>
            <p:nvPr/>
          </p:nvSpPr>
          <p:spPr>
            <a:xfrm>
              <a:off x="6011711" y="2976717"/>
              <a:ext cx="945705" cy="430887"/>
            </a:xfrm>
            <a:prstGeom prst="rect">
              <a:avLst/>
            </a:prstGeom>
            <a:noFill/>
          </p:spPr>
          <p:txBody>
            <a:bodyPr wrap="square" rtlCol="0">
              <a:spAutoFit/>
            </a:bodyPr>
            <a:lstStyle/>
            <a:p>
              <a:pPr algn="ctr"/>
              <a:r>
                <a:rPr lang="en-US" sz="1100" b="1" dirty="0"/>
                <a:t>Josh</a:t>
              </a:r>
            </a:p>
            <a:p>
              <a:pPr algn="ctr"/>
              <a:r>
                <a:rPr lang="en-US" sz="1100" b="1" dirty="0"/>
                <a:t>McMichael</a:t>
              </a:r>
            </a:p>
          </p:txBody>
        </p:sp>
      </p:grpSp>
      <p:grpSp>
        <p:nvGrpSpPr>
          <p:cNvPr id="79" name="Group 78">
            <a:extLst>
              <a:ext uri="{FF2B5EF4-FFF2-40B4-BE49-F238E27FC236}">
                <a16:creationId xmlns:a16="http://schemas.microsoft.com/office/drawing/2014/main" id="{60A7F0FF-9EAC-364A-8711-CD4C9E50082D}"/>
              </a:ext>
            </a:extLst>
          </p:cNvPr>
          <p:cNvGrpSpPr/>
          <p:nvPr/>
        </p:nvGrpSpPr>
        <p:grpSpPr>
          <a:xfrm>
            <a:off x="4071965" y="1021780"/>
            <a:ext cx="800990" cy="1100111"/>
            <a:chOff x="5210595" y="1014718"/>
            <a:chExt cx="800990" cy="1100111"/>
          </a:xfrm>
        </p:grpSpPr>
        <p:pic>
          <p:nvPicPr>
            <p:cNvPr id="26" name="Picture 25" descr="AdamCoffma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4583" y="1014718"/>
              <a:ext cx="628466" cy="677111"/>
            </a:xfrm>
            <a:prstGeom prst="rect">
              <a:avLst/>
            </a:prstGeom>
          </p:spPr>
        </p:pic>
        <p:sp>
          <p:nvSpPr>
            <p:cNvPr id="29" name="TextBox 28"/>
            <p:cNvSpPr txBox="1"/>
            <p:nvPr/>
          </p:nvSpPr>
          <p:spPr>
            <a:xfrm>
              <a:off x="5210595" y="1683942"/>
              <a:ext cx="800990" cy="430887"/>
            </a:xfrm>
            <a:prstGeom prst="rect">
              <a:avLst/>
            </a:prstGeom>
            <a:noFill/>
          </p:spPr>
          <p:txBody>
            <a:bodyPr wrap="square" rtlCol="0" anchor="t">
              <a:spAutoFit/>
            </a:bodyPr>
            <a:lstStyle/>
            <a:p>
              <a:pPr algn="ctr"/>
              <a:r>
                <a:rPr lang="en-US" sz="1100" dirty="0"/>
                <a:t>Adam</a:t>
              </a:r>
            </a:p>
            <a:p>
              <a:pPr algn="ctr"/>
              <a:r>
                <a:rPr lang="en-US" sz="1100" dirty="0"/>
                <a:t>Coffman</a:t>
              </a:r>
            </a:p>
          </p:txBody>
        </p:sp>
      </p:grpSp>
      <p:grpSp>
        <p:nvGrpSpPr>
          <p:cNvPr id="6" name="Group 5">
            <a:extLst>
              <a:ext uri="{FF2B5EF4-FFF2-40B4-BE49-F238E27FC236}">
                <a16:creationId xmlns:a16="http://schemas.microsoft.com/office/drawing/2014/main" id="{8C575686-5375-F04C-A530-24825EB79678}"/>
              </a:ext>
            </a:extLst>
          </p:cNvPr>
          <p:cNvGrpSpPr/>
          <p:nvPr/>
        </p:nvGrpSpPr>
        <p:grpSpPr>
          <a:xfrm>
            <a:off x="1467117" y="2254180"/>
            <a:ext cx="702282" cy="1112606"/>
            <a:chOff x="784711" y="2262738"/>
            <a:chExt cx="702282" cy="1112606"/>
          </a:xfrm>
        </p:grpSpPr>
        <p:sp>
          <p:nvSpPr>
            <p:cNvPr id="30" name="TextBox 29"/>
            <p:cNvSpPr txBox="1"/>
            <p:nvPr/>
          </p:nvSpPr>
          <p:spPr>
            <a:xfrm>
              <a:off x="784711" y="2944457"/>
              <a:ext cx="702282" cy="430887"/>
            </a:xfrm>
            <a:prstGeom prst="rect">
              <a:avLst/>
            </a:prstGeom>
            <a:noFill/>
          </p:spPr>
          <p:txBody>
            <a:bodyPr wrap="square" rtlCol="0">
              <a:spAutoFit/>
            </a:bodyPr>
            <a:lstStyle/>
            <a:p>
              <a:pPr algn="ctr"/>
              <a:r>
                <a:rPr lang="en-US" sz="1100" dirty="0"/>
                <a:t>Felicia Gomez</a:t>
              </a:r>
            </a:p>
          </p:txBody>
        </p:sp>
        <p:pic>
          <p:nvPicPr>
            <p:cNvPr id="31" name="Picture 30" descr="FeliciaGomez.jpg"/>
            <p:cNvPicPr>
              <a:picLocks noChangeAspect="1"/>
            </p:cNvPicPr>
            <p:nvPr/>
          </p:nvPicPr>
          <p:blipFill rotWithShape="1">
            <a:blip r:embed="rId11">
              <a:extLst>
                <a:ext uri="{28A0092B-C50C-407E-A947-70E740481C1C}">
                  <a14:useLocalDpi xmlns:a14="http://schemas.microsoft.com/office/drawing/2010/main" val="0"/>
                </a:ext>
              </a:extLst>
            </a:blip>
            <a:srcRect t="9850" b="26741"/>
            <a:stretch/>
          </p:blipFill>
          <p:spPr>
            <a:xfrm>
              <a:off x="852845" y="2262738"/>
              <a:ext cx="551234" cy="663115"/>
            </a:xfrm>
            <a:prstGeom prst="rect">
              <a:avLst/>
            </a:prstGeom>
          </p:spPr>
        </p:pic>
      </p:grpSp>
      <p:grpSp>
        <p:nvGrpSpPr>
          <p:cNvPr id="76" name="Group 75">
            <a:extLst>
              <a:ext uri="{FF2B5EF4-FFF2-40B4-BE49-F238E27FC236}">
                <a16:creationId xmlns:a16="http://schemas.microsoft.com/office/drawing/2014/main" id="{58AD1E13-9297-BE4A-B3FA-45008E8B18EF}"/>
              </a:ext>
            </a:extLst>
          </p:cNvPr>
          <p:cNvGrpSpPr/>
          <p:nvPr/>
        </p:nvGrpSpPr>
        <p:grpSpPr>
          <a:xfrm>
            <a:off x="2236606" y="1021780"/>
            <a:ext cx="638269" cy="1094027"/>
            <a:chOff x="2426058" y="1020802"/>
            <a:chExt cx="638269" cy="1094027"/>
          </a:xfrm>
        </p:grpSpPr>
        <p:pic>
          <p:nvPicPr>
            <p:cNvPr id="36" name="Picture 35" descr="EricaBarnel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292" y="1020802"/>
              <a:ext cx="557165" cy="706837"/>
            </a:xfrm>
            <a:prstGeom prst="rect">
              <a:avLst/>
            </a:prstGeom>
          </p:spPr>
        </p:pic>
        <p:sp>
          <p:nvSpPr>
            <p:cNvPr id="37" name="TextBox 36"/>
            <p:cNvSpPr txBox="1"/>
            <p:nvPr/>
          </p:nvSpPr>
          <p:spPr>
            <a:xfrm>
              <a:off x="2426058" y="1683942"/>
              <a:ext cx="638269" cy="430887"/>
            </a:xfrm>
            <a:prstGeom prst="rect">
              <a:avLst/>
            </a:prstGeom>
            <a:noFill/>
          </p:spPr>
          <p:txBody>
            <a:bodyPr wrap="square" rtlCol="0" anchor="t">
              <a:spAutoFit/>
            </a:bodyPr>
            <a:lstStyle/>
            <a:p>
              <a:pPr algn="ctr"/>
              <a:r>
                <a:rPr lang="en-US" sz="1100" dirty="0"/>
                <a:t>Erica </a:t>
              </a:r>
              <a:r>
                <a:rPr lang="en-US" sz="1100" dirty="0" err="1"/>
                <a:t>Barnell</a:t>
              </a:r>
              <a:endParaRPr lang="en-US" sz="1100" dirty="0"/>
            </a:p>
          </p:txBody>
        </p:sp>
      </p:grpSp>
      <p:grpSp>
        <p:nvGrpSpPr>
          <p:cNvPr id="81" name="Group 80">
            <a:extLst>
              <a:ext uri="{FF2B5EF4-FFF2-40B4-BE49-F238E27FC236}">
                <a16:creationId xmlns:a16="http://schemas.microsoft.com/office/drawing/2014/main" id="{1C93FE49-CD1F-B146-AD8A-25A5CB25B46E}"/>
              </a:ext>
            </a:extLst>
          </p:cNvPr>
          <p:cNvGrpSpPr/>
          <p:nvPr/>
        </p:nvGrpSpPr>
        <p:grpSpPr>
          <a:xfrm>
            <a:off x="5921867" y="1021780"/>
            <a:ext cx="663113" cy="1102977"/>
            <a:chOff x="7159830" y="1011852"/>
            <a:chExt cx="663113" cy="1102977"/>
          </a:xfrm>
        </p:grpSpPr>
        <p:sp>
          <p:nvSpPr>
            <p:cNvPr id="32" name="TextBox 31"/>
            <p:cNvSpPr txBox="1"/>
            <p:nvPr/>
          </p:nvSpPr>
          <p:spPr>
            <a:xfrm>
              <a:off x="7188403" y="1683942"/>
              <a:ext cx="628466" cy="430887"/>
            </a:xfrm>
            <a:prstGeom prst="rect">
              <a:avLst/>
            </a:prstGeom>
            <a:noFill/>
          </p:spPr>
          <p:txBody>
            <a:bodyPr wrap="square" rtlCol="0" anchor="t">
              <a:spAutoFit/>
            </a:bodyPr>
            <a:lstStyle/>
            <a:p>
              <a:pPr algn="ctr"/>
              <a:r>
                <a:rPr lang="en-US" sz="1100" dirty="0"/>
                <a:t>Arpad </a:t>
              </a:r>
              <a:r>
                <a:rPr lang="en-US" sz="1100" dirty="0" err="1"/>
                <a:t>Danos</a:t>
              </a:r>
              <a:endParaRPr lang="en-US" sz="1100" dirty="0"/>
            </a:p>
          </p:txBody>
        </p:sp>
        <p:pic>
          <p:nvPicPr>
            <p:cNvPr id="41" name="Picture 40" descr="ArpadDano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9830" y="1011852"/>
              <a:ext cx="663113" cy="663113"/>
            </a:xfrm>
            <a:prstGeom prst="rect">
              <a:avLst/>
            </a:prstGeom>
          </p:spPr>
        </p:pic>
      </p:grpSp>
      <p:grpSp>
        <p:nvGrpSpPr>
          <p:cNvPr id="73" name="Group 72">
            <a:extLst>
              <a:ext uri="{FF2B5EF4-FFF2-40B4-BE49-F238E27FC236}">
                <a16:creationId xmlns:a16="http://schemas.microsoft.com/office/drawing/2014/main" id="{B1B8606A-CA17-DB42-B560-D3DD844EF1C3}"/>
              </a:ext>
            </a:extLst>
          </p:cNvPr>
          <p:cNvGrpSpPr/>
          <p:nvPr/>
        </p:nvGrpSpPr>
        <p:grpSpPr>
          <a:xfrm>
            <a:off x="5039205" y="3483448"/>
            <a:ext cx="690404" cy="1094639"/>
            <a:chOff x="5409172" y="3486080"/>
            <a:chExt cx="690404" cy="1094639"/>
          </a:xfrm>
        </p:grpSpPr>
        <p:pic>
          <p:nvPicPr>
            <p:cNvPr id="46" name="Picture 45" descr="JasonWalker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9172" y="3486080"/>
              <a:ext cx="690404" cy="690404"/>
            </a:xfrm>
            <a:prstGeom prst="rect">
              <a:avLst/>
            </a:prstGeom>
          </p:spPr>
        </p:pic>
        <p:sp>
          <p:nvSpPr>
            <p:cNvPr id="47" name="TextBox 46"/>
            <p:cNvSpPr txBox="1"/>
            <p:nvPr/>
          </p:nvSpPr>
          <p:spPr>
            <a:xfrm>
              <a:off x="5429093" y="4149832"/>
              <a:ext cx="651233" cy="430887"/>
            </a:xfrm>
            <a:prstGeom prst="rect">
              <a:avLst/>
            </a:prstGeom>
            <a:noFill/>
          </p:spPr>
          <p:txBody>
            <a:bodyPr wrap="square" rtlCol="0">
              <a:spAutoFit/>
            </a:bodyPr>
            <a:lstStyle/>
            <a:p>
              <a:pPr algn="ctr"/>
              <a:r>
                <a:rPr lang="en-US" sz="1100" dirty="0"/>
                <a:t>Jason Walker</a:t>
              </a:r>
            </a:p>
          </p:txBody>
        </p:sp>
      </p:grpSp>
      <p:grpSp>
        <p:nvGrpSpPr>
          <p:cNvPr id="33" name="Group 32">
            <a:extLst>
              <a:ext uri="{FF2B5EF4-FFF2-40B4-BE49-F238E27FC236}">
                <a16:creationId xmlns:a16="http://schemas.microsoft.com/office/drawing/2014/main" id="{A6F4FC52-8AF4-8845-821C-B8DEDFA0E547}"/>
              </a:ext>
            </a:extLst>
          </p:cNvPr>
          <p:cNvGrpSpPr/>
          <p:nvPr/>
        </p:nvGrpSpPr>
        <p:grpSpPr>
          <a:xfrm>
            <a:off x="3080876" y="2254180"/>
            <a:ext cx="798475" cy="1126886"/>
            <a:chOff x="2295254" y="2248458"/>
            <a:chExt cx="798475" cy="1126886"/>
          </a:xfrm>
        </p:grpSpPr>
        <p:pic>
          <p:nvPicPr>
            <p:cNvPr id="2" name="Picture 1" descr="SusannaKiwala.jpg"/>
            <p:cNvPicPr>
              <a:picLocks noChangeAspect="1"/>
            </p:cNvPicPr>
            <p:nvPr/>
          </p:nvPicPr>
          <p:blipFill rotWithShape="1">
            <a:blip r:embed="rId15">
              <a:extLst>
                <a:ext uri="{28A0092B-C50C-407E-A947-70E740481C1C}">
                  <a14:useLocalDpi xmlns:a14="http://schemas.microsoft.com/office/drawing/2010/main" val="0"/>
                </a:ext>
              </a:extLst>
            </a:blip>
            <a:srcRect l="28447"/>
            <a:stretch/>
          </p:blipFill>
          <p:spPr>
            <a:xfrm>
              <a:off x="2461970" y="2248458"/>
              <a:ext cx="498293" cy="696398"/>
            </a:xfrm>
            <a:prstGeom prst="rect">
              <a:avLst/>
            </a:prstGeom>
          </p:spPr>
        </p:pic>
        <p:sp>
          <p:nvSpPr>
            <p:cNvPr id="43" name="TextBox 42"/>
            <p:cNvSpPr txBox="1"/>
            <p:nvPr/>
          </p:nvSpPr>
          <p:spPr>
            <a:xfrm>
              <a:off x="2295254" y="2944457"/>
              <a:ext cx="798475" cy="430887"/>
            </a:xfrm>
            <a:prstGeom prst="rect">
              <a:avLst/>
            </a:prstGeom>
            <a:noFill/>
          </p:spPr>
          <p:txBody>
            <a:bodyPr wrap="square" rtlCol="0">
              <a:spAutoFit/>
            </a:bodyPr>
            <a:lstStyle/>
            <a:p>
              <a:pPr algn="ctr"/>
              <a:r>
                <a:rPr lang="en-US" sz="1100" b="1" dirty="0"/>
                <a:t>Susanna </a:t>
              </a:r>
              <a:r>
                <a:rPr lang="en-US" sz="1100" b="1" dirty="0" err="1"/>
                <a:t>Kiwala</a:t>
              </a:r>
              <a:endParaRPr lang="en-US" sz="1100" b="1" dirty="0"/>
            </a:p>
          </p:txBody>
        </p:sp>
      </p:grpSp>
      <p:grpSp>
        <p:nvGrpSpPr>
          <p:cNvPr id="80" name="Group 79">
            <a:extLst>
              <a:ext uri="{FF2B5EF4-FFF2-40B4-BE49-F238E27FC236}">
                <a16:creationId xmlns:a16="http://schemas.microsoft.com/office/drawing/2014/main" id="{8B0E4A6C-D797-3A44-A854-DD7D38013280}"/>
              </a:ext>
            </a:extLst>
          </p:cNvPr>
          <p:cNvGrpSpPr/>
          <p:nvPr/>
        </p:nvGrpSpPr>
        <p:grpSpPr>
          <a:xfrm>
            <a:off x="5046080" y="1021780"/>
            <a:ext cx="679013" cy="1117042"/>
            <a:chOff x="6205473" y="997787"/>
            <a:chExt cx="679013" cy="1117042"/>
          </a:xfrm>
        </p:grpSpPr>
        <p:pic>
          <p:nvPicPr>
            <p:cNvPr id="45" name="Picture 44">
              <a:extLst>
                <a:ext uri="{FF2B5EF4-FFF2-40B4-BE49-F238E27FC236}">
                  <a16:creationId xmlns:a16="http://schemas.microsoft.com/office/drawing/2014/main" id="{28140EE7-25EA-5A48-A9BF-3FE14B090D82}"/>
                </a:ext>
              </a:extLst>
            </p:cNvPr>
            <p:cNvPicPr>
              <a:picLocks noChangeAspect="1"/>
            </p:cNvPicPr>
            <p:nvPr/>
          </p:nvPicPr>
          <p:blipFill>
            <a:blip r:embed="rId16"/>
            <a:stretch>
              <a:fillRect/>
            </a:stretch>
          </p:blipFill>
          <p:spPr>
            <a:xfrm>
              <a:off x="6205473" y="997787"/>
              <a:ext cx="660174" cy="660174"/>
            </a:xfrm>
            <a:prstGeom prst="rect">
              <a:avLst/>
            </a:prstGeom>
          </p:spPr>
        </p:pic>
        <p:sp>
          <p:nvSpPr>
            <p:cNvPr id="49" name="TextBox 48">
              <a:extLst>
                <a:ext uri="{FF2B5EF4-FFF2-40B4-BE49-F238E27FC236}">
                  <a16:creationId xmlns:a16="http://schemas.microsoft.com/office/drawing/2014/main" id="{A496F59F-491D-9042-8C42-0477D5572846}"/>
                </a:ext>
              </a:extLst>
            </p:cNvPr>
            <p:cNvSpPr txBox="1"/>
            <p:nvPr/>
          </p:nvSpPr>
          <p:spPr>
            <a:xfrm>
              <a:off x="6224312" y="1683942"/>
              <a:ext cx="660174" cy="430887"/>
            </a:xfrm>
            <a:prstGeom prst="rect">
              <a:avLst/>
            </a:prstGeom>
            <a:noFill/>
          </p:spPr>
          <p:txBody>
            <a:bodyPr wrap="square" rtlCol="0" anchor="t">
              <a:spAutoFit/>
            </a:bodyPr>
            <a:lstStyle/>
            <a:p>
              <a:pPr algn="ctr"/>
              <a:r>
                <a:rPr lang="en-US" sz="1100" dirty="0" err="1"/>
                <a:t>Kelsy</a:t>
              </a:r>
              <a:r>
                <a:rPr lang="en-US" sz="1100" dirty="0"/>
                <a:t> </a:t>
              </a:r>
              <a:r>
                <a:rPr lang="en-US" sz="1100" dirty="0" err="1"/>
                <a:t>Cotto</a:t>
              </a:r>
              <a:endParaRPr lang="en-US" sz="1100" dirty="0"/>
            </a:p>
          </p:txBody>
        </p:sp>
      </p:grpSp>
      <p:grpSp>
        <p:nvGrpSpPr>
          <p:cNvPr id="56" name="Group 55">
            <a:extLst>
              <a:ext uri="{FF2B5EF4-FFF2-40B4-BE49-F238E27FC236}">
                <a16:creationId xmlns:a16="http://schemas.microsoft.com/office/drawing/2014/main" id="{10229EF1-B564-294F-8B6F-86A278F92663}"/>
              </a:ext>
            </a:extLst>
          </p:cNvPr>
          <p:cNvGrpSpPr/>
          <p:nvPr/>
        </p:nvGrpSpPr>
        <p:grpSpPr>
          <a:xfrm>
            <a:off x="1465217" y="3465280"/>
            <a:ext cx="772165" cy="1137663"/>
            <a:chOff x="8113440" y="2237681"/>
            <a:chExt cx="772165" cy="1137663"/>
          </a:xfrm>
        </p:grpSpPr>
        <p:pic>
          <p:nvPicPr>
            <p:cNvPr id="57" name="Picture 56">
              <a:extLst>
                <a:ext uri="{FF2B5EF4-FFF2-40B4-BE49-F238E27FC236}">
                  <a16:creationId xmlns:a16="http://schemas.microsoft.com/office/drawing/2014/main" id="{3E2311C7-3425-C74B-B692-D8E6E54CC5CA}"/>
                </a:ext>
              </a:extLst>
            </p:cNvPr>
            <p:cNvPicPr>
              <a:picLocks noChangeAspect="1"/>
            </p:cNvPicPr>
            <p:nvPr/>
          </p:nvPicPr>
          <p:blipFill>
            <a:blip r:embed="rId17"/>
            <a:stretch>
              <a:fillRect/>
            </a:stretch>
          </p:blipFill>
          <p:spPr>
            <a:xfrm>
              <a:off x="8125126" y="2237681"/>
              <a:ext cx="702282" cy="702282"/>
            </a:xfrm>
            <a:prstGeom prst="rect">
              <a:avLst/>
            </a:prstGeom>
          </p:spPr>
        </p:pic>
        <p:sp>
          <p:nvSpPr>
            <p:cNvPr id="58" name="TextBox 57">
              <a:extLst>
                <a:ext uri="{FF2B5EF4-FFF2-40B4-BE49-F238E27FC236}">
                  <a16:creationId xmlns:a16="http://schemas.microsoft.com/office/drawing/2014/main" id="{270CCD77-035B-2A4A-9910-EA04FCC8C685}"/>
                </a:ext>
              </a:extLst>
            </p:cNvPr>
            <p:cNvSpPr txBox="1"/>
            <p:nvPr/>
          </p:nvSpPr>
          <p:spPr>
            <a:xfrm>
              <a:off x="8113440" y="2944457"/>
              <a:ext cx="772165" cy="430887"/>
            </a:xfrm>
            <a:prstGeom prst="rect">
              <a:avLst/>
            </a:prstGeom>
            <a:noFill/>
          </p:spPr>
          <p:txBody>
            <a:bodyPr wrap="square" rtlCol="0">
              <a:spAutoFit/>
            </a:bodyPr>
            <a:lstStyle/>
            <a:p>
              <a:pPr algn="ctr"/>
              <a:r>
                <a:rPr lang="en-US" sz="1100" b="1" dirty="0"/>
                <a:t>Megan </a:t>
              </a:r>
              <a:r>
                <a:rPr lang="en-US" sz="1100" b="1" dirty="0" err="1"/>
                <a:t>Richters</a:t>
              </a:r>
              <a:endParaRPr lang="en-US" sz="1100" b="1" dirty="0"/>
            </a:p>
          </p:txBody>
        </p:sp>
      </p:grpSp>
      <p:grpSp>
        <p:nvGrpSpPr>
          <p:cNvPr id="62" name="Group 61">
            <a:extLst>
              <a:ext uri="{FF2B5EF4-FFF2-40B4-BE49-F238E27FC236}">
                <a16:creationId xmlns:a16="http://schemas.microsoft.com/office/drawing/2014/main" id="{6E244A39-7E60-4E46-A56E-B0B474E6C02C}"/>
              </a:ext>
            </a:extLst>
          </p:cNvPr>
          <p:cNvGrpSpPr/>
          <p:nvPr/>
        </p:nvGrpSpPr>
        <p:grpSpPr>
          <a:xfrm>
            <a:off x="3065337" y="3465280"/>
            <a:ext cx="706160" cy="1115306"/>
            <a:chOff x="1664799" y="3447245"/>
            <a:chExt cx="706160" cy="1115306"/>
          </a:xfrm>
        </p:grpSpPr>
        <p:pic>
          <p:nvPicPr>
            <p:cNvPr id="63" name="Picture 62">
              <a:extLst>
                <a:ext uri="{FF2B5EF4-FFF2-40B4-BE49-F238E27FC236}">
                  <a16:creationId xmlns:a16="http://schemas.microsoft.com/office/drawing/2014/main" id="{5DBE6317-5189-9849-A649-BF9023D062F7}"/>
                </a:ext>
              </a:extLst>
            </p:cNvPr>
            <p:cNvPicPr>
              <a:picLocks noChangeAspect="1"/>
            </p:cNvPicPr>
            <p:nvPr/>
          </p:nvPicPr>
          <p:blipFill>
            <a:blip r:embed="rId18"/>
            <a:stretch>
              <a:fillRect/>
            </a:stretch>
          </p:blipFill>
          <p:spPr>
            <a:xfrm>
              <a:off x="1703235" y="3447245"/>
              <a:ext cx="667724" cy="667724"/>
            </a:xfrm>
            <a:prstGeom prst="rect">
              <a:avLst/>
            </a:prstGeom>
          </p:spPr>
        </p:pic>
        <p:sp>
          <p:nvSpPr>
            <p:cNvPr id="64" name="Rectangle 63">
              <a:extLst>
                <a:ext uri="{FF2B5EF4-FFF2-40B4-BE49-F238E27FC236}">
                  <a16:creationId xmlns:a16="http://schemas.microsoft.com/office/drawing/2014/main" id="{F5A7AEA0-DDA9-084A-A0CB-C0EE4C66E6A6}"/>
                </a:ext>
              </a:extLst>
            </p:cNvPr>
            <p:cNvSpPr/>
            <p:nvPr/>
          </p:nvSpPr>
          <p:spPr>
            <a:xfrm>
              <a:off x="1664799" y="4131664"/>
              <a:ext cx="702282" cy="430887"/>
            </a:xfrm>
            <a:prstGeom prst="rect">
              <a:avLst/>
            </a:prstGeom>
          </p:spPr>
          <p:txBody>
            <a:bodyPr wrap="square">
              <a:spAutoFit/>
            </a:bodyPr>
            <a:lstStyle/>
            <a:p>
              <a:pPr algn="ctr"/>
              <a:r>
                <a:rPr lang="en-US" sz="1100" dirty="0"/>
                <a:t>Lana </a:t>
              </a:r>
              <a:r>
                <a:rPr lang="en-US" sz="1100" dirty="0" err="1"/>
                <a:t>Sheta</a:t>
              </a:r>
              <a:endParaRPr lang="en-US" sz="1100" dirty="0"/>
            </a:p>
          </p:txBody>
        </p:sp>
      </p:grpSp>
      <p:grpSp>
        <p:nvGrpSpPr>
          <p:cNvPr id="75" name="Group 74">
            <a:extLst>
              <a:ext uri="{FF2B5EF4-FFF2-40B4-BE49-F238E27FC236}">
                <a16:creationId xmlns:a16="http://schemas.microsoft.com/office/drawing/2014/main" id="{2273EB41-DDF0-264E-AB1A-A53BDFF77A81}"/>
              </a:ext>
            </a:extLst>
          </p:cNvPr>
          <p:cNvGrpSpPr/>
          <p:nvPr/>
        </p:nvGrpSpPr>
        <p:grpSpPr>
          <a:xfrm>
            <a:off x="5909334" y="3492591"/>
            <a:ext cx="759267" cy="1113464"/>
            <a:chOff x="6321259" y="3476398"/>
            <a:chExt cx="759267" cy="1113464"/>
          </a:xfrm>
        </p:grpSpPr>
        <p:pic>
          <p:nvPicPr>
            <p:cNvPr id="69" name="Picture 68">
              <a:extLst>
                <a:ext uri="{FF2B5EF4-FFF2-40B4-BE49-F238E27FC236}">
                  <a16:creationId xmlns:a16="http://schemas.microsoft.com/office/drawing/2014/main" id="{973BE266-D424-4D47-AAA5-8B0DE59A4267}"/>
                </a:ext>
              </a:extLst>
            </p:cNvPr>
            <p:cNvPicPr>
              <a:picLocks noChangeAspect="1"/>
            </p:cNvPicPr>
            <p:nvPr/>
          </p:nvPicPr>
          <p:blipFill>
            <a:blip r:embed="rId19"/>
            <a:stretch>
              <a:fillRect/>
            </a:stretch>
          </p:blipFill>
          <p:spPr>
            <a:xfrm>
              <a:off x="6359285" y="3476398"/>
              <a:ext cx="621449" cy="697426"/>
            </a:xfrm>
            <a:prstGeom prst="rect">
              <a:avLst/>
            </a:prstGeom>
          </p:spPr>
        </p:pic>
        <p:sp>
          <p:nvSpPr>
            <p:cNvPr id="70" name="TextBox 69">
              <a:extLst>
                <a:ext uri="{FF2B5EF4-FFF2-40B4-BE49-F238E27FC236}">
                  <a16:creationId xmlns:a16="http://schemas.microsoft.com/office/drawing/2014/main" id="{8A6C5016-B9E7-0546-9425-AD65516C3497}"/>
                </a:ext>
              </a:extLst>
            </p:cNvPr>
            <p:cNvSpPr txBox="1"/>
            <p:nvPr/>
          </p:nvSpPr>
          <p:spPr>
            <a:xfrm>
              <a:off x="6321259" y="4158975"/>
              <a:ext cx="759267" cy="430887"/>
            </a:xfrm>
            <a:prstGeom prst="rect">
              <a:avLst/>
            </a:prstGeom>
            <a:noFill/>
          </p:spPr>
          <p:txBody>
            <a:bodyPr wrap="square" rtlCol="0">
              <a:spAutoFit/>
            </a:bodyPr>
            <a:lstStyle/>
            <a:p>
              <a:pPr algn="ctr"/>
              <a:r>
                <a:rPr lang="en-US" sz="1100" b="1" dirty="0" err="1"/>
                <a:t>Huiming</a:t>
              </a:r>
              <a:r>
                <a:rPr lang="en-US" sz="1100" b="1" dirty="0"/>
                <a:t> Xia</a:t>
              </a:r>
            </a:p>
          </p:txBody>
        </p:sp>
      </p:grpSp>
      <p:grpSp>
        <p:nvGrpSpPr>
          <p:cNvPr id="103" name="Group 102">
            <a:extLst>
              <a:ext uri="{FF2B5EF4-FFF2-40B4-BE49-F238E27FC236}">
                <a16:creationId xmlns:a16="http://schemas.microsoft.com/office/drawing/2014/main" id="{13D14743-AFAF-8443-9BF3-DADF09FC19E5}"/>
              </a:ext>
            </a:extLst>
          </p:cNvPr>
          <p:cNvGrpSpPr/>
          <p:nvPr/>
        </p:nvGrpSpPr>
        <p:grpSpPr>
          <a:xfrm>
            <a:off x="484195" y="2254180"/>
            <a:ext cx="941005" cy="1102977"/>
            <a:chOff x="7590136" y="1121084"/>
            <a:chExt cx="941005" cy="1102977"/>
          </a:xfrm>
        </p:grpSpPr>
        <p:sp>
          <p:nvSpPr>
            <p:cNvPr id="52" name="TextBox 51">
              <a:extLst>
                <a:ext uri="{FF2B5EF4-FFF2-40B4-BE49-F238E27FC236}">
                  <a16:creationId xmlns:a16="http://schemas.microsoft.com/office/drawing/2014/main" id="{EA606067-BA05-C646-B471-06C6862BC20A}"/>
                </a:ext>
              </a:extLst>
            </p:cNvPr>
            <p:cNvSpPr txBox="1"/>
            <p:nvPr/>
          </p:nvSpPr>
          <p:spPr>
            <a:xfrm>
              <a:off x="7590136" y="1793174"/>
              <a:ext cx="941005" cy="430887"/>
            </a:xfrm>
            <a:prstGeom prst="rect">
              <a:avLst/>
            </a:prstGeom>
            <a:noFill/>
          </p:spPr>
          <p:txBody>
            <a:bodyPr wrap="square" rtlCol="0" anchor="t">
              <a:spAutoFit/>
            </a:bodyPr>
            <a:lstStyle/>
            <a:p>
              <a:pPr algn="ctr"/>
              <a:r>
                <a:rPr lang="en-US" sz="1100" dirty="0"/>
                <a:t>Sharon </a:t>
              </a:r>
              <a:r>
                <a:rPr lang="en-US" sz="1100" dirty="0" err="1"/>
                <a:t>Freshour</a:t>
              </a:r>
              <a:endParaRPr lang="en-US" sz="1100" dirty="0"/>
            </a:p>
          </p:txBody>
        </p:sp>
        <p:pic>
          <p:nvPicPr>
            <p:cNvPr id="84" name="Picture 83">
              <a:extLst>
                <a:ext uri="{FF2B5EF4-FFF2-40B4-BE49-F238E27FC236}">
                  <a16:creationId xmlns:a16="http://schemas.microsoft.com/office/drawing/2014/main" id="{5018AB7A-DA07-1B4B-ADB5-8100E7FFF079}"/>
                </a:ext>
              </a:extLst>
            </p:cNvPr>
            <p:cNvPicPr>
              <a:picLocks noChangeAspect="1"/>
            </p:cNvPicPr>
            <p:nvPr/>
          </p:nvPicPr>
          <p:blipFill>
            <a:blip r:embed="rId20"/>
            <a:stretch>
              <a:fillRect/>
            </a:stretch>
          </p:blipFill>
          <p:spPr>
            <a:xfrm>
              <a:off x="7711956" y="1121084"/>
              <a:ext cx="678562" cy="646109"/>
            </a:xfrm>
            <a:prstGeom prst="rect">
              <a:avLst/>
            </a:prstGeom>
          </p:spPr>
        </p:pic>
      </p:grpSp>
      <p:sp>
        <p:nvSpPr>
          <p:cNvPr id="87" name="TextBox 86">
            <a:extLst>
              <a:ext uri="{FF2B5EF4-FFF2-40B4-BE49-F238E27FC236}">
                <a16:creationId xmlns:a16="http://schemas.microsoft.com/office/drawing/2014/main" id="{8EBD2FBB-E709-F349-98D9-0981C2462892}"/>
              </a:ext>
            </a:extLst>
          </p:cNvPr>
          <p:cNvSpPr txBox="1"/>
          <p:nvPr/>
        </p:nvSpPr>
        <p:spPr>
          <a:xfrm>
            <a:off x="468619" y="4613017"/>
            <a:ext cx="7960356" cy="400110"/>
          </a:xfrm>
          <a:prstGeom prst="rect">
            <a:avLst/>
          </a:prstGeom>
          <a:noFill/>
        </p:spPr>
        <p:txBody>
          <a:bodyPr wrap="square" rtlCol="0">
            <a:spAutoFit/>
          </a:bodyPr>
          <a:lstStyle/>
          <a:p>
            <a:r>
              <a:rPr lang="en-US" sz="1000" dirty="0"/>
              <a:t>Undergraduates: Anamika </a:t>
            </a:r>
            <a:r>
              <a:rPr lang="en-US" sz="1000" dirty="0" err="1"/>
              <a:t>Basu</a:t>
            </a:r>
            <a:r>
              <a:rPr lang="en-US" sz="1000" dirty="0"/>
              <a:t>, Maya </a:t>
            </a:r>
            <a:r>
              <a:rPr lang="en-US" sz="1000" dirty="0" err="1"/>
              <a:t>Natesan</a:t>
            </a:r>
            <a:r>
              <a:rPr lang="en-US" sz="1000" dirty="0"/>
              <a:t>, Charles Shen, Jonathan Song and current PhD rotation students: Kartik Singhal, My Hoang, </a:t>
            </a:r>
            <a:r>
              <a:rPr lang="en-US" sz="1000" dirty="0" err="1"/>
              <a:t>Nahyun</a:t>
            </a:r>
            <a:r>
              <a:rPr lang="en-US" sz="1000" dirty="0"/>
              <a:t> Kong. </a:t>
            </a:r>
          </a:p>
        </p:txBody>
      </p:sp>
      <p:sp>
        <p:nvSpPr>
          <p:cNvPr id="83" name="Title 1">
            <a:extLst>
              <a:ext uri="{FF2B5EF4-FFF2-40B4-BE49-F238E27FC236}">
                <a16:creationId xmlns:a16="http://schemas.microsoft.com/office/drawing/2014/main" id="{48425317-6A25-6244-A905-15921F0108D3}"/>
              </a:ext>
            </a:extLst>
          </p:cNvPr>
          <p:cNvSpPr>
            <a:spLocks noGrp="1"/>
          </p:cNvSpPr>
          <p:nvPr>
            <p:ph type="title"/>
          </p:nvPr>
        </p:nvSpPr>
        <p:spPr>
          <a:xfrm>
            <a:off x="228600" y="121795"/>
            <a:ext cx="8686800" cy="527120"/>
          </a:xfrm>
        </p:spPr>
        <p:txBody>
          <a:bodyPr anchor="ctr">
            <a:normAutofit/>
          </a:bodyPr>
          <a:lstStyle/>
          <a:p>
            <a:r>
              <a:rPr lang="en-US" sz="2400" b="1" dirty="0"/>
              <a:t>Acknowledgements – Griffith lab</a:t>
            </a:r>
          </a:p>
        </p:txBody>
      </p:sp>
      <p:grpSp>
        <p:nvGrpSpPr>
          <p:cNvPr id="50" name="Group 49">
            <a:extLst>
              <a:ext uri="{FF2B5EF4-FFF2-40B4-BE49-F238E27FC236}">
                <a16:creationId xmlns:a16="http://schemas.microsoft.com/office/drawing/2014/main" id="{5776BDFD-6025-DC47-9B94-06E1186FBFB1}"/>
              </a:ext>
            </a:extLst>
          </p:cNvPr>
          <p:cNvGrpSpPr/>
          <p:nvPr/>
        </p:nvGrpSpPr>
        <p:grpSpPr>
          <a:xfrm>
            <a:off x="6810327" y="1021780"/>
            <a:ext cx="702282" cy="1112606"/>
            <a:chOff x="-696511" y="2346913"/>
            <a:chExt cx="702282" cy="1112606"/>
          </a:xfrm>
        </p:grpSpPr>
        <p:sp>
          <p:nvSpPr>
            <p:cNvPr id="88" name="TextBox 87">
              <a:extLst>
                <a:ext uri="{FF2B5EF4-FFF2-40B4-BE49-F238E27FC236}">
                  <a16:creationId xmlns:a16="http://schemas.microsoft.com/office/drawing/2014/main" id="{525AC304-EB58-CB40-A664-0BA250BF9FE1}"/>
                </a:ext>
              </a:extLst>
            </p:cNvPr>
            <p:cNvSpPr txBox="1"/>
            <p:nvPr/>
          </p:nvSpPr>
          <p:spPr>
            <a:xfrm>
              <a:off x="-696511" y="3028632"/>
              <a:ext cx="702282" cy="430887"/>
            </a:xfrm>
            <a:prstGeom prst="rect">
              <a:avLst/>
            </a:prstGeom>
            <a:noFill/>
          </p:spPr>
          <p:txBody>
            <a:bodyPr wrap="square" rtlCol="0">
              <a:spAutoFit/>
            </a:bodyPr>
            <a:lstStyle/>
            <a:p>
              <a:pPr algn="ctr"/>
              <a:r>
                <a:rPr lang="en-US" sz="1100" b="1" dirty="0"/>
                <a:t>Bryan</a:t>
              </a:r>
            </a:p>
            <a:p>
              <a:pPr algn="ctr"/>
              <a:r>
                <a:rPr lang="en-US" sz="1100" b="1" dirty="0"/>
                <a:t>Fisk</a:t>
              </a:r>
            </a:p>
          </p:txBody>
        </p:sp>
        <p:pic>
          <p:nvPicPr>
            <p:cNvPr id="5" name="Picture 4">
              <a:extLst>
                <a:ext uri="{FF2B5EF4-FFF2-40B4-BE49-F238E27FC236}">
                  <a16:creationId xmlns:a16="http://schemas.microsoft.com/office/drawing/2014/main" id="{DF822876-C448-6A42-ACBA-55BE16DF7EC3}"/>
                </a:ext>
              </a:extLst>
            </p:cNvPr>
            <p:cNvPicPr>
              <a:picLocks noChangeAspect="1"/>
            </p:cNvPicPr>
            <p:nvPr/>
          </p:nvPicPr>
          <p:blipFill rotWithShape="1">
            <a:blip r:embed="rId21"/>
            <a:srcRect l="17031" t="18395" r="21969" b="18389"/>
            <a:stretch/>
          </p:blipFill>
          <p:spPr>
            <a:xfrm rot="16200000">
              <a:off x="-681568" y="2421805"/>
              <a:ext cx="672397" cy="522614"/>
            </a:xfrm>
            <a:prstGeom prst="rect">
              <a:avLst/>
            </a:prstGeom>
          </p:spPr>
        </p:pic>
      </p:grpSp>
      <p:grpSp>
        <p:nvGrpSpPr>
          <p:cNvPr id="100" name="Group 99">
            <a:extLst>
              <a:ext uri="{FF2B5EF4-FFF2-40B4-BE49-F238E27FC236}">
                <a16:creationId xmlns:a16="http://schemas.microsoft.com/office/drawing/2014/main" id="{9C6B4B2E-A931-F94F-BCB3-482D052ABD68}"/>
              </a:ext>
            </a:extLst>
          </p:cNvPr>
          <p:cNvGrpSpPr/>
          <p:nvPr/>
        </p:nvGrpSpPr>
        <p:grpSpPr>
          <a:xfrm>
            <a:off x="2319437" y="3465280"/>
            <a:ext cx="702282" cy="1069729"/>
            <a:chOff x="539567" y="3559421"/>
            <a:chExt cx="702282" cy="1069729"/>
          </a:xfrm>
        </p:grpSpPr>
        <p:sp>
          <p:nvSpPr>
            <p:cNvPr id="91" name="TextBox 90">
              <a:extLst>
                <a:ext uri="{FF2B5EF4-FFF2-40B4-BE49-F238E27FC236}">
                  <a16:creationId xmlns:a16="http://schemas.microsoft.com/office/drawing/2014/main" id="{1AF7D9A6-B4B1-2241-85C9-FD6C07F48607}"/>
                </a:ext>
              </a:extLst>
            </p:cNvPr>
            <p:cNvSpPr txBox="1"/>
            <p:nvPr/>
          </p:nvSpPr>
          <p:spPr>
            <a:xfrm>
              <a:off x="539567" y="4198263"/>
              <a:ext cx="702282" cy="430887"/>
            </a:xfrm>
            <a:prstGeom prst="rect">
              <a:avLst/>
            </a:prstGeom>
            <a:noFill/>
          </p:spPr>
          <p:txBody>
            <a:bodyPr wrap="square" rtlCol="0">
              <a:spAutoFit/>
            </a:bodyPr>
            <a:lstStyle/>
            <a:p>
              <a:pPr algn="ctr"/>
              <a:r>
                <a:rPr lang="en-US" sz="1100" dirty="0"/>
                <a:t>Jason</a:t>
              </a:r>
            </a:p>
            <a:p>
              <a:pPr algn="ctr"/>
              <a:r>
                <a:rPr lang="en-US" sz="1100" dirty="0" err="1"/>
                <a:t>Saliba</a:t>
              </a:r>
              <a:endParaRPr lang="en-US" sz="1100" dirty="0"/>
            </a:p>
          </p:txBody>
        </p:sp>
        <p:pic>
          <p:nvPicPr>
            <p:cNvPr id="54" name="Picture 53">
              <a:extLst>
                <a:ext uri="{FF2B5EF4-FFF2-40B4-BE49-F238E27FC236}">
                  <a16:creationId xmlns:a16="http://schemas.microsoft.com/office/drawing/2014/main" id="{EB9BFE0C-EAF5-F141-9F6F-BE7F1EAA4D4D}"/>
                </a:ext>
              </a:extLst>
            </p:cNvPr>
            <p:cNvPicPr>
              <a:picLocks noChangeAspect="1"/>
            </p:cNvPicPr>
            <p:nvPr/>
          </p:nvPicPr>
          <p:blipFill>
            <a:blip r:embed="rId22"/>
            <a:stretch>
              <a:fillRect/>
            </a:stretch>
          </p:blipFill>
          <p:spPr>
            <a:xfrm>
              <a:off x="603584" y="3559421"/>
              <a:ext cx="574248" cy="665785"/>
            </a:xfrm>
            <a:prstGeom prst="rect">
              <a:avLst/>
            </a:prstGeom>
          </p:spPr>
        </p:pic>
      </p:grpSp>
      <p:grpSp>
        <p:nvGrpSpPr>
          <p:cNvPr id="101" name="Group 100">
            <a:extLst>
              <a:ext uri="{FF2B5EF4-FFF2-40B4-BE49-F238E27FC236}">
                <a16:creationId xmlns:a16="http://schemas.microsoft.com/office/drawing/2014/main" id="{0FE6603A-9A40-7946-BF7E-393AE2E25DBA}"/>
              </a:ext>
            </a:extLst>
          </p:cNvPr>
          <p:cNvGrpSpPr/>
          <p:nvPr/>
        </p:nvGrpSpPr>
        <p:grpSpPr>
          <a:xfrm>
            <a:off x="6759490" y="3482598"/>
            <a:ext cx="750378" cy="1112607"/>
            <a:chOff x="3121542" y="3591911"/>
            <a:chExt cx="750378" cy="1112607"/>
          </a:xfrm>
        </p:grpSpPr>
        <p:sp>
          <p:nvSpPr>
            <p:cNvPr id="95" name="TextBox 94">
              <a:extLst>
                <a:ext uri="{FF2B5EF4-FFF2-40B4-BE49-F238E27FC236}">
                  <a16:creationId xmlns:a16="http://schemas.microsoft.com/office/drawing/2014/main" id="{DA492C1F-D138-0B45-A325-057E89433055}"/>
                </a:ext>
              </a:extLst>
            </p:cNvPr>
            <p:cNvSpPr txBox="1"/>
            <p:nvPr/>
          </p:nvSpPr>
          <p:spPr>
            <a:xfrm>
              <a:off x="3121542" y="4273631"/>
              <a:ext cx="750378" cy="430887"/>
            </a:xfrm>
            <a:prstGeom prst="rect">
              <a:avLst/>
            </a:prstGeom>
            <a:noFill/>
          </p:spPr>
          <p:txBody>
            <a:bodyPr wrap="square" rtlCol="0">
              <a:spAutoFit/>
            </a:bodyPr>
            <a:lstStyle/>
            <a:p>
              <a:pPr algn="ctr"/>
              <a:r>
                <a:rPr lang="en-US" sz="1100" dirty="0" err="1"/>
                <a:t>Jongsoo</a:t>
              </a:r>
              <a:endParaRPr lang="en-US" sz="1100" dirty="0"/>
            </a:p>
            <a:p>
              <a:pPr algn="ctr"/>
              <a:r>
                <a:rPr lang="en-US" sz="1100" dirty="0"/>
                <a:t>Yoon</a:t>
              </a:r>
            </a:p>
          </p:txBody>
        </p:sp>
        <p:pic>
          <p:nvPicPr>
            <p:cNvPr id="98" name="Picture 97">
              <a:extLst>
                <a:ext uri="{FF2B5EF4-FFF2-40B4-BE49-F238E27FC236}">
                  <a16:creationId xmlns:a16="http://schemas.microsoft.com/office/drawing/2014/main" id="{0BBAA5AD-27F5-2942-A863-CF81CAB7DE81}"/>
                </a:ext>
              </a:extLst>
            </p:cNvPr>
            <p:cNvPicPr>
              <a:picLocks noChangeAspect="1"/>
            </p:cNvPicPr>
            <p:nvPr/>
          </p:nvPicPr>
          <p:blipFill>
            <a:blip r:embed="rId23"/>
            <a:stretch>
              <a:fillRect/>
            </a:stretch>
          </p:blipFill>
          <p:spPr>
            <a:xfrm>
              <a:off x="3167496" y="3591911"/>
              <a:ext cx="610375" cy="689607"/>
            </a:xfrm>
            <a:prstGeom prst="rect">
              <a:avLst/>
            </a:prstGeom>
          </p:spPr>
        </p:pic>
      </p:grpSp>
      <p:sp>
        <p:nvSpPr>
          <p:cNvPr id="85" name="Rectangle 84">
            <a:extLst>
              <a:ext uri="{FF2B5EF4-FFF2-40B4-BE49-F238E27FC236}">
                <a16:creationId xmlns:a16="http://schemas.microsoft.com/office/drawing/2014/main" id="{4C78C35D-6BBA-E44B-9179-DE50D06E2F27}"/>
              </a:ext>
            </a:extLst>
          </p:cNvPr>
          <p:cNvSpPr/>
          <p:nvPr/>
        </p:nvSpPr>
        <p:spPr>
          <a:xfrm>
            <a:off x="423395" y="4171165"/>
            <a:ext cx="849239" cy="430887"/>
          </a:xfrm>
          <a:prstGeom prst="rect">
            <a:avLst/>
          </a:prstGeom>
        </p:spPr>
        <p:txBody>
          <a:bodyPr wrap="square">
            <a:spAutoFit/>
          </a:bodyPr>
          <a:lstStyle/>
          <a:p>
            <a:pPr algn="ctr"/>
            <a:r>
              <a:rPr lang="en-US" sz="1100" b="1" dirty="0"/>
              <a:t>Dorian Morrissey</a:t>
            </a:r>
          </a:p>
        </p:txBody>
      </p:sp>
      <p:sp>
        <p:nvSpPr>
          <p:cNvPr id="89" name="Rectangle 88">
            <a:extLst>
              <a:ext uri="{FF2B5EF4-FFF2-40B4-BE49-F238E27FC236}">
                <a16:creationId xmlns:a16="http://schemas.microsoft.com/office/drawing/2014/main" id="{76200AC1-3404-D44F-8A56-A070DCD38293}"/>
              </a:ext>
            </a:extLst>
          </p:cNvPr>
          <p:cNvSpPr/>
          <p:nvPr/>
        </p:nvSpPr>
        <p:spPr>
          <a:xfrm>
            <a:off x="5864135" y="2942814"/>
            <a:ext cx="792137" cy="430887"/>
          </a:xfrm>
          <a:prstGeom prst="rect">
            <a:avLst/>
          </a:prstGeom>
        </p:spPr>
        <p:txBody>
          <a:bodyPr wrap="square">
            <a:spAutoFit/>
          </a:bodyPr>
          <a:lstStyle/>
          <a:p>
            <a:pPr algn="ctr"/>
            <a:r>
              <a:rPr lang="en-US" sz="1100" b="1" dirty="0"/>
              <a:t>John </a:t>
            </a:r>
            <a:r>
              <a:rPr lang="en-US" sz="1100" b="1" dirty="0" err="1"/>
              <a:t>Maruska</a:t>
            </a:r>
            <a:endParaRPr lang="en-US" sz="1100" b="1" dirty="0"/>
          </a:p>
        </p:txBody>
      </p:sp>
      <p:sp>
        <p:nvSpPr>
          <p:cNvPr id="90" name="Rectangle 89">
            <a:extLst>
              <a:ext uri="{FF2B5EF4-FFF2-40B4-BE49-F238E27FC236}">
                <a16:creationId xmlns:a16="http://schemas.microsoft.com/office/drawing/2014/main" id="{F6127320-1194-9544-A5CC-E8AA8C344683}"/>
              </a:ext>
            </a:extLst>
          </p:cNvPr>
          <p:cNvSpPr/>
          <p:nvPr/>
        </p:nvSpPr>
        <p:spPr>
          <a:xfrm>
            <a:off x="4949140" y="3028120"/>
            <a:ext cx="792137" cy="261610"/>
          </a:xfrm>
          <a:prstGeom prst="rect">
            <a:avLst/>
          </a:prstGeom>
        </p:spPr>
        <p:txBody>
          <a:bodyPr wrap="square">
            <a:spAutoFit/>
          </a:bodyPr>
          <a:lstStyle/>
          <a:p>
            <a:pPr algn="ctr"/>
            <a:r>
              <a:rPr lang="en-US" sz="1100" dirty="0"/>
              <a:t>Brian Li</a:t>
            </a:r>
          </a:p>
        </p:txBody>
      </p:sp>
      <p:pic>
        <p:nvPicPr>
          <p:cNvPr id="9" name="Picture 8">
            <a:extLst>
              <a:ext uri="{FF2B5EF4-FFF2-40B4-BE49-F238E27FC236}">
                <a16:creationId xmlns:a16="http://schemas.microsoft.com/office/drawing/2014/main" id="{5E64A14C-91A6-8048-85B5-859ED375E60A}"/>
              </a:ext>
            </a:extLst>
          </p:cNvPr>
          <p:cNvPicPr>
            <a:picLocks noChangeAspect="1"/>
          </p:cNvPicPr>
          <p:nvPr/>
        </p:nvPicPr>
        <p:blipFill rotWithShape="1">
          <a:blip r:embed="rId24"/>
          <a:srcRect l="17493" t="9013" r="25184" b="28107"/>
          <a:stretch/>
        </p:blipFill>
        <p:spPr>
          <a:xfrm>
            <a:off x="5950440" y="2252232"/>
            <a:ext cx="635844" cy="697498"/>
          </a:xfrm>
          <a:prstGeom prst="rect">
            <a:avLst/>
          </a:prstGeom>
        </p:spPr>
      </p:pic>
      <p:pic>
        <p:nvPicPr>
          <p:cNvPr id="17" name="Picture 16">
            <a:extLst>
              <a:ext uri="{FF2B5EF4-FFF2-40B4-BE49-F238E27FC236}">
                <a16:creationId xmlns:a16="http://schemas.microsoft.com/office/drawing/2014/main" id="{7E62B2A5-9F85-154E-9307-9BD067EF4414}"/>
              </a:ext>
            </a:extLst>
          </p:cNvPr>
          <p:cNvPicPr>
            <a:picLocks noChangeAspect="1"/>
          </p:cNvPicPr>
          <p:nvPr/>
        </p:nvPicPr>
        <p:blipFill>
          <a:blip r:embed="rId25"/>
          <a:stretch>
            <a:fillRect/>
          </a:stretch>
        </p:blipFill>
        <p:spPr>
          <a:xfrm>
            <a:off x="5121033" y="2275233"/>
            <a:ext cx="493278" cy="687203"/>
          </a:xfrm>
          <a:prstGeom prst="rect">
            <a:avLst/>
          </a:prstGeom>
        </p:spPr>
      </p:pic>
      <p:pic>
        <p:nvPicPr>
          <p:cNvPr id="51" name="Picture 50">
            <a:extLst>
              <a:ext uri="{FF2B5EF4-FFF2-40B4-BE49-F238E27FC236}">
                <a16:creationId xmlns:a16="http://schemas.microsoft.com/office/drawing/2014/main" id="{4B288427-EEE4-6440-8EDB-4DA21415F01A}"/>
              </a:ext>
            </a:extLst>
          </p:cNvPr>
          <p:cNvPicPr>
            <a:picLocks noChangeAspect="1"/>
          </p:cNvPicPr>
          <p:nvPr/>
        </p:nvPicPr>
        <p:blipFill>
          <a:blip r:embed="rId26"/>
          <a:stretch>
            <a:fillRect/>
          </a:stretch>
        </p:blipFill>
        <p:spPr>
          <a:xfrm rot="5400000">
            <a:off x="519939" y="3552416"/>
            <a:ext cx="707142" cy="530357"/>
          </a:xfrm>
          <a:prstGeom prst="rect">
            <a:avLst/>
          </a:prstGeom>
        </p:spPr>
      </p:pic>
    </p:spTree>
    <p:extLst>
      <p:ext uri="{BB962C8B-B14F-4D97-AF65-F5344CB8AC3E}">
        <p14:creationId xmlns:p14="http://schemas.microsoft.com/office/powerpoint/2010/main" val="297642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1320242" y="3635035"/>
            <a:ext cx="4259715" cy="1174776"/>
          </a:xfrm>
          <a:prstGeom prst="round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a:p>
        </p:txBody>
      </p:sp>
      <p:sp>
        <p:nvSpPr>
          <p:cNvPr id="40" name="Rounded Rectangle 39"/>
          <p:cNvSpPr/>
          <p:nvPr/>
        </p:nvSpPr>
        <p:spPr>
          <a:xfrm>
            <a:off x="5622859" y="3635033"/>
            <a:ext cx="2033550" cy="1174778"/>
          </a:xfrm>
          <a:prstGeom prst="round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a:p>
        </p:txBody>
      </p:sp>
      <p:sp>
        <p:nvSpPr>
          <p:cNvPr id="4" name="Rounded Rectangle 3"/>
          <p:cNvSpPr/>
          <p:nvPr/>
        </p:nvSpPr>
        <p:spPr>
          <a:xfrm>
            <a:off x="1322100" y="881438"/>
            <a:ext cx="6334307" cy="2725104"/>
          </a:xfrm>
          <a:prstGeom prst="roundRect">
            <a:avLst/>
          </a:prstGeom>
          <a:solidFill>
            <a:srgbClr val="CBE3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a:blip r:embed="rId3"/>
          <a:stretch>
            <a:fillRect/>
          </a:stretch>
        </p:blipFill>
        <p:spPr>
          <a:xfrm>
            <a:off x="4616986" y="2374154"/>
            <a:ext cx="650444" cy="838349"/>
          </a:xfrm>
          <a:prstGeom prst="rect">
            <a:avLst/>
          </a:prstGeom>
        </p:spPr>
      </p:pic>
      <p:pic>
        <p:nvPicPr>
          <p:cNvPr id="6" name="Picture 5"/>
          <p:cNvPicPr>
            <a:picLocks noChangeAspect="1"/>
          </p:cNvPicPr>
          <p:nvPr/>
        </p:nvPicPr>
        <p:blipFill>
          <a:blip r:embed="rId4"/>
          <a:stretch>
            <a:fillRect/>
          </a:stretch>
        </p:blipFill>
        <p:spPr>
          <a:xfrm>
            <a:off x="3695970" y="2374154"/>
            <a:ext cx="558899" cy="838349"/>
          </a:xfrm>
          <a:prstGeom prst="rect">
            <a:avLst/>
          </a:prstGeom>
        </p:spPr>
      </p:pic>
      <p:pic>
        <p:nvPicPr>
          <p:cNvPr id="7" name="Picture 6"/>
          <p:cNvPicPr>
            <a:picLocks noChangeAspect="1"/>
          </p:cNvPicPr>
          <p:nvPr/>
        </p:nvPicPr>
        <p:blipFill>
          <a:blip r:embed="rId5"/>
          <a:stretch>
            <a:fillRect/>
          </a:stretch>
        </p:blipFill>
        <p:spPr>
          <a:xfrm>
            <a:off x="4556794" y="3716239"/>
            <a:ext cx="656099" cy="838349"/>
          </a:xfrm>
          <a:prstGeom prst="rect">
            <a:avLst/>
          </a:prstGeom>
        </p:spPr>
      </p:pic>
      <p:pic>
        <p:nvPicPr>
          <p:cNvPr id="8" name="Picture 7"/>
          <p:cNvPicPr>
            <a:picLocks noChangeAspect="1"/>
          </p:cNvPicPr>
          <p:nvPr/>
        </p:nvPicPr>
        <p:blipFill rotWithShape="1">
          <a:blip r:embed="rId6"/>
          <a:srcRect l="10487" r="9967"/>
          <a:stretch/>
        </p:blipFill>
        <p:spPr>
          <a:xfrm>
            <a:off x="2548890" y="978870"/>
            <a:ext cx="669661" cy="841865"/>
          </a:xfrm>
          <a:prstGeom prst="rect">
            <a:avLst/>
          </a:prstGeom>
        </p:spPr>
      </p:pic>
      <p:pic>
        <p:nvPicPr>
          <p:cNvPr id="9" name="Picture 8"/>
          <p:cNvPicPr>
            <a:picLocks noChangeAspect="1"/>
          </p:cNvPicPr>
          <p:nvPr/>
        </p:nvPicPr>
        <p:blipFill>
          <a:blip r:embed="rId7"/>
          <a:stretch>
            <a:fillRect/>
          </a:stretch>
        </p:blipFill>
        <p:spPr>
          <a:xfrm>
            <a:off x="1621627" y="2374154"/>
            <a:ext cx="558899" cy="838349"/>
          </a:xfrm>
          <a:prstGeom prst="rect">
            <a:avLst/>
          </a:prstGeom>
        </p:spPr>
      </p:pic>
      <p:pic>
        <p:nvPicPr>
          <p:cNvPr id="10" name="Picture 9"/>
          <p:cNvPicPr>
            <a:picLocks noChangeAspect="1"/>
          </p:cNvPicPr>
          <p:nvPr/>
        </p:nvPicPr>
        <p:blipFill>
          <a:blip r:embed="rId8"/>
          <a:stretch>
            <a:fillRect/>
          </a:stretch>
        </p:blipFill>
        <p:spPr>
          <a:xfrm>
            <a:off x="2611458" y="2374154"/>
            <a:ext cx="558899" cy="838349"/>
          </a:xfrm>
          <a:prstGeom prst="rect">
            <a:avLst/>
          </a:prstGeom>
        </p:spPr>
      </p:pic>
      <p:pic>
        <p:nvPicPr>
          <p:cNvPr id="11" name="Picture 10"/>
          <p:cNvPicPr>
            <a:picLocks noChangeAspect="1"/>
          </p:cNvPicPr>
          <p:nvPr/>
        </p:nvPicPr>
        <p:blipFill rotWithShape="1">
          <a:blip r:embed="rId9"/>
          <a:srcRect b="19560"/>
          <a:stretch/>
        </p:blipFill>
        <p:spPr>
          <a:xfrm>
            <a:off x="6769814" y="1006614"/>
            <a:ext cx="677533" cy="817504"/>
          </a:xfrm>
          <a:prstGeom prst="rect">
            <a:avLst/>
          </a:prstGeom>
        </p:spPr>
      </p:pic>
      <p:pic>
        <p:nvPicPr>
          <p:cNvPr id="12" name="Picture 11"/>
          <p:cNvPicPr>
            <a:picLocks noChangeAspect="1"/>
          </p:cNvPicPr>
          <p:nvPr/>
        </p:nvPicPr>
        <p:blipFill>
          <a:blip r:embed="rId10"/>
          <a:stretch>
            <a:fillRect/>
          </a:stretch>
        </p:blipFill>
        <p:spPr>
          <a:xfrm>
            <a:off x="1618452" y="3724448"/>
            <a:ext cx="649287" cy="829645"/>
          </a:xfrm>
          <a:prstGeom prst="rect">
            <a:avLst/>
          </a:prstGeom>
        </p:spPr>
      </p:pic>
      <p:pic>
        <p:nvPicPr>
          <p:cNvPr id="13" name="Picture 12"/>
          <p:cNvPicPr>
            <a:picLocks noChangeAspect="1"/>
          </p:cNvPicPr>
          <p:nvPr/>
        </p:nvPicPr>
        <p:blipFill>
          <a:blip r:embed="rId11"/>
          <a:stretch>
            <a:fillRect/>
          </a:stretch>
        </p:blipFill>
        <p:spPr>
          <a:xfrm>
            <a:off x="2548891" y="3724448"/>
            <a:ext cx="649287" cy="829645"/>
          </a:xfrm>
          <a:prstGeom prst="rect">
            <a:avLst/>
          </a:prstGeom>
        </p:spPr>
      </p:pic>
      <p:pic>
        <p:nvPicPr>
          <p:cNvPr id="14" name="Picture 13"/>
          <p:cNvPicPr>
            <a:picLocks noChangeAspect="1"/>
          </p:cNvPicPr>
          <p:nvPr/>
        </p:nvPicPr>
        <p:blipFill>
          <a:blip r:embed="rId12"/>
          <a:stretch>
            <a:fillRect/>
          </a:stretch>
        </p:blipFill>
        <p:spPr>
          <a:xfrm>
            <a:off x="3539797" y="3724449"/>
            <a:ext cx="652694" cy="833998"/>
          </a:xfrm>
          <a:prstGeom prst="rect">
            <a:avLst/>
          </a:prstGeom>
        </p:spPr>
      </p:pic>
      <p:pic>
        <p:nvPicPr>
          <p:cNvPr id="18" name="Picture 17"/>
          <p:cNvPicPr>
            <a:picLocks noChangeAspect="1"/>
          </p:cNvPicPr>
          <p:nvPr/>
        </p:nvPicPr>
        <p:blipFill>
          <a:blip r:embed="rId13"/>
          <a:stretch>
            <a:fillRect/>
          </a:stretch>
        </p:blipFill>
        <p:spPr>
          <a:xfrm>
            <a:off x="4678938" y="981251"/>
            <a:ext cx="560155" cy="840233"/>
          </a:xfrm>
          <a:prstGeom prst="rect">
            <a:avLst/>
          </a:prstGeom>
        </p:spPr>
      </p:pic>
      <p:pic>
        <p:nvPicPr>
          <p:cNvPr id="22" name="Picture 21"/>
          <p:cNvPicPr>
            <a:picLocks noChangeAspect="1"/>
          </p:cNvPicPr>
          <p:nvPr/>
        </p:nvPicPr>
        <p:blipFill>
          <a:blip r:embed="rId14"/>
          <a:stretch>
            <a:fillRect/>
          </a:stretch>
        </p:blipFill>
        <p:spPr>
          <a:xfrm>
            <a:off x="3617226" y="981251"/>
            <a:ext cx="652048" cy="843316"/>
          </a:xfrm>
          <a:prstGeom prst="rect">
            <a:avLst/>
          </a:prstGeom>
        </p:spPr>
      </p:pic>
      <p:pic>
        <p:nvPicPr>
          <p:cNvPr id="23" name="Picture 22"/>
          <p:cNvPicPr>
            <a:picLocks noChangeAspect="1"/>
          </p:cNvPicPr>
          <p:nvPr/>
        </p:nvPicPr>
        <p:blipFill>
          <a:blip r:embed="rId15"/>
          <a:stretch>
            <a:fillRect/>
          </a:stretch>
        </p:blipFill>
        <p:spPr>
          <a:xfrm>
            <a:off x="1546150" y="979899"/>
            <a:ext cx="658298" cy="841160"/>
          </a:xfrm>
          <a:prstGeom prst="rect">
            <a:avLst/>
          </a:prstGeom>
        </p:spPr>
      </p:pic>
      <p:sp>
        <p:nvSpPr>
          <p:cNvPr id="3" name="TextBox 2"/>
          <p:cNvSpPr txBox="1"/>
          <p:nvPr/>
        </p:nvSpPr>
        <p:spPr>
          <a:xfrm>
            <a:off x="1501382" y="1805111"/>
            <a:ext cx="744826" cy="230832"/>
          </a:xfrm>
          <a:prstGeom prst="rect">
            <a:avLst/>
          </a:prstGeom>
          <a:noFill/>
        </p:spPr>
        <p:txBody>
          <a:bodyPr wrap="square" rtlCol="0">
            <a:spAutoFit/>
          </a:bodyPr>
          <a:lstStyle/>
          <a:p>
            <a:pPr algn="ctr"/>
            <a:r>
              <a:rPr lang="en-US" sz="900" b="1" dirty="0" err="1"/>
              <a:t>Govindan</a:t>
            </a:r>
            <a:endParaRPr lang="en-US" sz="900" b="1" dirty="0"/>
          </a:p>
        </p:txBody>
      </p:sp>
      <p:sp>
        <p:nvSpPr>
          <p:cNvPr id="24" name="TextBox 23"/>
          <p:cNvSpPr txBox="1"/>
          <p:nvPr/>
        </p:nvSpPr>
        <p:spPr>
          <a:xfrm>
            <a:off x="2522509" y="1802995"/>
            <a:ext cx="766091" cy="369332"/>
          </a:xfrm>
          <a:prstGeom prst="rect">
            <a:avLst/>
          </a:prstGeom>
          <a:noFill/>
        </p:spPr>
        <p:txBody>
          <a:bodyPr wrap="square" rtlCol="0">
            <a:spAutoFit/>
          </a:bodyPr>
          <a:lstStyle/>
          <a:p>
            <a:pPr algn="ctr"/>
            <a:r>
              <a:rPr lang="en-US" sz="900" b="1" dirty="0"/>
              <a:t>Ellis </a:t>
            </a:r>
            <a:br>
              <a:rPr lang="en-US" sz="900" b="1" dirty="0"/>
            </a:br>
            <a:r>
              <a:rPr lang="en-US" sz="900" b="1" dirty="0"/>
              <a:t>(Baylor)</a:t>
            </a:r>
          </a:p>
        </p:txBody>
      </p:sp>
      <p:sp>
        <p:nvSpPr>
          <p:cNvPr id="25" name="TextBox 24"/>
          <p:cNvSpPr txBox="1"/>
          <p:nvPr/>
        </p:nvSpPr>
        <p:spPr>
          <a:xfrm>
            <a:off x="3522559" y="1805111"/>
            <a:ext cx="902896" cy="369332"/>
          </a:xfrm>
          <a:prstGeom prst="rect">
            <a:avLst/>
          </a:prstGeom>
          <a:noFill/>
        </p:spPr>
        <p:txBody>
          <a:bodyPr wrap="square" rtlCol="0">
            <a:spAutoFit/>
          </a:bodyPr>
          <a:lstStyle/>
          <a:p>
            <a:pPr algn="ctr"/>
            <a:r>
              <a:rPr lang="en-US" sz="900" b="1" dirty="0"/>
              <a:t>Schuler (Wisconsin)</a:t>
            </a:r>
          </a:p>
        </p:txBody>
      </p:sp>
      <p:sp>
        <p:nvSpPr>
          <p:cNvPr id="26" name="TextBox 25"/>
          <p:cNvSpPr txBox="1"/>
          <p:nvPr/>
        </p:nvSpPr>
        <p:spPr>
          <a:xfrm>
            <a:off x="4551258" y="1813288"/>
            <a:ext cx="863041" cy="230832"/>
          </a:xfrm>
          <a:prstGeom prst="rect">
            <a:avLst/>
          </a:prstGeom>
          <a:noFill/>
        </p:spPr>
        <p:txBody>
          <a:bodyPr wrap="square" rtlCol="0">
            <a:spAutoFit/>
          </a:bodyPr>
          <a:lstStyle/>
          <a:p>
            <a:pPr algn="ctr"/>
            <a:r>
              <a:rPr lang="en-US" sz="900" b="1" dirty="0" err="1"/>
              <a:t>Ademuyiwa</a:t>
            </a:r>
            <a:endParaRPr lang="en-US" sz="900" b="1" dirty="0"/>
          </a:p>
        </p:txBody>
      </p:sp>
      <p:sp>
        <p:nvSpPr>
          <p:cNvPr id="27" name="TextBox 26"/>
          <p:cNvSpPr txBox="1"/>
          <p:nvPr/>
        </p:nvSpPr>
        <p:spPr>
          <a:xfrm>
            <a:off x="5808559" y="1813288"/>
            <a:ext cx="523338" cy="230832"/>
          </a:xfrm>
          <a:prstGeom prst="rect">
            <a:avLst/>
          </a:prstGeom>
          <a:noFill/>
          <a:ln>
            <a:noFill/>
          </a:ln>
        </p:spPr>
        <p:txBody>
          <a:bodyPr wrap="square" rtlCol="0">
            <a:spAutoFit/>
          </a:bodyPr>
          <a:lstStyle/>
          <a:p>
            <a:pPr algn="ctr"/>
            <a:r>
              <a:rPr lang="en-US" sz="900" b="1" dirty="0"/>
              <a:t>Dunn</a:t>
            </a:r>
          </a:p>
        </p:txBody>
      </p:sp>
      <p:sp>
        <p:nvSpPr>
          <p:cNvPr id="28" name="TextBox 27"/>
          <p:cNvSpPr txBox="1"/>
          <p:nvPr/>
        </p:nvSpPr>
        <p:spPr>
          <a:xfrm>
            <a:off x="6722958" y="1802995"/>
            <a:ext cx="748741" cy="230832"/>
          </a:xfrm>
          <a:prstGeom prst="rect">
            <a:avLst/>
          </a:prstGeom>
          <a:noFill/>
        </p:spPr>
        <p:txBody>
          <a:bodyPr wrap="square" rtlCol="0">
            <a:spAutoFit/>
          </a:bodyPr>
          <a:lstStyle/>
          <a:p>
            <a:pPr algn="ctr"/>
            <a:r>
              <a:rPr lang="en-US" sz="900" b="1" dirty="0" err="1"/>
              <a:t>Gillanders</a:t>
            </a:r>
            <a:endParaRPr lang="en-US" sz="900" b="1" dirty="0"/>
          </a:p>
        </p:txBody>
      </p:sp>
      <p:sp>
        <p:nvSpPr>
          <p:cNvPr id="29" name="TextBox 28"/>
          <p:cNvSpPr txBox="1"/>
          <p:nvPr/>
        </p:nvSpPr>
        <p:spPr>
          <a:xfrm>
            <a:off x="1604016" y="3239211"/>
            <a:ext cx="588959" cy="230832"/>
          </a:xfrm>
          <a:prstGeom prst="rect">
            <a:avLst/>
          </a:prstGeom>
          <a:noFill/>
        </p:spPr>
        <p:txBody>
          <a:bodyPr wrap="square" rtlCol="0">
            <a:spAutoFit/>
          </a:bodyPr>
          <a:lstStyle/>
          <a:p>
            <a:pPr algn="ctr"/>
            <a:r>
              <a:rPr lang="en-US" sz="900" b="1" dirty="0"/>
              <a:t>Lin</a:t>
            </a:r>
          </a:p>
        </p:txBody>
      </p:sp>
      <p:sp>
        <p:nvSpPr>
          <p:cNvPr id="30" name="TextBox 29"/>
          <p:cNvSpPr txBox="1"/>
          <p:nvPr/>
        </p:nvSpPr>
        <p:spPr>
          <a:xfrm>
            <a:off x="2515021" y="3239211"/>
            <a:ext cx="766091" cy="230832"/>
          </a:xfrm>
          <a:prstGeom prst="rect">
            <a:avLst/>
          </a:prstGeom>
          <a:noFill/>
        </p:spPr>
        <p:txBody>
          <a:bodyPr wrap="square" rtlCol="0">
            <a:spAutoFit/>
          </a:bodyPr>
          <a:lstStyle/>
          <a:p>
            <a:pPr algn="ctr"/>
            <a:r>
              <a:rPr lang="en-US" sz="900" b="1" dirty="0"/>
              <a:t>Chapman</a:t>
            </a:r>
          </a:p>
        </p:txBody>
      </p:sp>
      <p:sp>
        <p:nvSpPr>
          <p:cNvPr id="31" name="TextBox 30"/>
          <p:cNvSpPr txBox="1"/>
          <p:nvPr/>
        </p:nvSpPr>
        <p:spPr>
          <a:xfrm>
            <a:off x="3608629" y="3241444"/>
            <a:ext cx="691981" cy="230832"/>
          </a:xfrm>
          <a:prstGeom prst="rect">
            <a:avLst/>
          </a:prstGeom>
          <a:noFill/>
        </p:spPr>
        <p:txBody>
          <a:bodyPr wrap="square" rtlCol="0">
            <a:spAutoFit/>
          </a:bodyPr>
          <a:lstStyle/>
          <a:p>
            <a:pPr algn="ctr"/>
            <a:r>
              <a:rPr lang="en-US" sz="900" b="1" dirty="0"/>
              <a:t>Fields</a:t>
            </a:r>
          </a:p>
        </p:txBody>
      </p:sp>
      <p:sp>
        <p:nvSpPr>
          <p:cNvPr id="32" name="TextBox 31"/>
          <p:cNvSpPr txBox="1"/>
          <p:nvPr/>
        </p:nvSpPr>
        <p:spPr>
          <a:xfrm>
            <a:off x="4534936" y="4556213"/>
            <a:ext cx="702122" cy="230832"/>
          </a:xfrm>
          <a:prstGeom prst="rect">
            <a:avLst/>
          </a:prstGeom>
          <a:noFill/>
        </p:spPr>
        <p:txBody>
          <a:bodyPr wrap="square" rtlCol="0">
            <a:spAutoFit/>
          </a:bodyPr>
          <a:lstStyle/>
          <a:p>
            <a:pPr algn="ctr"/>
            <a:r>
              <a:rPr lang="en-US" sz="900" b="1" dirty="0"/>
              <a:t>Ratner</a:t>
            </a:r>
          </a:p>
        </p:txBody>
      </p:sp>
      <p:sp>
        <p:nvSpPr>
          <p:cNvPr id="35" name="TextBox 34"/>
          <p:cNvSpPr txBox="1"/>
          <p:nvPr/>
        </p:nvSpPr>
        <p:spPr>
          <a:xfrm>
            <a:off x="1579458" y="4544894"/>
            <a:ext cx="679780" cy="230832"/>
          </a:xfrm>
          <a:prstGeom prst="rect">
            <a:avLst/>
          </a:prstGeom>
          <a:noFill/>
        </p:spPr>
        <p:txBody>
          <a:bodyPr wrap="square" rtlCol="0">
            <a:spAutoFit/>
          </a:bodyPr>
          <a:lstStyle/>
          <a:p>
            <a:pPr algn="ctr"/>
            <a:r>
              <a:rPr lang="en-US" sz="900" b="1" dirty="0" err="1"/>
              <a:t>Fehniger</a:t>
            </a:r>
            <a:endParaRPr lang="en-US" sz="900" b="1" dirty="0"/>
          </a:p>
        </p:txBody>
      </p:sp>
      <p:sp>
        <p:nvSpPr>
          <p:cNvPr id="36" name="TextBox 35"/>
          <p:cNvSpPr txBox="1"/>
          <p:nvPr/>
        </p:nvSpPr>
        <p:spPr>
          <a:xfrm>
            <a:off x="2522536" y="4542778"/>
            <a:ext cx="766091" cy="230832"/>
          </a:xfrm>
          <a:prstGeom prst="rect">
            <a:avLst/>
          </a:prstGeom>
          <a:noFill/>
        </p:spPr>
        <p:txBody>
          <a:bodyPr wrap="square" rtlCol="0">
            <a:spAutoFit/>
          </a:bodyPr>
          <a:lstStyle/>
          <a:p>
            <a:pPr algn="ctr"/>
            <a:r>
              <a:rPr lang="en-US" sz="900" b="1" dirty="0"/>
              <a:t>Ley</a:t>
            </a:r>
          </a:p>
        </p:txBody>
      </p:sp>
      <p:sp>
        <p:nvSpPr>
          <p:cNvPr id="37" name="TextBox 36"/>
          <p:cNvSpPr txBox="1"/>
          <p:nvPr/>
        </p:nvSpPr>
        <p:spPr>
          <a:xfrm>
            <a:off x="3488438" y="4544894"/>
            <a:ext cx="691981" cy="230832"/>
          </a:xfrm>
          <a:prstGeom prst="rect">
            <a:avLst/>
          </a:prstGeom>
          <a:noFill/>
        </p:spPr>
        <p:txBody>
          <a:bodyPr wrap="square" rtlCol="0">
            <a:spAutoFit/>
          </a:bodyPr>
          <a:lstStyle/>
          <a:p>
            <a:pPr algn="ctr"/>
            <a:r>
              <a:rPr lang="en-US" sz="900" b="1" dirty="0" err="1"/>
              <a:t>Wartman</a:t>
            </a:r>
            <a:endParaRPr lang="en-US" sz="900" b="1" dirty="0"/>
          </a:p>
        </p:txBody>
      </p:sp>
      <p:sp>
        <p:nvSpPr>
          <p:cNvPr id="38" name="TextBox 37"/>
          <p:cNvSpPr txBox="1"/>
          <p:nvPr/>
        </p:nvSpPr>
        <p:spPr>
          <a:xfrm>
            <a:off x="4575637" y="3237210"/>
            <a:ext cx="702122" cy="369332"/>
          </a:xfrm>
          <a:prstGeom prst="rect">
            <a:avLst/>
          </a:prstGeom>
          <a:noFill/>
        </p:spPr>
        <p:txBody>
          <a:bodyPr wrap="square" rtlCol="0">
            <a:spAutoFit/>
          </a:bodyPr>
          <a:lstStyle/>
          <a:p>
            <a:pPr algn="ctr"/>
            <a:r>
              <a:rPr lang="en-US" sz="900" b="1" dirty="0" err="1"/>
              <a:t>Uppaluri</a:t>
            </a:r>
            <a:endParaRPr lang="en-US" sz="900" b="1" dirty="0"/>
          </a:p>
          <a:p>
            <a:pPr algn="ctr"/>
            <a:r>
              <a:rPr lang="en-US" sz="900" b="1" dirty="0"/>
              <a:t>(DFCI)</a:t>
            </a:r>
          </a:p>
        </p:txBody>
      </p:sp>
      <p:sp>
        <p:nvSpPr>
          <p:cNvPr id="16" name="TextBox 15"/>
          <p:cNvSpPr txBox="1"/>
          <p:nvPr/>
        </p:nvSpPr>
        <p:spPr>
          <a:xfrm>
            <a:off x="20081" y="908006"/>
            <a:ext cx="1190198" cy="300082"/>
          </a:xfrm>
          <a:prstGeom prst="rect">
            <a:avLst/>
          </a:prstGeom>
          <a:noFill/>
        </p:spPr>
        <p:txBody>
          <a:bodyPr wrap="square" rtlCol="0">
            <a:spAutoFit/>
          </a:bodyPr>
          <a:lstStyle/>
          <a:p>
            <a:r>
              <a:rPr lang="en-US" sz="1350" b="1" dirty="0"/>
              <a:t>Solid Tumor</a:t>
            </a:r>
          </a:p>
        </p:txBody>
      </p:sp>
      <p:sp>
        <p:nvSpPr>
          <p:cNvPr id="42" name="TextBox 41"/>
          <p:cNvSpPr txBox="1"/>
          <p:nvPr/>
        </p:nvSpPr>
        <p:spPr>
          <a:xfrm>
            <a:off x="7642041" y="3626332"/>
            <a:ext cx="1420422" cy="300082"/>
          </a:xfrm>
          <a:prstGeom prst="rect">
            <a:avLst/>
          </a:prstGeom>
          <a:noFill/>
        </p:spPr>
        <p:txBody>
          <a:bodyPr wrap="square" rtlCol="0">
            <a:spAutoFit/>
          </a:bodyPr>
          <a:lstStyle/>
          <a:p>
            <a:r>
              <a:rPr lang="en-US" sz="1350" b="1" dirty="0"/>
              <a:t>Bioinformatics</a:t>
            </a:r>
          </a:p>
        </p:txBody>
      </p:sp>
      <p:sp>
        <p:nvSpPr>
          <p:cNvPr id="44" name="TextBox 43"/>
          <p:cNvSpPr txBox="1"/>
          <p:nvPr/>
        </p:nvSpPr>
        <p:spPr>
          <a:xfrm>
            <a:off x="20081" y="3626332"/>
            <a:ext cx="1314450" cy="300082"/>
          </a:xfrm>
          <a:prstGeom prst="rect">
            <a:avLst/>
          </a:prstGeom>
          <a:noFill/>
        </p:spPr>
        <p:txBody>
          <a:bodyPr wrap="square" rtlCol="0">
            <a:spAutoFit/>
          </a:bodyPr>
          <a:lstStyle/>
          <a:p>
            <a:r>
              <a:rPr lang="en-US" sz="1350" b="1" dirty="0"/>
              <a:t>Hematologic</a:t>
            </a:r>
          </a:p>
        </p:txBody>
      </p:sp>
      <p:pic>
        <p:nvPicPr>
          <p:cNvPr id="45" name="Picture 44">
            <a:extLst>
              <a:ext uri="{FF2B5EF4-FFF2-40B4-BE49-F238E27FC236}">
                <a16:creationId xmlns:a16="http://schemas.microsoft.com/office/drawing/2014/main" id="{6186D0D9-F07D-644F-88B5-C30C8161A435}"/>
              </a:ext>
            </a:extLst>
          </p:cNvPr>
          <p:cNvPicPr>
            <a:picLocks noChangeAspect="1"/>
          </p:cNvPicPr>
          <p:nvPr/>
        </p:nvPicPr>
        <p:blipFill>
          <a:blip r:embed="rId16"/>
          <a:stretch>
            <a:fillRect/>
          </a:stretch>
        </p:blipFill>
        <p:spPr>
          <a:xfrm>
            <a:off x="5682755" y="994522"/>
            <a:ext cx="774945" cy="838349"/>
          </a:xfrm>
          <a:prstGeom prst="rect">
            <a:avLst/>
          </a:prstGeom>
        </p:spPr>
      </p:pic>
      <p:pic>
        <p:nvPicPr>
          <p:cNvPr id="47" name="Picture 46">
            <a:extLst>
              <a:ext uri="{FF2B5EF4-FFF2-40B4-BE49-F238E27FC236}">
                <a16:creationId xmlns:a16="http://schemas.microsoft.com/office/drawing/2014/main" id="{20B0E014-FDC4-0A4F-9BE3-802BC69B5E76}"/>
              </a:ext>
            </a:extLst>
          </p:cNvPr>
          <p:cNvPicPr>
            <a:picLocks noChangeAspect="1"/>
          </p:cNvPicPr>
          <p:nvPr/>
        </p:nvPicPr>
        <p:blipFill>
          <a:blip r:embed="rId17"/>
          <a:stretch>
            <a:fillRect/>
          </a:stretch>
        </p:blipFill>
        <p:spPr>
          <a:xfrm>
            <a:off x="5689116" y="2374154"/>
            <a:ext cx="774944" cy="838349"/>
          </a:xfrm>
          <a:prstGeom prst="rect">
            <a:avLst/>
          </a:prstGeom>
        </p:spPr>
      </p:pic>
      <p:sp>
        <p:nvSpPr>
          <p:cNvPr id="48" name="TextBox 47">
            <a:extLst>
              <a:ext uri="{FF2B5EF4-FFF2-40B4-BE49-F238E27FC236}">
                <a16:creationId xmlns:a16="http://schemas.microsoft.com/office/drawing/2014/main" id="{B790C5F6-1E28-D74F-BAE2-70D4822040E7}"/>
              </a:ext>
            </a:extLst>
          </p:cNvPr>
          <p:cNvSpPr txBox="1"/>
          <p:nvPr/>
        </p:nvSpPr>
        <p:spPr>
          <a:xfrm>
            <a:off x="5786147" y="3260141"/>
            <a:ext cx="523338" cy="230832"/>
          </a:xfrm>
          <a:prstGeom prst="rect">
            <a:avLst/>
          </a:prstGeom>
          <a:noFill/>
          <a:ln>
            <a:noFill/>
          </a:ln>
        </p:spPr>
        <p:txBody>
          <a:bodyPr wrap="square" rtlCol="0">
            <a:spAutoFit/>
          </a:bodyPr>
          <a:lstStyle/>
          <a:p>
            <a:pPr algn="ctr"/>
            <a:r>
              <a:rPr lang="en-US" sz="900" b="1" dirty="0"/>
              <a:t>Rubin</a:t>
            </a:r>
          </a:p>
        </p:txBody>
      </p:sp>
      <p:pic>
        <p:nvPicPr>
          <p:cNvPr id="50" name="Picture 49">
            <a:extLst>
              <a:ext uri="{FF2B5EF4-FFF2-40B4-BE49-F238E27FC236}">
                <a16:creationId xmlns:a16="http://schemas.microsoft.com/office/drawing/2014/main" id="{168E7042-8435-2D4F-BAEB-59AC7DC5CDDE}"/>
              </a:ext>
            </a:extLst>
          </p:cNvPr>
          <p:cNvPicPr>
            <a:picLocks noChangeAspect="1"/>
          </p:cNvPicPr>
          <p:nvPr/>
        </p:nvPicPr>
        <p:blipFill>
          <a:blip r:embed="rId18"/>
          <a:stretch>
            <a:fillRect/>
          </a:stretch>
        </p:blipFill>
        <p:spPr>
          <a:xfrm>
            <a:off x="6765856" y="2379040"/>
            <a:ext cx="621901" cy="831793"/>
          </a:xfrm>
          <a:prstGeom prst="rect">
            <a:avLst/>
          </a:prstGeom>
        </p:spPr>
      </p:pic>
      <p:sp>
        <p:nvSpPr>
          <p:cNvPr id="51" name="TextBox 50">
            <a:extLst>
              <a:ext uri="{FF2B5EF4-FFF2-40B4-BE49-F238E27FC236}">
                <a16:creationId xmlns:a16="http://schemas.microsoft.com/office/drawing/2014/main" id="{7FB5D8FA-EC15-494E-93C2-ABC34799BFB0}"/>
              </a:ext>
            </a:extLst>
          </p:cNvPr>
          <p:cNvSpPr txBox="1"/>
          <p:nvPr/>
        </p:nvSpPr>
        <p:spPr>
          <a:xfrm>
            <a:off x="6742008" y="3277929"/>
            <a:ext cx="656562" cy="230832"/>
          </a:xfrm>
          <a:prstGeom prst="rect">
            <a:avLst/>
          </a:prstGeom>
          <a:noFill/>
          <a:ln>
            <a:noFill/>
          </a:ln>
        </p:spPr>
        <p:txBody>
          <a:bodyPr wrap="square" rtlCol="0">
            <a:spAutoFit/>
          </a:bodyPr>
          <a:lstStyle/>
          <a:p>
            <a:pPr algn="ctr"/>
            <a:r>
              <a:rPr lang="en-US" sz="900" b="1" dirty="0" err="1"/>
              <a:t>Carreno</a:t>
            </a:r>
            <a:endParaRPr lang="en-US" sz="900" b="1" dirty="0"/>
          </a:p>
        </p:txBody>
      </p:sp>
      <p:sp>
        <p:nvSpPr>
          <p:cNvPr id="49" name="Title 1">
            <a:extLst>
              <a:ext uri="{FF2B5EF4-FFF2-40B4-BE49-F238E27FC236}">
                <a16:creationId xmlns:a16="http://schemas.microsoft.com/office/drawing/2014/main" id="{0B6C4791-27B4-0147-9E26-ED7C615AE452}"/>
              </a:ext>
            </a:extLst>
          </p:cNvPr>
          <p:cNvSpPr>
            <a:spLocks noGrp="1"/>
          </p:cNvSpPr>
          <p:nvPr>
            <p:ph type="title"/>
          </p:nvPr>
        </p:nvSpPr>
        <p:spPr>
          <a:xfrm>
            <a:off x="228600" y="89370"/>
            <a:ext cx="6199632" cy="527120"/>
          </a:xfrm>
        </p:spPr>
        <p:txBody>
          <a:bodyPr anchor="ctr">
            <a:normAutofit/>
          </a:bodyPr>
          <a:lstStyle/>
          <a:p>
            <a:r>
              <a:rPr lang="en-US" sz="2400" b="1" dirty="0"/>
              <a:t>Acknowledgements – Collaborators</a:t>
            </a:r>
          </a:p>
        </p:txBody>
      </p:sp>
      <p:pic>
        <p:nvPicPr>
          <p:cNvPr id="15" name="Picture 14">
            <a:extLst>
              <a:ext uri="{FF2B5EF4-FFF2-40B4-BE49-F238E27FC236}">
                <a16:creationId xmlns:a16="http://schemas.microsoft.com/office/drawing/2014/main" id="{8F50BD1C-B2ED-054E-A188-AC32E50D3A16}"/>
              </a:ext>
            </a:extLst>
          </p:cNvPr>
          <p:cNvPicPr>
            <a:picLocks noChangeAspect="1"/>
          </p:cNvPicPr>
          <p:nvPr/>
        </p:nvPicPr>
        <p:blipFill>
          <a:blip r:embed="rId19"/>
          <a:stretch>
            <a:fillRect/>
          </a:stretch>
        </p:blipFill>
        <p:spPr>
          <a:xfrm>
            <a:off x="5786147" y="3716239"/>
            <a:ext cx="643416" cy="822142"/>
          </a:xfrm>
          <a:prstGeom prst="rect">
            <a:avLst/>
          </a:prstGeom>
        </p:spPr>
      </p:pic>
      <p:sp>
        <p:nvSpPr>
          <p:cNvPr id="52" name="TextBox 51">
            <a:extLst>
              <a:ext uri="{FF2B5EF4-FFF2-40B4-BE49-F238E27FC236}">
                <a16:creationId xmlns:a16="http://schemas.microsoft.com/office/drawing/2014/main" id="{BB7BEA6C-4318-0C42-BE29-2B577B108858}"/>
              </a:ext>
            </a:extLst>
          </p:cNvPr>
          <p:cNvSpPr txBox="1"/>
          <p:nvPr/>
        </p:nvSpPr>
        <p:spPr>
          <a:xfrm>
            <a:off x="5753995" y="4544894"/>
            <a:ext cx="702122" cy="230832"/>
          </a:xfrm>
          <a:prstGeom prst="rect">
            <a:avLst/>
          </a:prstGeom>
          <a:noFill/>
        </p:spPr>
        <p:txBody>
          <a:bodyPr wrap="square" rtlCol="0">
            <a:spAutoFit/>
          </a:bodyPr>
          <a:lstStyle/>
          <a:p>
            <a:pPr algn="ctr"/>
            <a:r>
              <a:rPr lang="en-US" sz="900" b="1" dirty="0"/>
              <a:t>Miller</a:t>
            </a:r>
          </a:p>
        </p:txBody>
      </p:sp>
      <p:pic>
        <p:nvPicPr>
          <p:cNvPr id="21" name="Picture 20">
            <a:extLst>
              <a:ext uri="{FF2B5EF4-FFF2-40B4-BE49-F238E27FC236}">
                <a16:creationId xmlns:a16="http://schemas.microsoft.com/office/drawing/2014/main" id="{F4E1F5F3-C83B-0F4E-8747-1590C7D7189E}"/>
              </a:ext>
            </a:extLst>
          </p:cNvPr>
          <p:cNvPicPr>
            <a:picLocks noChangeAspect="1"/>
          </p:cNvPicPr>
          <p:nvPr/>
        </p:nvPicPr>
        <p:blipFill>
          <a:blip r:embed="rId20"/>
          <a:stretch>
            <a:fillRect/>
          </a:stretch>
        </p:blipFill>
        <p:spPr>
          <a:xfrm>
            <a:off x="6760555" y="3716240"/>
            <a:ext cx="589933" cy="811860"/>
          </a:xfrm>
          <a:prstGeom prst="rect">
            <a:avLst/>
          </a:prstGeom>
        </p:spPr>
      </p:pic>
      <p:sp>
        <p:nvSpPr>
          <p:cNvPr id="53" name="TextBox 52">
            <a:extLst>
              <a:ext uri="{FF2B5EF4-FFF2-40B4-BE49-F238E27FC236}">
                <a16:creationId xmlns:a16="http://schemas.microsoft.com/office/drawing/2014/main" id="{3B2F4401-5505-0C43-B3AE-6E9BA9F1E364}"/>
              </a:ext>
            </a:extLst>
          </p:cNvPr>
          <p:cNvSpPr txBox="1"/>
          <p:nvPr/>
        </p:nvSpPr>
        <p:spPr>
          <a:xfrm>
            <a:off x="6698481" y="4522572"/>
            <a:ext cx="702122" cy="230832"/>
          </a:xfrm>
          <a:prstGeom prst="rect">
            <a:avLst/>
          </a:prstGeom>
          <a:noFill/>
        </p:spPr>
        <p:txBody>
          <a:bodyPr wrap="square" rtlCol="0">
            <a:spAutoFit/>
          </a:bodyPr>
          <a:lstStyle/>
          <a:p>
            <a:pPr algn="ctr"/>
            <a:r>
              <a:rPr lang="en-US" sz="900" b="1" dirty="0"/>
              <a:t>Walker</a:t>
            </a:r>
          </a:p>
        </p:txBody>
      </p:sp>
    </p:spTree>
    <p:extLst>
      <p:ext uri="{BB962C8B-B14F-4D97-AF65-F5344CB8AC3E}">
        <p14:creationId xmlns:p14="http://schemas.microsoft.com/office/powerpoint/2010/main" val="99061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92BEB00E-F726-F246-BCD2-861E72A01EC3}"/>
              </a:ext>
            </a:extLst>
          </p:cNvPr>
          <p:cNvSpPr/>
          <p:nvPr/>
        </p:nvSpPr>
        <p:spPr>
          <a:xfrm rot="7283859">
            <a:off x="2394711" y="2349606"/>
            <a:ext cx="581291" cy="113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C05EC589-C4A4-9842-8CB1-686276DC599C}"/>
              </a:ext>
            </a:extLst>
          </p:cNvPr>
          <p:cNvPicPr>
            <a:picLocks noChangeAspect="1"/>
          </p:cNvPicPr>
          <p:nvPr/>
        </p:nvPicPr>
        <p:blipFill>
          <a:blip r:embed="rId3"/>
          <a:stretch>
            <a:fillRect/>
          </a:stretch>
        </p:blipFill>
        <p:spPr>
          <a:xfrm>
            <a:off x="908226" y="1134577"/>
            <a:ext cx="5793884" cy="1008217"/>
          </a:xfrm>
          <a:prstGeom prst="rect">
            <a:avLst/>
          </a:prstGeom>
        </p:spPr>
      </p:pic>
      <p:pic>
        <p:nvPicPr>
          <p:cNvPr id="20" name="Picture 19">
            <a:extLst>
              <a:ext uri="{FF2B5EF4-FFF2-40B4-BE49-F238E27FC236}">
                <a16:creationId xmlns:a16="http://schemas.microsoft.com/office/drawing/2014/main" id="{D2A6E1F4-05B7-2F4D-BB19-2422B0076073}"/>
              </a:ext>
            </a:extLst>
          </p:cNvPr>
          <p:cNvPicPr>
            <a:picLocks noChangeAspect="1"/>
          </p:cNvPicPr>
          <p:nvPr/>
        </p:nvPicPr>
        <p:blipFill>
          <a:blip r:embed="rId4"/>
          <a:stretch>
            <a:fillRect/>
          </a:stretch>
        </p:blipFill>
        <p:spPr>
          <a:xfrm>
            <a:off x="1531530" y="2683939"/>
            <a:ext cx="4149191" cy="1626593"/>
          </a:xfrm>
          <a:prstGeom prst="rect">
            <a:avLst/>
          </a:prstGeom>
        </p:spPr>
      </p:pic>
      <p:sp>
        <p:nvSpPr>
          <p:cNvPr id="34" name="Right Arrow 33">
            <a:extLst>
              <a:ext uri="{FF2B5EF4-FFF2-40B4-BE49-F238E27FC236}">
                <a16:creationId xmlns:a16="http://schemas.microsoft.com/office/drawing/2014/main" id="{3F1D5DFB-53CB-FF4A-BD54-BB3BADBC714E}"/>
              </a:ext>
            </a:extLst>
          </p:cNvPr>
          <p:cNvSpPr/>
          <p:nvPr/>
        </p:nvSpPr>
        <p:spPr>
          <a:xfrm rot="3512568">
            <a:off x="4302890" y="2349499"/>
            <a:ext cx="581291" cy="113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EB4EC2F-D2FC-0745-9C35-136513E0BD09}"/>
              </a:ext>
            </a:extLst>
          </p:cNvPr>
          <p:cNvSpPr txBox="1"/>
          <p:nvPr/>
        </p:nvSpPr>
        <p:spPr>
          <a:xfrm>
            <a:off x="3958361" y="4172449"/>
            <a:ext cx="2260606" cy="923330"/>
          </a:xfrm>
          <a:prstGeom prst="rect">
            <a:avLst/>
          </a:prstGeom>
          <a:noFill/>
        </p:spPr>
        <p:txBody>
          <a:bodyPr wrap="square" rtlCol="0">
            <a:spAutoFit/>
          </a:bodyPr>
          <a:lstStyle/>
          <a:p>
            <a:pPr algn="ctr"/>
            <a:r>
              <a:rPr lang="en-US" sz="1350" dirty="0">
                <a:solidFill>
                  <a:srgbClr val="FF0000"/>
                </a:solidFill>
              </a:rPr>
              <a:t>Cancer Cell</a:t>
            </a:r>
          </a:p>
          <a:p>
            <a:pPr algn="ctr"/>
            <a:r>
              <a:rPr lang="en-US" sz="1350" dirty="0"/>
              <a:t>Neoantigen ‘non-self’ antigen</a:t>
            </a:r>
          </a:p>
          <a:p>
            <a:pPr algn="ctr"/>
            <a:r>
              <a:rPr lang="en-US" sz="1350" dirty="0"/>
              <a:t>recognized as foreign</a:t>
            </a:r>
          </a:p>
        </p:txBody>
      </p:sp>
      <p:sp>
        <p:nvSpPr>
          <p:cNvPr id="30" name="TextBox 29">
            <a:extLst>
              <a:ext uri="{FF2B5EF4-FFF2-40B4-BE49-F238E27FC236}">
                <a16:creationId xmlns:a16="http://schemas.microsoft.com/office/drawing/2014/main" id="{A2C5EEC6-782A-6A45-8CB1-94F16B14D324}"/>
              </a:ext>
            </a:extLst>
          </p:cNvPr>
          <p:cNvSpPr txBox="1"/>
          <p:nvPr/>
        </p:nvSpPr>
        <p:spPr>
          <a:xfrm>
            <a:off x="1531530" y="4228739"/>
            <a:ext cx="1673603" cy="715581"/>
          </a:xfrm>
          <a:prstGeom prst="rect">
            <a:avLst/>
          </a:prstGeom>
          <a:noFill/>
        </p:spPr>
        <p:txBody>
          <a:bodyPr wrap="square" rtlCol="0">
            <a:spAutoFit/>
          </a:bodyPr>
          <a:lstStyle/>
          <a:p>
            <a:pPr algn="ctr"/>
            <a:r>
              <a:rPr lang="en-US" sz="1350" dirty="0">
                <a:solidFill>
                  <a:schemeClr val="accent4">
                    <a:lumMod val="75000"/>
                  </a:schemeClr>
                </a:solidFill>
              </a:rPr>
              <a:t>Normal Cell</a:t>
            </a:r>
          </a:p>
          <a:p>
            <a:pPr algn="ctr"/>
            <a:r>
              <a:rPr lang="en-US" sz="1350" dirty="0"/>
              <a:t>WT ‘self’ antigen</a:t>
            </a:r>
          </a:p>
          <a:p>
            <a:pPr algn="ctr"/>
            <a:r>
              <a:rPr lang="en-US" sz="1350" dirty="0"/>
              <a:t>recognized as self</a:t>
            </a:r>
          </a:p>
        </p:txBody>
      </p:sp>
      <p:sp>
        <p:nvSpPr>
          <p:cNvPr id="11" name="Title 1">
            <a:extLst>
              <a:ext uri="{FF2B5EF4-FFF2-40B4-BE49-F238E27FC236}">
                <a16:creationId xmlns:a16="http://schemas.microsoft.com/office/drawing/2014/main" id="{515C7D4F-F3A3-314F-9415-9698BB5B4DE4}"/>
              </a:ext>
            </a:extLst>
          </p:cNvPr>
          <p:cNvSpPr>
            <a:spLocks noGrp="1"/>
          </p:cNvSpPr>
          <p:nvPr>
            <p:ph type="title"/>
          </p:nvPr>
        </p:nvSpPr>
        <p:spPr>
          <a:xfrm>
            <a:off x="228600" y="57151"/>
            <a:ext cx="8686800" cy="609599"/>
          </a:xfrm>
        </p:spPr>
        <p:txBody>
          <a:bodyPr>
            <a:noAutofit/>
          </a:bodyPr>
          <a:lstStyle/>
          <a:p>
            <a:r>
              <a:rPr lang="en-US" sz="1600" dirty="0"/>
              <a:t>The goal of one class of cancer immunotherapy is to leverage the immune system’s ability to attack non-self or “foreign” cells (recognized by their neoantigens)</a:t>
            </a:r>
          </a:p>
        </p:txBody>
      </p:sp>
    </p:spTree>
    <p:extLst>
      <p:ext uri="{BB962C8B-B14F-4D97-AF65-F5344CB8AC3E}">
        <p14:creationId xmlns:p14="http://schemas.microsoft.com/office/powerpoint/2010/main" val="276635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5ECC275-2F00-544C-8439-E38F6A30AC8B}"/>
              </a:ext>
            </a:extLst>
          </p:cNvPr>
          <p:cNvSpPr txBox="1">
            <a:spLocks/>
          </p:cNvSpPr>
          <p:nvPr/>
        </p:nvSpPr>
        <p:spPr>
          <a:xfrm>
            <a:off x="228599" y="83476"/>
            <a:ext cx="8717437"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a:t>The clinical trial landscape suggests a diversity of outstanding questions (</a:t>
            </a:r>
            <a:r>
              <a:rPr lang="en-US" sz="2000" dirty="0" err="1"/>
              <a:t>neoantigen.clinwiki.org</a:t>
            </a:r>
            <a:r>
              <a:rPr lang="en-US" sz="2000" dirty="0"/>
              <a:t> summary)</a:t>
            </a:r>
          </a:p>
        </p:txBody>
      </p:sp>
      <p:pic>
        <p:nvPicPr>
          <p:cNvPr id="5" name="Picture 4">
            <a:extLst>
              <a:ext uri="{FF2B5EF4-FFF2-40B4-BE49-F238E27FC236}">
                <a16:creationId xmlns:a16="http://schemas.microsoft.com/office/drawing/2014/main" id="{14F5BBF0-1F9F-3045-B977-EACB5A80FF33}"/>
              </a:ext>
            </a:extLst>
          </p:cNvPr>
          <p:cNvPicPr>
            <a:picLocks noChangeAspect="1"/>
          </p:cNvPicPr>
          <p:nvPr/>
        </p:nvPicPr>
        <p:blipFill>
          <a:blip r:embed="rId3"/>
          <a:stretch>
            <a:fillRect/>
          </a:stretch>
        </p:blipFill>
        <p:spPr>
          <a:xfrm>
            <a:off x="228598" y="742949"/>
            <a:ext cx="7086602" cy="4211345"/>
          </a:xfrm>
          <a:prstGeom prst="rect">
            <a:avLst/>
          </a:prstGeom>
        </p:spPr>
      </p:pic>
      <p:sp>
        <p:nvSpPr>
          <p:cNvPr id="6" name="TextBox 5">
            <a:extLst>
              <a:ext uri="{FF2B5EF4-FFF2-40B4-BE49-F238E27FC236}">
                <a16:creationId xmlns:a16="http://schemas.microsoft.com/office/drawing/2014/main" id="{E403FDEB-B738-E34F-BCCC-81A24FBDAFA1}"/>
              </a:ext>
            </a:extLst>
          </p:cNvPr>
          <p:cNvSpPr txBox="1"/>
          <p:nvPr/>
        </p:nvSpPr>
        <p:spPr>
          <a:xfrm>
            <a:off x="7391400" y="3028712"/>
            <a:ext cx="1554636" cy="1600438"/>
          </a:xfrm>
          <a:prstGeom prst="rect">
            <a:avLst/>
          </a:prstGeom>
          <a:noFill/>
        </p:spPr>
        <p:txBody>
          <a:bodyPr wrap="square" rtlCol="0">
            <a:spAutoFit/>
          </a:bodyPr>
          <a:lstStyle/>
          <a:p>
            <a:r>
              <a:rPr lang="en-US" sz="1400" dirty="0"/>
              <a:t>This effort was supported by a gift from the </a:t>
            </a:r>
            <a:r>
              <a:rPr lang="en-US" sz="1400" b="1" dirty="0"/>
              <a:t>Jaime Leandro Foundation for Therapeutic Cancer Vaccines</a:t>
            </a:r>
          </a:p>
        </p:txBody>
      </p:sp>
    </p:spTree>
    <p:extLst>
      <p:ext uri="{BB962C8B-B14F-4D97-AF65-F5344CB8AC3E}">
        <p14:creationId xmlns:p14="http://schemas.microsoft.com/office/powerpoint/2010/main" val="418047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DED3-3634-C148-913E-500955519F10}"/>
              </a:ext>
            </a:extLst>
          </p:cNvPr>
          <p:cNvSpPr>
            <a:spLocks noGrp="1"/>
          </p:cNvSpPr>
          <p:nvPr>
            <p:ph type="title"/>
          </p:nvPr>
        </p:nvSpPr>
        <p:spPr/>
        <p:txBody>
          <a:bodyPr>
            <a:normAutofit fontScale="90000"/>
          </a:bodyPr>
          <a:lstStyle/>
          <a:p>
            <a:r>
              <a:rPr lang="en-US" dirty="0"/>
              <a:t>Relevant publications</a:t>
            </a:r>
          </a:p>
        </p:txBody>
      </p:sp>
      <p:sp>
        <p:nvSpPr>
          <p:cNvPr id="3" name="Content Placeholder 2">
            <a:extLst>
              <a:ext uri="{FF2B5EF4-FFF2-40B4-BE49-F238E27FC236}">
                <a16:creationId xmlns:a16="http://schemas.microsoft.com/office/drawing/2014/main" id="{5B375E1F-014B-B248-B6E3-70D04BCD3A75}"/>
              </a:ext>
            </a:extLst>
          </p:cNvPr>
          <p:cNvSpPr>
            <a:spLocks noGrp="1"/>
          </p:cNvSpPr>
          <p:nvPr>
            <p:ph idx="1"/>
          </p:nvPr>
        </p:nvSpPr>
        <p:spPr/>
        <p:txBody>
          <a:bodyPr>
            <a:normAutofit fontScale="62500" lnSpcReduction="20000"/>
          </a:bodyPr>
          <a:lstStyle/>
          <a:p>
            <a:r>
              <a:rPr lang="en-US" dirty="0" err="1"/>
              <a:t>Hundal</a:t>
            </a:r>
            <a:r>
              <a:rPr lang="en-US" dirty="0"/>
              <a:t> J, </a:t>
            </a:r>
            <a:r>
              <a:rPr lang="en-US" dirty="0" err="1"/>
              <a:t>Carreno</a:t>
            </a:r>
            <a:r>
              <a:rPr lang="en-US" dirty="0"/>
              <a:t> BM, Petti AA, Linette GP, Griffith OL, </a:t>
            </a:r>
            <a:r>
              <a:rPr lang="en-US" dirty="0" err="1"/>
              <a:t>Mardis</a:t>
            </a:r>
            <a:r>
              <a:rPr lang="en-US" dirty="0"/>
              <a:t> ER, Griffith M. </a:t>
            </a:r>
            <a:r>
              <a:rPr lang="en-US" b="1" dirty="0" err="1"/>
              <a:t>pVAC-Seq</a:t>
            </a:r>
            <a:r>
              <a:rPr lang="en-US" b="1" dirty="0"/>
              <a:t>: A genome-guided in silico approach to identifying tumor neoantigens</a:t>
            </a:r>
            <a:r>
              <a:rPr lang="en-US" dirty="0"/>
              <a:t>. </a:t>
            </a:r>
            <a:r>
              <a:rPr lang="en-US" i="1" dirty="0"/>
              <a:t>Genome Medicine</a:t>
            </a:r>
            <a:r>
              <a:rPr lang="en-US" dirty="0"/>
              <a:t>. 2016 Jan 29;8(1):11. PMID: </a:t>
            </a:r>
            <a:r>
              <a:rPr lang="en-US" dirty="0">
                <a:hlinkClick r:id="rId2"/>
              </a:rPr>
              <a:t>26825632</a:t>
            </a:r>
            <a:r>
              <a:rPr lang="en-US" dirty="0"/>
              <a:t>.</a:t>
            </a:r>
          </a:p>
          <a:p>
            <a:r>
              <a:rPr lang="en-US" dirty="0" err="1"/>
              <a:t>Hundal</a:t>
            </a:r>
            <a:r>
              <a:rPr lang="en-US" dirty="0"/>
              <a:t> J, </a:t>
            </a:r>
            <a:r>
              <a:rPr lang="en-US" dirty="0" err="1"/>
              <a:t>Kiwala</a:t>
            </a:r>
            <a:r>
              <a:rPr lang="en-US" dirty="0"/>
              <a:t> S, Feng YY, Liu CJ, Govindan R, Chapman WC, </a:t>
            </a:r>
            <a:r>
              <a:rPr lang="en-US" dirty="0" err="1"/>
              <a:t>Uppaluri</a:t>
            </a:r>
            <a:r>
              <a:rPr lang="en-US" dirty="0"/>
              <a:t> R, </a:t>
            </a:r>
            <a:r>
              <a:rPr lang="en-US" dirty="0" err="1"/>
              <a:t>Swamidass</a:t>
            </a:r>
            <a:r>
              <a:rPr lang="en-US" dirty="0"/>
              <a:t> SJ, Griffith OL, </a:t>
            </a:r>
            <a:r>
              <a:rPr lang="en-US" dirty="0" err="1"/>
              <a:t>Mardis</a:t>
            </a:r>
            <a:r>
              <a:rPr lang="en-US" dirty="0"/>
              <a:t> ER, Griffith M. </a:t>
            </a:r>
            <a:r>
              <a:rPr lang="en-US" b="1" dirty="0"/>
              <a:t>Accounting for proximal variants improves neoantigen prediction.</a:t>
            </a:r>
            <a:r>
              <a:rPr lang="en-US" dirty="0"/>
              <a:t> </a:t>
            </a:r>
            <a:r>
              <a:rPr lang="en-US" i="1" dirty="0"/>
              <a:t>Nature Genetics</a:t>
            </a:r>
            <a:r>
              <a:rPr lang="en-US" dirty="0"/>
              <a:t>. 2019 Jan;51(1):175-179. PMID: </a:t>
            </a:r>
            <a:r>
              <a:rPr lang="en-US" dirty="0">
                <a:hlinkClick r:id="rId3"/>
              </a:rPr>
              <a:t>30510237</a:t>
            </a:r>
            <a:r>
              <a:rPr lang="en-US" dirty="0"/>
              <a:t>.</a:t>
            </a:r>
          </a:p>
          <a:p>
            <a:r>
              <a:rPr lang="en-US" dirty="0" err="1"/>
              <a:t>Richters</a:t>
            </a:r>
            <a:r>
              <a:rPr lang="en-US" dirty="0"/>
              <a:t> MM, Xia H, Campbell KM, </a:t>
            </a:r>
            <a:r>
              <a:rPr lang="en-US" dirty="0" err="1"/>
              <a:t>Gillanders</a:t>
            </a:r>
            <a:r>
              <a:rPr lang="en-US" dirty="0"/>
              <a:t> WE, Griffith OL, Griffith M. </a:t>
            </a:r>
            <a:r>
              <a:rPr lang="en-US" b="1" dirty="0"/>
              <a:t>Best practices for bioinformatic characterization of neoantigens for clinical utility.</a:t>
            </a:r>
            <a:r>
              <a:rPr lang="en-US" dirty="0"/>
              <a:t> </a:t>
            </a:r>
            <a:r>
              <a:rPr lang="en-US" i="1" dirty="0"/>
              <a:t>Genome Medicine</a:t>
            </a:r>
            <a:r>
              <a:rPr lang="en-US" dirty="0"/>
              <a:t>. 2019 Aug 28;11(1):56. PMID: </a:t>
            </a:r>
            <a:r>
              <a:rPr lang="en-US" dirty="0">
                <a:hlinkClick r:id="rId4"/>
              </a:rPr>
              <a:t>31462330</a:t>
            </a:r>
            <a:r>
              <a:rPr lang="en-US" dirty="0"/>
              <a:t>.</a:t>
            </a:r>
          </a:p>
          <a:p>
            <a:r>
              <a:rPr lang="en-US" dirty="0" err="1"/>
              <a:t>Hundal</a:t>
            </a:r>
            <a:r>
              <a:rPr lang="en-US" dirty="0"/>
              <a:t> J, </a:t>
            </a:r>
            <a:r>
              <a:rPr lang="en-US" dirty="0" err="1"/>
              <a:t>Kiwala</a:t>
            </a:r>
            <a:r>
              <a:rPr lang="en-US" dirty="0"/>
              <a:t> S, McMichael J, Miller CA, Xia H, </a:t>
            </a:r>
            <a:r>
              <a:rPr lang="en-US" dirty="0" err="1"/>
              <a:t>Wollam</a:t>
            </a:r>
            <a:r>
              <a:rPr lang="en-US" dirty="0"/>
              <a:t> AT, Liu CJ, Zhao S, Feng YY, </a:t>
            </a:r>
            <a:r>
              <a:rPr lang="en-US" dirty="0" err="1"/>
              <a:t>Graubert</a:t>
            </a:r>
            <a:r>
              <a:rPr lang="en-US" dirty="0"/>
              <a:t> AP, </a:t>
            </a:r>
            <a:r>
              <a:rPr lang="en-US" dirty="0" err="1"/>
              <a:t>Wollam</a:t>
            </a:r>
            <a:r>
              <a:rPr lang="en-US" dirty="0"/>
              <a:t> AZ, </a:t>
            </a:r>
            <a:r>
              <a:rPr lang="en-US" dirty="0" err="1"/>
              <a:t>Neichin</a:t>
            </a:r>
            <a:r>
              <a:rPr lang="en-US" dirty="0"/>
              <a:t> J, </a:t>
            </a:r>
            <a:r>
              <a:rPr lang="en-US" dirty="0" err="1"/>
              <a:t>Neveau</a:t>
            </a:r>
            <a:r>
              <a:rPr lang="en-US" dirty="0"/>
              <a:t> M, Walker J, </a:t>
            </a:r>
            <a:r>
              <a:rPr lang="en-US" dirty="0" err="1"/>
              <a:t>Gillanders</a:t>
            </a:r>
            <a:r>
              <a:rPr lang="en-US" dirty="0"/>
              <a:t> WE, </a:t>
            </a:r>
            <a:r>
              <a:rPr lang="en-US" dirty="0" err="1"/>
              <a:t>Mardis</a:t>
            </a:r>
            <a:r>
              <a:rPr lang="en-US" dirty="0"/>
              <a:t> ER, Griffith OL, Griffith M. </a:t>
            </a:r>
            <a:r>
              <a:rPr lang="en-US" b="1" dirty="0" err="1"/>
              <a:t>pVACtools</a:t>
            </a:r>
            <a:r>
              <a:rPr lang="en-US" b="1" dirty="0"/>
              <a:t>: A Computational Toolkit to Identify and Visualize Cancer Neoantigens</a:t>
            </a:r>
            <a:r>
              <a:rPr lang="en-US" dirty="0"/>
              <a:t>. </a:t>
            </a:r>
            <a:r>
              <a:rPr lang="en-US" i="1" dirty="0"/>
              <a:t>Cancer Immunology Research</a:t>
            </a:r>
            <a:r>
              <a:rPr lang="en-US" dirty="0"/>
              <a:t>. 2020 Mar;8(3):409-420. PMID: </a:t>
            </a:r>
            <a:r>
              <a:rPr lang="en-US" dirty="0">
                <a:hlinkClick r:id="rId5"/>
              </a:rPr>
              <a:t>31907209</a:t>
            </a:r>
            <a:r>
              <a:rPr lang="en-US" dirty="0"/>
              <a:t>.</a:t>
            </a:r>
          </a:p>
          <a:p>
            <a:r>
              <a:rPr lang="en-US" dirty="0">
                <a:latin typeface="Arial" panose="020B0604020202020204" pitchFamily="34" charset="0"/>
                <a:ea typeface="MS Mincho" panose="02020609040205080304" pitchFamily="49" charset="-128"/>
              </a:rPr>
              <a:t>De </a:t>
            </a:r>
            <a:r>
              <a:rPr lang="en-US" dirty="0" err="1">
                <a:latin typeface="Arial" panose="020B0604020202020204" pitchFamily="34" charset="0"/>
                <a:ea typeface="MS Mincho" panose="02020609040205080304" pitchFamily="49" charset="-128"/>
              </a:rPr>
              <a:t>Mattos</a:t>
            </a:r>
            <a:r>
              <a:rPr lang="en-US" dirty="0">
                <a:latin typeface="Arial" panose="020B0604020202020204" pitchFamily="34" charset="0"/>
                <a:ea typeface="MS Mincho" panose="02020609040205080304" pitchFamily="49" charset="-128"/>
              </a:rPr>
              <a:t>-Arruda L, Vazquez M, </a:t>
            </a:r>
            <a:r>
              <a:rPr lang="en-US" dirty="0" err="1">
                <a:latin typeface="Arial" panose="020B0604020202020204" pitchFamily="34" charset="0"/>
                <a:ea typeface="MS Mincho" panose="02020609040205080304" pitchFamily="49" charset="-128"/>
              </a:rPr>
              <a:t>Finotello</a:t>
            </a:r>
            <a:r>
              <a:rPr lang="en-US" dirty="0">
                <a:latin typeface="Arial" panose="020B0604020202020204" pitchFamily="34" charset="0"/>
                <a:ea typeface="MS Mincho" panose="02020609040205080304" pitchFamily="49" charset="-128"/>
              </a:rPr>
              <a:t> F, Lepore R, Porta E, </a:t>
            </a:r>
            <a:r>
              <a:rPr lang="en-US" dirty="0" err="1">
                <a:latin typeface="Arial" panose="020B0604020202020204" pitchFamily="34" charset="0"/>
                <a:ea typeface="MS Mincho" panose="02020609040205080304" pitchFamily="49" charset="-128"/>
              </a:rPr>
              <a:t>Hundal</a:t>
            </a:r>
            <a:r>
              <a:rPr lang="en-US" dirty="0">
                <a:latin typeface="Arial" panose="020B0604020202020204" pitchFamily="34" charset="0"/>
                <a:ea typeface="MS Mincho" panose="02020609040205080304" pitchFamily="49" charset="-128"/>
              </a:rPr>
              <a:t> J, </a:t>
            </a:r>
            <a:r>
              <a:rPr lang="en-US" dirty="0" err="1">
                <a:latin typeface="Arial" panose="020B0604020202020204" pitchFamily="34" charset="0"/>
                <a:ea typeface="MS Mincho" panose="02020609040205080304" pitchFamily="49" charset="-128"/>
              </a:rPr>
              <a:t>Amengual-Rigo</a:t>
            </a:r>
            <a:r>
              <a:rPr lang="en-US" dirty="0">
                <a:latin typeface="Arial" panose="020B0604020202020204" pitchFamily="34" charset="0"/>
                <a:ea typeface="MS Mincho" panose="02020609040205080304" pitchFamily="49" charset="-128"/>
              </a:rPr>
              <a:t> P, Ng CKY, Valencia A, Carrillo J, Chan TA, </a:t>
            </a:r>
            <a:r>
              <a:rPr lang="en-US" dirty="0" err="1">
                <a:latin typeface="Arial" panose="020B0604020202020204" pitchFamily="34" charset="0"/>
                <a:ea typeface="MS Mincho" panose="02020609040205080304" pitchFamily="49" charset="-128"/>
              </a:rPr>
              <a:t>Guallar</a:t>
            </a:r>
            <a:r>
              <a:rPr lang="en-US" dirty="0">
                <a:latin typeface="Arial" panose="020B0604020202020204" pitchFamily="34" charset="0"/>
                <a:ea typeface="MS Mincho" panose="02020609040205080304" pitchFamily="49" charset="-128"/>
              </a:rPr>
              <a:t> V, </a:t>
            </a:r>
            <a:r>
              <a:rPr lang="en-US" dirty="0" err="1">
                <a:latin typeface="Arial" panose="020B0604020202020204" pitchFamily="34" charset="0"/>
                <a:ea typeface="MS Mincho" panose="02020609040205080304" pitchFamily="49" charset="-128"/>
              </a:rPr>
              <a:t>McGranahan</a:t>
            </a:r>
            <a:r>
              <a:rPr lang="en-US" dirty="0">
                <a:latin typeface="Arial" panose="020B0604020202020204" pitchFamily="34" charset="0"/>
                <a:ea typeface="MS Mincho" panose="02020609040205080304" pitchFamily="49" charset="-128"/>
              </a:rPr>
              <a:t> N, Blanco J, Griffith M. </a:t>
            </a:r>
            <a:r>
              <a:rPr lang="en-US" b="1" dirty="0">
                <a:latin typeface="Arial" panose="020B0604020202020204" pitchFamily="34" charset="0"/>
                <a:ea typeface="MS Mincho" panose="02020609040205080304" pitchFamily="49" charset="-128"/>
              </a:rPr>
              <a:t>Neoantigen prediction and computational perspectives towards clinical benefit: Recommendations from the ESMO Precision Medicine Working Group.</a:t>
            </a:r>
            <a:r>
              <a:rPr lang="en-US" dirty="0">
                <a:latin typeface="Arial" panose="020B0604020202020204" pitchFamily="34" charset="0"/>
                <a:ea typeface="MS Mincho" panose="02020609040205080304" pitchFamily="49" charset="-128"/>
              </a:rPr>
              <a:t> </a:t>
            </a:r>
            <a:r>
              <a:rPr lang="en-US" i="1" dirty="0">
                <a:latin typeface="Arial" panose="020B0604020202020204" pitchFamily="34" charset="0"/>
                <a:ea typeface="MS Mincho" panose="02020609040205080304" pitchFamily="49" charset="-128"/>
              </a:rPr>
              <a:t>Annals of Oncology</a:t>
            </a:r>
            <a:r>
              <a:rPr lang="en-US" dirty="0">
                <a:latin typeface="Arial" panose="020B0604020202020204" pitchFamily="34" charset="0"/>
                <a:ea typeface="MS Mincho" panose="02020609040205080304" pitchFamily="49" charset="-128"/>
              </a:rPr>
              <a:t>. 2020 May 19.</a:t>
            </a:r>
            <a:r>
              <a:rPr lang="en-US" dirty="0"/>
              <a:t> PMID: </a:t>
            </a:r>
            <a:r>
              <a:rPr lang="en-US" dirty="0">
                <a:hlinkClick r:id="rId6"/>
              </a:rPr>
              <a:t>32610166</a:t>
            </a:r>
            <a:r>
              <a:rPr lang="en-US" dirty="0"/>
              <a:t>.</a:t>
            </a:r>
          </a:p>
        </p:txBody>
      </p:sp>
    </p:spTree>
    <p:extLst>
      <p:ext uri="{BB962C8B-B14F-4D97-AF65-F5344CB8AC3E}">
        <p14:creationId xmlns:p14="http://schemas.microsoft.com/office/powerpoint/2010/main" val="145512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EE4E-F197-A641-A1EC-A01A0BF9F821}"/>
              </a:ext>
            </a:extLst>
          </p:cNvPr>
          <p:cNvSpPr>
            <a:spLocks noGrp="1"/>
          </p:cNvSpPr>
          <p:nvPr>
            <p:ph type="title"/>
          </p:nvPr>
        </p:nvSpPr>
        <p:spPr/>
        <p:txBody>
          <a:bodyPr>
            <a:normAutofit fontScale="90000"/>
          </a:bodyPr>
          <a:lstStyle/>
          <a:p>
            <a:r>
              <a:rPr lang="en-US" dirty="0"/>
              <a:t>Funding</a:t>
            </a:r>
          </a:p>
        </p:txBody>
      </p:sp>
      <p:sp>
        <p:nvSpPr>
          <p:cNvPr id="4" name="Content Placeholder 3">
            <a:extLst>
              <a:ext uri="{FF2B5EF4-FFF2-40B4-BE49-F238E27FC236}">
                <a16:creationId xmlns:a16="http://schemas.microsoft.com/office/drawing/2014/main" id="{902D5131-BAF0-954C-8F5C-4CB3F6A55F10}"/>
              </a:ext>
            </a:extLst>
          </p:cNvPr>
          <p:cNvSpPr>
            <a:spLocks noGrp="1"/>
          </p:cNvSpPr>
          <p:nvPr>
            <p:ph sz="half" idx="1"/>
          </p:nvPr>
        </p:nvSpPr>
        <p:spPr>
          <a:xfrm>
            <a:off x="228600" y="4636225"/>
            <a:ext cx="8305800" cy="375105"/>
          </a:xfrm>
        </p:spPr>
        <p:txBody>
          <a:bodyPr>
            <a:normAutofit fontScale="25000" lnSpcReduction="20000"/>
          </a:bodyPr>
          <a:lstStyle/>
          <a:p>
            <a:pPr marL="0" indent="0">
              <a:buNone/>
            </a:pPr>
            <a:r>
              <a:rPr lang="en-US" dirty="0"/>
              <a:t>The primary academic affiliation of the Griffith Lab is the Department of Medicine at Washington University (secondary affiliation with Department of Genetics). The Griffith Lab is located at the McDonnell Genome Institute. The McDonnell Genome Institute is one of several large-scale sequencing centers in the United States funded by the National Institutes of Health (NIH) and National Human Genome Research Institute (NHGRI). In addition to support from Washington University, the Griffith Lab has received support from the external funding agencies, non-profit foundations, and other organizations shown here. </a:t>
            </a:r>
          </a:p>
        </p:txBody>
      </p:sp>
      <p:pic>
        <p:nvPicPr>
          <p:cNvPr id="11" name="Picture 10">
            <a:extLst>
              <a:ext uri="{FF2B5EF4-FFF2-40B4-BE49-F238E27FC236}">
                <a16:creationId xmlns:a16="http://schemas.microsoft.com/office/drawing/2014/main" id="{84376B37-74E5-0747-9A17-EA27CD7BE8F5}"/>
              </a:ext>
            </a:extLst>
          </p:cNvPr>
          <p:cNvPicPr>
            <a:picLocks noChangeAspect="1"/>
          </p:cNvPicPr>
          <p:nvPr/>
        </p:nvPicPr>
        <p:blipFill>
          <a:blip r:embed="rId3"/>
          <a:stretch>
            <a:fillRect/>
          </a:stretch>
        </p:blipFill>
        <p:spPr>
          <a:xfrm>
            <a:off x="228600" y="700890"/>
            <a:ext cx="8077200" cy="3775860"/>
          </a:xfrm>
          <a:prstGeom prst="rect">
            <a:avLst/>
          </a:prstGeom>
        </p:spPr>
      </p:pic>
      <p:pic>
        <p:nvPicPr>
          <p:cNvPr id="5" name="Picture 4">
            <a:extLst>
              <a:ext uri="{FF2B5EF4-FFF2-40B4-BE49-F238E27FC236}">
                <a16:creationId xmlns:a16="http://schemas.microsoft.com/office/drawing/2014/main" id="{FD378855-7150-0449-BFE0-43A4363AECBC}"/>
              </a:ext>
            </a:extLst>
          </p:cNvPr>
          <p:cNvPicPr>
            <a:picLocks noChangeAspect="1"/>
          </p:cNvPicPr>
          <p:nvPr/>
        </p:nvPicPr>
        <p:blipFill>
          <a:blip r:embed="rId4"/>
          <a:stretch>
            <a:fillRect/>
          </a:stretch>
        </p:blipFill>
        <p:spPr>
          <a:xfrm>
            <a:off x="3733800" y="3867150"/>
            <a:ext cx="990600" cy="706341"/>
          </a:xfrm>
          <a:prstGeom prst="rect">
            <a:avLst/>
          </a:prstGeom>
        </p:spPr>
      </p:pic>
    </p:spTree>
    <p:extLst>
      <p:ext uri="{BB962C8B-B14F-4D97-AF65-F5344CB8AC3E}">
        <p14:creationId xmlns:p14="http://schemas.microsoft.com/office/powerpoint/2010/main" val="5401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451"/>
            <a:ext cx="8686800" cy="546099"/>
          </a:xfrm>
        </p:spPr>
        <p:txBody>
          <a:bodyPr>
            <a:noAutofit/>
          </a:bodyPr>
          <a:lstStyle/>
          <a:p>
            <a:r>
              <a:rPr lang="en-US" sz="2000" dirty="0"/>
              <a:t>Invoking an adaptive immune response against the tumor involves a complex pathway</a:t>
            </a:r>
          </a:p>
        </p:txBody>
      </p:sp>
      <p:sp>
        <p:nvSpPr>
          <p:cNvPr id="3" name="TextBox 2"/>
          <p:cNvSpPr txBox="1"/>
          <p:nvPr/>
        </p:nvSpPr>
        <p:spPr>
          <a:xfrm>
            <a:off x="6452462" y="2205505"/>
            <a:ext cx="2716473" cy="646331"/>
          </a:xfrm>
          <a:prstGeom prst="rect">
            <a:avLst/>
          </a:prstGeom>
          <a:noFill/>
        </p:spPr>
        <p:txBody>
          <a:bodyPr wrap="square" rtlCol="0">
            <a:spAutoFit/>
          </a:bodyPr>
          <a:lstStyle/>
          <a:p>
            <a:r>
              <a:rPr lang="en-US" b="1" dirty="0"/>
              <a:t>3. </a:t>
            </a:r>
            <a:r>
              <a:rPr lang="en-US" b="1" dirty="0" err="1"/>
              <a:t>Neoantigen</a:t>
            </a:r>
            <a:r>
              <a:rPr lang="en-US" dirty="0"/>
              <a:t> peptide presented by </a:t>
            </a:r>
            <a:r>
              <a:rPr lang="en-US" b="1" dirty="0"/>
              <a:t>MHC</a:t>
            </a:r>
          </a:p>
        </p:txBody>
      </p:sp>
      <p:sp>
        <p:nvSpPr>
          <p:cNvPr id="4" name="TextBox 3"/>
          <p:cNvSpPr txBox="1"/>
          <p:nvPr/>
        </p:nvSpPr>
        <p:spPr>
          <a:xfrm>
            <a:off x="6456569" y="1254526"/>
            <a:ext cx="2478111" cy="923330"/>
          </a:xfrm>
          <a:prstGeom prst="rect">
            <a:avLst/>
          </a:prstGeom>
          <a:noFill/>
        </p:spPr>
        <p:txBody>
          <a:bodyPr wrap="square" rtlCol="0">
            <a:spAutoFit/>
          </a:bodyPr>
          <a:lstStyle/>
          <a:p>
            <a:r>
              <a:rPr lang="en-US" b="1" dirty="0"/>
              <a:t>4. T cell receptor </a:t>
            </a:r>
            <a:r>
              <a:rPr lang="en-US" dirty="0"/>
              <a:t>that uniquely matches the tumor peptide</a:t>
            </a:r>
          </a:p>
        </p:txBody>
      </p:sp>
      <p:sp>
        <p:nvSpPr>
          <p:cNvPr id="5" name="TextBox 4"/>
          <p:cNvSpPr txBox="1"/>
          <p:nvPr/>
        </p:nvSpPr>
        <p:spPr>
          <a:xfrm>
            <a:off x="228600" y="1771967"/>
            <a:ext cx="2268230" cy="1200329"/>
          </a:xfrm>
          <a:prstGeom prst="rect">
            <a:avLst/>
          </a:prstGeom>
          <a:noFill/>
        </p:spPr>
        <p:txBody>
          <a:bodyPr wrap="square" rtlCol="0">
            <a:spAutoFit/>
          </a:bodyPr>
          <a:lstStyle/>
          <a:p>
            <a:r>
              <a:rPr lang="en-US" b="1" dirty="0"/>
              <a:t>1. Tumor</a:t>
            </a:r>
            <a:r>
              <a:rPr lang="en-US" dirty="0"/>
              <a:t> produces a unique peptide corresponding to a somatic </a:t>
            </a:r>
            <a:r>
              <a:rPr lang="en-US" b="1" dirty="0"/>
              <a:t>mutation</a:t>
            </a:r>
          </a:p>
        </p:txBody>
      </p:sp>
      <p:sp>
        <p:nvSpPr>
          <p:cNvPr id="6" name="TextBox 5"/>
          <p:cNvSpPr txBox="1"/>
          <p:nvPr/>
        </p:nvSpPr>
        <p:spPr>
          <a:xfrm>
            <a:off x="6456570" y="3614740"/>
            <a:ext cx="2268230" cy="1200329"/>
          </a:xfrm>
          <a:prstGeom prst="rect">
            <a:avLst/>
          </a:prstGeom>
          <a:noFill/>
        </p:spPr>
        <p:txBody>
          <a:bodyPr wrap="square" rtlCol="0">
            <a:spAutoFit/>
          </a:bodyPr>
          <a:lstStyle/>
          <a:p>
            <a:r>
              <a:rPr lang="en-US" b="1" dirty="0"/>
              <a:t>2. Processing </a:t>
            </a:r>
            <a:r>
              <a:rPr lang="en-US" dirty="0"/>
              <a:t>and presentation of the tumor specific peptide</a:t>
            </a:r>
          </a:p>
        </p:txBody>
      </p:sp>
      <p:grpSp>
        <p:nvGrpSpPr>
          <p:cNvPr id="7" name="Group 6"/>
          <p:cNvGrpSpPr/>
          <p:nvPr/>
        </p:nvGrpSpPr>
        <p:grpSpPr>
          <a:xfrm>
            <a:off x="2993986" y="1123950"/>
            <a:ext cx="1830453" cy="3605307"/>
            <a:chOff x="2920276" y="1404843"/>
            <a:chExt cx="2768627" cy="5453157"/>
          </a:xfrm>
        </p:grpSpPr>
        <p:pic>
          <p:nvPicPr>
            <p:cNvPr id="8" name="Picture 7" descr="nri3339-f1.jpg"/>
            <p:cNvPicPr>
              <a:picLocks noChangeAspect="1"/>
            </p:cNvPicPr>
            <p:nvPr/>
          </p:nvPicPr>
          <p:blipFill rotWithShape="1">
            <a:blip r:embed="rId3">
              <a:extLst>
                <a:ext uri="{28A0092B-C50C-407E-A947-70E740481C1C}">
                  <a14:useLocalDpi xmlns:a14="http://schemas.microsoft.com/office/drawing/2010/main" val="0"/>
                </a:ext>
              </a:extLst>
            </a:blip>
            <a:srcRect r="49483"/>
            <a:stretch/>
          </p:blipFill>
          <p:spPr>
            <a:xfrm>
              <a:off x="2920276" y="1404843"/>
              <a:ext cx="2768627" cy="5453157"/>
            </a:xfrm>
            <a:prstGeom prst="rect">
              <a:avLst/>
            </a:prstGeom>
          </p:spPr>
        </p:pic>
        <p:sp>
          <p:nvSpPr>
            <p:cNvPr id="9" name="Rectangle 8"/>
            <p:cNvSpPr/>
            <p:nvPr/>
          </p:nvSpPr>
          <p:spPr>
            <a:xfrm>
              <a:off x="3894667" y="2851836"/>
              <a:ext cx="465667" cy="186267"/>
            </a:xfrm>
            <a:prstGeom prst="rect">
              <a:avLst/>
            </a:prstGeom>
            <a:solidFill>
              <a:srgbClr val="DDD9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0" name="Straight Arrow Connector 9"/>
          <p:cNvCxnSpPr>
            <a:stCxn id="5" idx="3"/>
          </p:cNvCxnSpPr>
          <p:nvPr/>
        </p:nvCxnSpPr>
        <p:spPr>
          <a:xfrm flipV="1">
            <a:off x="2496830" y="2266950"/>
            <a:ext cx="932170" cy="1051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267200" y="4019550"/>
            <a:ext cx="2225144" cy="1655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1"/>
          </p:cNvCxnSpPr>
          <p:nvPr/>
        </p:nvCxnSpPr>
        <p:spPr>
          <a:xfrm flipH="1" flipV="1">
            <a:off x="4495800" y="1962150"/>
            <a:ext cx="1956662" cy="5665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1"/>
          </p:cNvCxnSpPr>
          <p:nvPr/>
        </p:nvCxnSpPr>
        <p:spPr>
          <a:xfrm flipH="1">
            <a:off x="4419600" y="1716191"/>
            <a:ext cx="20369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03A8DD2-2FFE-F54D-BF3D-052A8FC64C28}"/>
              </a:ext>
            </a:extLst>
          </p:cNvPr>
          <p:cNvSpPr txBox="1"/>
          <p:nvPr/>
        </p:nvSpPr>
        <p:spPr>
          <a:xfrm>
            <a:off x="2980266" y="4642306"/>
            <a:ext cx="1844174" cy="215444"/>
          </a:xfrm>
          <a:prstGeom prst="rect">
            <a:avLst/>
          </a:prstGeom>
          <a:noFill/>
        </p:spPr>
        <p:txBody>
          <a:bodyPr wrap="square" rtlCol="0">
            <a:spAutoFit/>
          </a:bodyPr>
          <a:lstStyle/>
          <a:p>
            <a:r>
              <a:rPr lang="en-US" sz="800" dirty="0">
                <a:hlinkClick r:id="rId4"/>
              </a:rPr>
              <a:t>Kobayashi and van den </a:t>
            </a:r>
            <a:r>
              <a:rPr lang="en-US" sz="800" dirty="0" err="1">
                <a:hlinkClick r:id="rId4"/>
              </a:rPr>
              <a:t>Elsen</a:t>
            </a:r>
            <a:r>
              <a:rPr lang="en-US" sz="800" dirty="0">
                <a:hlinkClick r:id="rId4"/>
              </a:rPr>
              <a:t>, 2012</a:t>
            </a:r>
            <a:endParaRPr lang="en-US" sz="800" dirty="0"/>
          </a:p>
        </p:txBody>
      </p:sp>
      <p:sp>
        <p:nvSpPr>
          <p:cNvPr id="15" name="Rectangle 14">
            <a:extLst>
              <a:ext uri="{FF2B5EF4-FFF2-40B4-BE49-F238E27FC236}">
                <a16:creationId xmlns:a16="http://schemas.microsoft.com/office/drawing/2014/main" id="{FFAB9080-61D2-2F48-852E-6AFE5101E712}"/>
              </a:ext>
            </a:extLst>
          </p:cNvPr>
          <p:cNvSpPr/>
          <p:nvPr/>
        </p:nvSpPr>
        <p:spPr>
          <a:xfrm>
            <a:off x="2819400" y="1047750"/>
            <a:ext cx="609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344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9293AB45-6788-0D4F-80E2-6F5E83923A75}"/>
              </a:ext>
            </a:extLst>
          </p:cNvPr>
          <p:cNvSpPr txBox="1">
            <a:spLocks/>
          </p:cNvSpPr>
          <p:nvPr/>
        </p:nvSpPr>
        <p:spPr>
          <a:xfrm>
            <a:off x="228600" y="77604"/>
            <a:ext cx="8686800"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a:t>Personalized neoantigen therapies rely on a complex workflow</a:t>
            </a:r>
          </a:p>
        </p:txBody>
      </p:sp>
      <p:sp>
        <p:nvSpPr>
          <p:cNvPr id="8" name="TextBox 7">
            <a:hlinkClick r:id="rId3"/>
            <a:extLst>
              <a:ext uri="{FF2B5EF4-FFF2-40B4-BE49-F238E27FC236}">
                <a16:creationId xmlns:a16="http://schemas.microsoft.com/office/drawing/2014/main" id="{6FE8DFBF-ABAD-364F-B48C-249BF662B336}"/>
              </a:ext>
            </a:extLst>
          </p:cNvPr>
          <p:cNvSpPr txBox="1"/>
          <p:nvPr/>
        </p:nvSpPr>
        <p:spPr>
          <a:xfrm>
            <a:off x="76200" y="4204458"/>
            <a:ext cx="2133601" cy="830997"/>
          </a:xfrm>
          <a:prstGeom prst="rect">
            <a:avLst/>
          </a:prstGeom>
          <a:noFill/>
        </p:spPr>
        <p:txBody>
          <a:bodyPr wrap="square" rtlCol="0">
            <a:spAutoFit/>
          </a:bodyPr>
          <a:lstStyle/>
          <a:p>
            <a:r>
              <a:rPr lang="en-US" dirty="0">
                <a:hlinkClick r:id="rId3"/>
              </a:rPr>
              <a:t>Richters and Xia et al. 2019</a:t>
            </a:r>
            <a:endParaRPr lang="en-US" dirty="0"/>
          </a:p>
          <a:p>
            <a:r>
              <a:rPr lang="en-US" sz="1200" dirty="0"/>
              <a:t>(Modified by Cody Ramirez)</a:t>
            </a:r>
          </a:p>
        </p:txBody>
      </p:sp>
      <p:pic>
        <p:nvPicPr>
          <p:cNvPr id="12" name="Picture 11">
            <a:extLst>
              <a:ext uri="{FF2B5EF4-FFF2-40B4-BE49-F238E27FC236}">
                <a16:creationId xmlns:a16="http://schemas.microsoft.com/office/drawing/2014/main" id="{AEE7CFA9-7604-C947-8238-5E11A53AB18B}"/>
              </a:ext>
            </a:extLst>
          </p:cNvPr>
          <p:cNvPicPr>
            <a:picLocks noChangeAspect="1"/>
          </p:cNvPicPr>
          <p:nvPr/>
        </p:nvPicPr>
        <p:blipFill>
          <a:blip r:embed="rId4"/>
          <a:stretch>
            <a:fillRect/>
          </a:stretch>
        </p:blipFill>
        <p:spPr>
          <a:xfrm>
            <a:off x="2122511" y="638936"/>
            <a:ext cx="4898978" cy="4396519"/>
          </a:xfrm>
          <a:prstGeom prst="rect">
            <a:avLst/>
          </a:prstGeom>
        </p:spPr>
      </p:pic>
    </p:spTree>
    <p:extLst>
      <p:ext uri="{BB962C8B-B14F-4D97-AF65-F5344CB8AC3E}">
        <p14:creationId xmlns:p14="http://schemas.microsoft.com/office/powerpoint/2010/main" val="348593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1945-83D5-C240-BA75-957F8C13AC93}"/>
              </a:ext>
            </a:extLst>
          </p:cNvPr>
          <p:cNvSpPr>
            <a:spLocks noGrp="1"/>
          </p:cNvSpPr>
          <p:nvPr>
            <p:ph type="title"/>
          </p:nvPr>
        </p:nvSpPr>
        <p:spPr/>
        <p:txBody>
          <a:bodyPr>
            <a:normAutofit/>
          </a:bodyPr>
          <a:lstStyle/>
          <a:p>
            <a:r>
              <a:rPr lang="en-US" sz="2000" dirty="0"/>
              <a:t>Early neoantigen vaccine results in humans show promise</a:t>
            </a:r>
          </a:p>
        </p:txBody>
      </p:sp>
      <p:sp>
        <p:nvSpPr>
          <p:cNvPr id="5" name="TextBox 4">
            <a:extLst>
              <a:ext uri="{FF2B5EF4-FFF2-40B4-BE49-F238E27FC236}">
                <a16:creationId xmlns:a16="http://schemas.microsoft.com/office/drawing/2014/main" id="{B3C7BE57-9825-5C44-8297-0F9263A98DD6}"/>
              </a:ext>
            </a:extLst>
          </p:cNvPr>
          <p:cNvSpPr txBox="1"/>
          <p:nvPr/>
        </p:nvSpPr>
        <p:spPr>
          <a:xfrm>
            <a:off x="6100425" y="1538228"/>
            <a:ext cx="2510175" cy="2862322"/>
          </a:xfrm>
          <a:prstGeom prst="rect">
            <a:avLst/>
          </a:prstGeom>
          <a:noFill/>
        </p:spPr>
        <p:txBody>
          <a:bodyPr wrap="square" rtlCol="0">
            <a:spAutoFit/>
          </a:bodyPr>
          <a:lstStyle/>
          <a:p>
            <a:r>
              <a:rPr lang="en-US" sz="2000" dirty="0">
                <a:latin typeface="+mj-lt"/>
              </a:rPr>
              <a:t>Only 3 out of 7 vaccine candidates induced an immune response for each patient</a:t>
            </a:r>
          </a:p>
          <a:p>
            <a:endParaRPr lang="en-US" sz="2000" b="1" dirty="0">
              <a:latin typeface="+mj-lt"/>
            </a:endParaRPr>
          </a:p>
          <a:p>
            <a:r>
              <a:rPr lang="en-US" sz="2000" b="1" dirty="0">
                <a:latin typeface="+mj-lt"/>
              </a:rPr>
              <a:t>~40% success rate at predicting neoantigens</a:t>
            </a:r>
          </a:p>
        </p:txBody>
      </p:sp>
      <p:grpSp>
        <p:nvGrpSpPr>
          <p:cNvPr id="6" name="Group 5">
            <a:extLst>
              <a:ext uri="{FF2B5EF4-FFF2-40B4-BE49-F238E27FC236}">
                <a16:creationId xmlns:a16="http://schemas.microsoft.com/office/drawing/2014/main" id="{19A0538C-6753-234A-B411-D82C8A36FAB6}"/>
              </a:ext>
            </a:extLst>
          </p:cNvPr>
          <p:cNvGrpSpPr/>
          <p:nvPr/>
        </p:nvGrpSpPr>
        <p:grpSpPr>
          <a:xfrm>
            <a:off x="381000" y="819150"/>
            <a:ext cx="5530352" cy="4156224"/>
            <a:chOff x="236904" y="966838"/>
            <a:chExt cx="6386146" cy="5356123"/>
          </a:xfrm>
        </p:grpSpPr>
        <p:pic>
          <p:nvPicPr>
            <p:cNvPr id="7" name="Picture 6" descr="Screen Shot 2015-08-28 at 1.21.53 AM.png">
              <a:extLst>
                <a:ext uri="{FF2B5EF4-FFF2-40B4-BE49-F238E27FC236}">
                  <a16:creationId xmlns:a16="http://schemas.microsoft.com/office/drawing/2014/main" id="{E5030405-96E3-604C-87E8-6C086394E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04" y="966838"/>
              <a:ext cx="6386146" cy="5356123"/>
            </a:xfrm>
            <a:prstGeom prst="rect">
              <a:avLst/>
            </a:prstGeom>
          </p:spPr>
        </p:pic>
        <p:sp>
          <p:nvSpPr>
            <p:cNvPr id="8" name="Rectangle 7">
              <a:extLst>
                <a:ext uri="{FF2B5EF4-FFF2-40B4-BE49-F238E27FC236}">
                  <a16:creationId xmlns:a16="http://schemas.microsoft.com/office/drawing/2014/main" id="{24C56D48-402F-F949-9113-7250603836FF}"/>
                </a:ext>
              </a:extLst>
            </p:cNvPr>
            <p:cNvSpPr/>
            <p:nvPr/>
          </p:nvSpPr>
          <p:spPr>
            <a:xfrm>
              <a:off x="2223247" y="1966727"/>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7AB00C73-1770-3A45-A339-AFC41A9F85B5}"/>
                </a:ext>
              </a:extLst>
            </p:cNvPr>
            <p:cNvSpPr/>
            <p:nvPr/>
          </p:nvSpPr>
          <p:spPr>
            <a:xfrm>
              <a:off x="3644340" y="3644899"/>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869230B1-9070-2446-8730-CE9F1111DC32}"/>
                </a:ext>
              </a:extLst>
            </p:cNvPr>
            <p:cNvSpPr/>
            <p:nvPr/>
          </p:nvSpPr>
          <p:spPr>
            <a:xfrm>
              <a:off x="5068047" y="1933504"/>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B8C27402-F4BD-4844-B47C-CD3D9A425C9E}"/>
                </a:ext>
              </a:extLst>
            </p:cNvPr>
            <p:cNvSpPr/>
            <p:nvPr/>
          </p:nvSpPr>
          <p:spPr>
            <a:xfrm>
              <a:off x="1481418" y="3644899"/>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5834D47-B5B5-FF4A-94B9-7EBB461B7B3E}"/>
                </a:ext>
              </a:extLst>
            </p:cNvPr>
            <p:cNvSpPr/>
            <p:nvPr/>
          </p:nvSpPr>
          <p:spPr>
            <a:xfrm>
              <a:off x="2932206" y="5307032"/>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DC074EC9-378B-4B41-B3A2-1A3205331B66}"/>
                </a:ext>
              </a:extLst>
            </p:cNvPr>
            <p:cNvSpPr/>
            <p:nvPr/>
          </p:nvSpPr>
          <p:spPr>
            <a:xfrm>
              <a:off x="1486919" y="5307032"/>
              <a:ext cx="685800" cy="685799"/>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8DC6B968-966C-0D4D-8397-F6C6CF468787}"/>
                </a:ext>
              </a:extLst>
            </p:cNvPr>
            <p:cNvSpPr/>
            <p:nvPr/>
          </p:nvSpPr>
          <p:spPr>
            <a:xfrm>
              <a:off x="4382247" y="5302476"/>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888D58C9-0E4D-AF4A-8E8D-6B3C04F10C55}"/>
                </a:ext>
              </a:extLst>
            </p:cNvPr>
            <p:cNvSpPr/>
            <p:nvPr/>
          </p:nvSpPr>
          <p:spPr>
            <a:xfrm>
              <a:off x="5086817" y="3644899"/>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1140E9BC-67A2-F04F-B356-93BD072BA506}"/>
                </a:ext>
              </a:extLst>
            </p:cNvPr>
            <p:cNvSpPr/>
            <p:nvPr/>
          </p:nvSpPr>
          <p:spPr>
            <a:xfrm>
              <a:off x="5845548" y="1939833"/>
              <a:ext cx="685800" cy="685800"/>
            </a:xfrm>
            <a:prstGeom prst="rect">
              <a:avLst/>
            </a:prstGeom>
            <a:solidFill>
              <a:schemeClr val="lt1">
                <a:alpha val="0"/>
              </a:schemeClr>
            </a:solidFill>
            <a:ln w="28575" cmpd="sng">
              <a:solidFill>
                <a:srgbClr val="6AB3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7" name="TextBox 16">
            <a:extLst>
              <a:ext uri="{FF2B5EF4-FFF2-40B4-BE49-F238E27FC236}">
                <a16:creationId xmlns:a16="http://schemas.microsoft.com/office/drawing/2014/main" id="{EA670349-5DED-9444-86FE-5A1C45990FBC}"/>
              </a:ext>
            </a:extLst>
          </p:cNvPr>
          <p:cNvSpPr txBox="1"/>
          <p:nvPr/>
        </p:nvSpPr>
        <p:spPr>
          <a:xfrm>
            <a:off x="8774165" y="5602753"/>
            <a:ext cx="3382401" cy="338554"/>
          </a:xfrm>
          <a:prstGeom prst="rect">
            <a:avLst/>
          </a:prstGeom>
          <a:noFill/>
        </p:spPr>
        <p:txBody>
          <a:bodyPr wrap="none" rtlCol="0">
            <a:spAutoFit/>
          </a:bodyPr>
          <a:lstStyle/>
          <a:p>
            <a:r>
              <a:rPr lang="en-US" sz="1600" dirty="0" err="1"/>
              <a:t>Carreno</a:t>
            </a:r>
            <a:r>
              <a:rPr lang="en-US" sz="1600" dirty="0"/>
              <a:t> et al. </a:t>
            </a:r>
            <a:r>
              <a:rPr lang="en-US" sz="1600" i="1" dirty="0"/>
              <a:t>Science</a:t>
            </a:r>
            <a:r>
              <a:rPr lang="en-US" sz="1600" dirty="0"/>
              <a:t> 348.6236 (2015)</a:t>
            </a:r>
          </a:p>
        </p:txBody>
      </p:sp>
      <p:sp>
        <p:nvSpPr>
          <p:cNvPr id="3" name="TextBox 2">
            <a:extLst>
              <a:ext uri="{FF2B5EF4-FFF2-40B4-BE49-F238E27FC236}">
                <a16:creationId xmlns:a16="http://schemas.microsoft.com/office/drawing/2014/main" id="{88B442F2-B1E5-EC4E-99DA-48D3AEC38603}"/>
              </a:ext>
            </a:extLst>
          </p:cNvPr>
          <p:cNvSpPr txBox="1"/>
          <p:nvPr/>
        </p:nvSpPr>
        <p:spPr>
          <a:xfrm>
            <a:off x="457200" y="4809351"/>
            <a:ext cx="2133918" cy="276999"/>
          </a:xfrm>
          <a:prstGeom prst="rect">
            <a:avLst/>
          </a:prstGeom>
          <a:noFill/>
        </p:spPr>
        <p:txBody>
          <a:bodyPr wrap="none" rtlCol="0">
            <a:spAutoFit/>
          </a:bodyPr>
          <a:lstStyle/>
          <a:p>
            <a:r>
              <a:rPr lang="en-US" sz="1200" dirty="0" err="1">
                <a:hlinkClick r:id="rId4"/>
              </a:rPr>
              <a:t>Carreno</a:t>
            </a:r>
            <a:r>
              <a:rPr lang="en-US" sz="1200" dirty="0">
                <a:hlinkClick r:id="rId4"/>
              </a:rPr>
              <a:t> et al. Science. 2015</a:t>
            </a:r>
            <a:endParaRPr lang="en-US" sz="1200" dirty="0"/>
          </a:p>
        </p:txBody>
      </p:sp>
    </p:spTree>
    <p:extLst>
      <p:ext uri="{BB962C8B-B14F-4D97-AF65-F5344CB8AC3E}">
        <p14:creationId xmlns:p14="http://schemas.microsoft.com/office/powerpoint/2010/main" val="2127204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87"/>
            <a:ext cx="8686800" cy="506663"/>
          </a:xfrm>
        </p:spPr>
        <p:txBody>
          <a:bodyPr>
            <a:noAutofit/>
          </a:bodyPr>
          <a:lstStyle/>
          <a:p>
            <a:r>
              <a:rPr lang="en-US" sz="2000" dirty="0"/>
              <a:t>Neoantigen prediction is a major biology and informatics challenge</a:t>
            </a:r>
          </a:p>
        </p:txBody>
      </p:sp>
      <p:pic>
        <p:nvPicPr>
          <p:cNvPr id="5" name="Picture 4" descr="clas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574" y="3526367"/>
            <a:ext cx="1625426" cy="1617133"/>
          </a:xfrm>
          <a:prstGeom prst="rect">
            <a:avLst/>
          </a:prstGeom>
        </p:spPr>
      </p:pic>
      <p:cxnSp>
        <p:nvCxnSpPr>
          <p:cNvPr id="6" name="Straight Arrow Connector 5"/>
          <p:cNvCxnSpPr/>
          <p:nvPr/>
        </p:nvCxnSpPr>
        <p:spPr>
          <a:xfrm>
            <a:off x="8229600" y="4482184"/>
            <a:ext cx="296333" cy="389466"/>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3276600" y="4629150"/>
            <a:ext cx="3706100" cy="369332"/>
          </a:xfrm>
          <a:prstGeom prst="rect">
            <a:avLst/>
          </a:prstGeom>
          <a:noFill/>
        </p:spPr>
        <p:txBody>
          <a:bodyPr wrap="none" rtlCol="0">
            <a:spAutoFit/>
          </a:bodyPr>
          <a:lstStyle/>
          <a:p>
            <a:r>
              <a:rPr lang="en-US" dirty="0">
                <a:hlinkClick r:id="rId4"/>
              </a:rPr>
              <a:t>http://pdb101.rcsb.org/motm/63</a:t>
            </a:r>
            <a:endParaRPr lang="en-US" dirty="0"/>
          </a:p>
        </p:txBody>
      </p:sp>
      <p:pic>
        <p:nvPicPr>
          <p:cNvPr id="10" name="Picture 9" descr="63-T-CellReceptor-MH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128" y="895350"/>
            <a:ext cx="4645788" cy="3641294"/>
          </a:xfrm>
          <a:prstGeom prst="rect">
            <a:avLst/>
          </a:prstGeom>
        </p:spPr>
      </p:pic>
      <p:sp>
        <p:nvSpPr>
          <p:cNvPr id="8" name="TextBox 7">
            <a:extLst>
              <a:ext uri="{FF2B5EF4-FFF2-40B4-BE49-F238E27FC236}">
                <a16:creationId xmlns:a16="http://schemas.microsoft.com/office/drawing/2014/main" id="{BF701702-D089-4842-A59A-2FE297FC92CE}"/>
              </a:ext>
            </a:extLst>
          </p:cNvPr>
          <p:cNvSpPr txBox="1"/>
          <p:nvPr/>
        </p:nvSpPr>
        <p:spPr>
          <a:xfrm>
            <a:off x="152400" y="3903643"/>
            <a:ext cx="2971800" cy="954107"/>
          </a:xfrm>
          <a:prstGeom prst="rect">
            <a:avLst/>
          </a:prstGeom>
          <a:noFill/>
        </p:spPr>
        <p:txBody>
          <a:bodyPr wrap="square" rtlCol="0">
            <a:spAutoFit/>
          </a:bodyPr>
          <a:lstStyle/>
          <a:p>
            <a:r>
              <a:rPr lang="en-US" sz="1400" dirty="0"/>
              <a:t>**Many** other supporting factors both upstream and downstream of this complex needed for a therapeutic response</a:t>
            </a:r>
          </a:p>
        </p:txBody>
      </p:sp>
      <p:cxnSp>
        <p:nvCxnSpPr>
          <p:cNvPr id="11" name="Straight Arrow Connector 10">
            <a:extLst>
              <a:ext uri="{FF2B5EF4-FFF2-40B4-BE49-F238E27FC236}">
                <a16:creationId xmlns:a16="http://schemas.microsoft.com/office/drawing/2014/main" id="{4EC98792-572B-DB4E-A336-C1FABE10601A}"/>
              </a:ext>
            </a:extLst>
          </p:cNvPr>
          <p:cNvCxnSpPr>
            <a:cxnSpLocks/>
          </p:cNvCxnSpPr>
          <p:nvPr/>
        </p:nvCxnSpPr>
        <p:spPr>
          <a:xfrm>
            <a:off x="3048000" y="1428750"/>
            <a:ext cx="1752599" cy="1003141"/>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9D1B9AA9-2E4C-484A-89C7-4915D64FE9E6}"/>
              </a:ext>
            </a:extLst>
          </p:cNvPr>
          <p:cNvSpPr txBox="1"/>
          <p:nvPr/>
        </p:nvSpPr>
        <p:spPr>
          <a:xfrm>
            <a:off x="381000" y="1103352"/>
            <a:ext cx="2971800" cy="553998"/>
          </a:xfrm>
          <a:prstGeom prst="rect">
            <a:avLst/>
          </a:prstGeom>
          <a:noFill/>
        </p:spPr>
        <p:txBody>
          <a:bodyPr wrap="square" rtlCol="0">
            <a:spAutoFit/>
          </a:bodyPr>
          <a:lstStyle/>
          <a:p>
            <a:r>
              <a:rPr lang="en-US" sz="1500" dirty="0"/>
              <a:t>Almost infinite diversity of TCR sequences/structures</a:t>
            </a:r>
          </a:p>
        </p:txBody>
      </p:sp>
      <p:sp>
        <p:nvSpPr>
          <p:cNvPr id="13" name="TextBox 12">
            <a:extLst>
              <a:ext uri="{FF2B5EF4-FFF2-40B4-BE49-F238E27FC236}">
                <a16:creationId xmlns:a16="http://schemas.microsoft.com/office/drawing/2014/main" id="{5361F825-E045-3D4D-850B-E5E93D5FD3C1}"/>
              </a:ext>
            </a:extLst>
          </p:cNvPr>
          <p:cNvSpPr txBox="1"/>
          <p:nvPr/>
        </p:nvSpPr>
        <p:spPr>
          <a:xfrm>
            <a:off x="152400" y="1962150"/>
            <a:ext cx="3398600" cy="553998"/>
          </a:xfrm>
          <a:prstGeom prst="rect">
            <a:avLst/>
          </a:prstGeom>
          <a:noFill/>
        </p:spPr>
        <p:txBody>
          <a:bodyPr wrap="square" rtlCol="0">
            <a:spAutoFit/>
          </a:bodyPr>
          <a:lstStyle/>
          <a:p>
            <a:r>
              <a:rPr lang="en-US" sz="1500" dirty="0"/>
              <a:t>2.2 x 10</a:t>
            </a:r>
            <a:r>
              <a:rPr lang="en-US" sz="1500" baseline="30000" dirty="0"/>
              <a:t>14</a:t>
            </a:r>
            <a:r>
              <a:rPr lang="en-US" sz="1500" dirty="0"/>
              <a:t> possible 8-11mer peptides</a:t>
            </a:r>
          </a:p>
          <a:p>
            <a:r>
              <a:rPr lang="en-US" sz="1500" dirty="0"/>
              <a:t>(2.2 hundred trillion)</a:t>
            </a:r>
          </a:p>
        </p:txBody>
      </p:sp>
      <p:cxnSp>
        <p:nvCxnSpPr>
          <p:cNvPr id="14" name="Straight Arrow Connector 13">
            <a:extLst>
              <a:ext uri="{FF2B5EF4-FFF2-40B4-BE49-F238E27FC236}">
                <a16:creationId xmlns:a16="http://schemas.microsoft.com/office/drawing/2014/main" id="{4C9AEA13-99D9-A44A-885D-6540F0900698}"/>
              </a:ext>
            </a:extLst>
          </p:cNvPr>
          <p:cNvCxnSpPr>
            <a:cxnSpLocks/>
          </p:cNvCxnSpPr>
          <p:nvPr/>
        </p:nvCxnSpPr>
        <p:spPr>
          <a:xfrm>
            <a:off x="3048000" y="2302937"/>
            <a:ext cx="1600196" cy="345013"/>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24574BB4-489C-DC45-901C-78E918EBFCBF}"/>
              </a:ext>
            </a:extLst>
          </p:cNvPr>
          <p:cNvCxnSpPr>
            <a:cxnSpLocks/>
          </p:cNvCxnSpPr>
          <p:nvPr/>
        </p:nvCxnSpPr>
        <p:spPr>
          <a:xfrm flipV="1">
            <a:off x="2895600" y="2952750"/>
            <a:ext cx="1676400" cy="124599"/>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0F4CD4EC-813F-AD41-857F-073A83DB2A42}"/>
              </a:ext>
            </a:extLst>
          </p:cNvPr>
          <p:cNvSpPr txBox="1"/>
          <p:nvPr/>
        </p:nvSpPr>
        <p:spPr>
          <a:xfrm>
            <a:off x="76200" y="2952750"/>
            <a:ext cx="3352800" cy="553998"/>
          </a:xfrm>
          <a:prstGeom prst="rect">
            <a:avLst/>
          </a:prstGeom>
          <a:noFill/>
        </p:spPr>
        <p:txBody>
          <a:bodyPr wrap="square" rtlCol="0">
            <a:spAutoFit/>
          </a:bodyPr>
          <a:lstStyle/>
          <a:p>
            <a:r>
              <a:rPr lang="en-US" sz="1500" dirty="0"/>
              <a:t>&gt;5,000 known HLA alleles (not counting somatic alterations of MHC)</a:t>
            </a:r>
          </a:p>
        </p:txBody>
      </p:sp>
    </p:spTree>
    <p:extLst>
      <p:ext uri="{BB962C8B-B14F-4D97-AF65-F5344CB8AC3E}">
        <p14:creationId xmlns:p14="http://schemas.microsoft.com/office/powerpoint/2010/main" val="40840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389467" y="666751"/>
            <a:ext cx="8382000" cy="3962399"/>
          </a:xfrm>
        </p:spPr>
        <p:txBody>
          <a:bodyPr>
            <a:normAutofit/>
          </a:bodyPr>
          <a:lstStyle/>
          <a:p>
            <a:endParaRPr lang="en-US" b="1" dirty="0"/>
          </a:p>
          <a:p>
            <a:pPr marL="0" indent="0" algn="ctr">
              <a:buNone/>
            </a:pPr>
            <a:r>
              <a:rPr lang="en-US" b="1" dirty="0"/>
              <a:t>Identifying and characterizing neoantigens is critical for understanding the tumor immune environment, response to checkpoint inhibitors, and for designing personalized </a:t>
            </a:r>
            <a:r>
              <a:rPr lang="en-US" b="1" dirty="0" err="1"/>
              <a:t>neaoantigen</a:t>
            </a:r>
            <a:r>
              <a:rPr lang="en-US" b="1" dirty="0"/>
              <a:t> therapies that direct an immune attack (e.g. </a:t>
            </a:r>
            <a:r>
              <a:rPr lang="en-US" b="1" dirty="0" err="1"/>
              <a:t>neoAg</a:t>
            </a:r>
            <a:r>
              <a:rPr lang="en-US" b="1" dirty="0"/>
              <a:t> vaccines, engineered T cells, TCR-mimic antibodies, personalized adoptive T cell therapy, …) </a:t>
            </a:r>
          </a:p>
        </p:txBody>
      </p:sp>
      <p:pic>
        <p:nvPicPr>
          <p:cNvPr id="3" name="Picture 2" descr="class1.png">
            <a:extLst>
              <a:ext uri="{FF2B5EF4-FFF2-40B4-BE49-F238E27FC236}">
                <a16:creationId xmlns:a16="http://schemas.microsoft.com/office/drawing/2014/main" id="{07D4A436-7D7E-C744-B58F-83A539B07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6367"/>
            <a:ext cx="1625426" cy="1617133"/>
          </a:xfrm>
          <a:prstGeom prst="rect">
            <a:avLst/>
          </a:prstGeom>
        </p:spPr>
      </p:pic>
      <p:cxnSp>
        <p:nvCxnSpPr>
          <p:cNvPr id="4" name="Straight Arrow Connector 3">
            <a:extLst>
              <a:ext uri="{FF2B5EF4-FFF2-40B4-BE49-F238E27FC236}">
                <a16:creationId xmlns:a16="http://schemas.microsoft.com/office/drawing/2014/main" id="{11D291E1-0904-9E46-9A97-468FE1AF0A1F}"/>
              </a:ext>
            </a:extLst>
          </p:cNvPr>
          <p:cNvCxnSpPr>
            <a:cxnSpLocks/>
          </p:cNvCxnSpPr>
          <p:nvPr/>
        </p:nvCxnSpPr>
        <p:spPr>
          <a:xfrm flipH="1">
            <a:off x="1066801" y="4629150"/>
            <a:ext cx="558625" cy="152400"/>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5704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28600" y="77604"/>
            <a:ext cx="8686800"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err="1"/>
              <a:t>pVACtools</a:t>
            </a:r>
            <a:r>
              <a:rPr lang="en-US" sz="2000" dirty="0"/>
              <a:t> (</a:t>
            </a:r>
            <a:r>
              <a:rPr lang="en-US" sz="2000" dirty="0">
                <a:hlinkClick r:id="rId3"/>
              </a:rPr>
              <a:t>pvactools.org</a:t>
            </a:r>
            <a:r>
              <a:rPr lang="en-US" sz="2000" dirty="0"/>
              <a:t>) was created to facilitate neoantigen identification/prioritization</a:t>
            </a:r>
          </a:p>
        </p:txBody>
      </p:sp>
      <p:sp>
        <p:nvSpPr>
          <p:cNvPr id="4" name="TextBox 3">
            <a:hlinkClick r:id="rId4"/>
            <a:extLst>
              <a:ext uri="{FF2B5EF4-FFF2-40B4-BE49-F238E27FC236}">
                <a16:creationId xmlns:a16="http://schemas.microsoft.com/office/drawing/2014/main" id="{5F7E90A3-A8FD-EC4B-A06C-F28D25673C31}"/>
              </a:ext>
            </a:extLst>
          </p:cNvPr>
          <p:cNvSpPr txBox="1"/>
          <p:nvPr/>
        </p:nvSpPr>
        <p:spPr>
          <a:xfrm>
            <a:off x="3505200" y="4759783"/>
            <a:ext cx="3429000" cy="369332"/>
          </a:xfrm>
          <a:prstGeom prst="rect">
            <a:avLst/>
          </a:prstGeom>
          <a:noFill/>
        </p:spPr>
        <p:txBody>
          <a:bodyPr wrap="square" rtlCol="0">
            <a:spAutoFit/>
          </a:bodyPr>
          <a:lstStyle/>
          <a:p>
            <a:r>
              <a:rPr lang="en-US" dirty="0" err="1">
                <a:hlinkClick r:id="rId5"/>
              </a:rPr>
              <a:t>Hundal</a:t>
            </a:r>
            <a:r>
              <a:rPr lang="en-US" dirty="0">
                <a:hlinkClick r:id="rId5"/>
              </a:rPr>
              <a:t> and </a:t>
            </a:r>
            <a:r>
              <a:rPr lang="en-US" dirty="0" err="1">
                <a:hlinkClick r:id="rId5"/>
              </a:rPr>
              <a:t>Kiwala</a:t>
            </a:r>
            <a:r>
              <a:rPr lang="en-US" dirty="0">
                <a:hlinkClick r:id="rId5"/>
              </a:rPr>
              <a:t> et al. 2019</a:t>
            </a:r>
            <a:endParaRPr lang="en-US" dirty="0"/>
          </a:p>
        </p:txBody>
      </p:sp>
      <p:pic>
        <p:nvPicPr>
          <p:cNvPr id="6" name="Picture 5" descr="SusannaKiwala.jpg">
            <a:extLst>
              <a:ext uri="{FF2B5EF4-FFF2-40B4-BE49-F238E27FC236}">
                <a16:creationId xmlns:a16="http://schemas.microsoft.com/office/drawing/2014/main" id="{63544C51-B9ED-7C45-89A4-011DA51E464A}"/>
              </a:ext>
            </a:extLst>
          </p:cNvPr>
          <p:cNvPicPr>
            <a:picLocks noChangeAspect="1"/>
          </p:cNvPicPr>
          <p:nvPr/>
        </p:nvPicPr>
        <p:blipFill rotWithShape="1">
          <a:blip r:embed="rId6">
            <a:extLst>
              <a:ext uri="{28A0092B-C50C-407E-A947-70E740481C1C}">
                <a14:useLocalDpi xmlns:a14="http://schemas.microsoft.com/office/drawing/2010/main" val="0"/>
              </a:ext>
            </a:extLst>
          </a:blip>
          <a:srcRect l="28447"/>
          <a:stretch/>
        </p:blipFill>
        <p:spPr>
          <a:xfrm>
            <a:off x="381000" y="3942213"/>
            <a:ext cx="631759" cy="882926"/>
          </a:xfrm>
          <a:prstGeom prst="rect">
            <a:avLst/>
          </a:prstGeom>
        </p:spPr>
      </p:pic>
      <p:sp>
        <p:nvSpPr>
          <p:cNvPr id="7" name="TextBox 6">
            <a:extLst>
              <a:ext uri="{FF2B5EF4-FFF2-40B4-BE49-F238E27FC236}">
                <a16:creationId xmlns:a16="http://schemas.microsoft.com/office/drawing/2014/main" id="{583B4E02-8C84-7644-85F1-D6D00DBF81EE}"/>
              </a:ext>
            </a:extLst>
          </p:cNvPr>
          <p:cNvSpPr txBox="1"/>
          <p:nvPr/>
        </p:nvSpPr>
        <p:spPr>
          <a:xfrm>
            <a:off x="-90516" y="4824740"/>
            <a:ext cx="2376516" cy="261610"/>
          </a:xfrm>
          <a:prstGeom prst="rect">
            <a:avLst/>
          </a:prstGeom>
          <a:noFill/>
        </p:spPr>
        <p:txBody>
          <a:bodyPr wrap="square" rtlCol="0">
            <a:spAutoFit/>
          </a:bodyPr>
          <a:lstStyle/>
          <a:p>
            <a:pPr algn="ctr"/>
            <a:r>
              <a:rPr lang="en-US" sz="1100" b="1" dirty="0"/>
              <a:t>Susanna </a:t>
            </a:r>
            <a:r>
              <a:rPr lang="en-US" sz="1100" b="1" dirty="0" err="1"/>
              <a:t>Kiwala</a:t>
            </a:r>
            <a:r>
              <a:rPr lang="en-US" sz="1100" b="1" dirty="0"/>
              <a:t> (poster #17)</a:t>
            </a:r>
          </a:p>
        </p:txBody>
      </p:sp>
      <p:pic>
        <p:nvPicPr>
          <p:cNvPr id="5" name="Picture 4">
            <a:extLst>
              <a:ext uri="{FF2B5EF4-FFF2-40B4-BE49-F238E27FC236}">
                <a16:creationId xmlns:a16="http://schemas.microsoft.com/office/drawing/2014/main" id="{31E473A6-92FC-F94D-A6F7-B954712E6B4C}"/>
              </a:ext>
            </a:extLst>
          </p:cNvPr>
          <p:cNvPicPr>
            <a:picLocks noChangeAspect="1"/>
          </p:cNvPicPr>
          <p:nvPr/>
        </p:nvPicPr>
        <p:blipFill>
          <a:blip r:embed="rId7"/>
          <a:stretch>
            <a:fillRect/>
          </a:stretch>
        </p:blipFill>
        <p:spPr>
          <a:xfrm>
            <a:off x="1143000" y="772168"/>
            <a:ext cx="7467600" cy="3859372"/>
          </a:xfrm>
          <a:prstGeom prst="rect">
            <a:avLst/>
          </a:prstGeom>
        </p:spPr>
      </p:pic>
    </p:spTree>
    <p:extLst>
      <p:ext uri="{BB962C8B-B14F-4D97-AF65-F5344CB8AC3E}">
        <p14:creationId xmlns:p14="http://schemas.microsoft.com/office/powerpoint/2010/main" val="257438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a:extLst>
              <a:ext uri="{FF2B5EF4-FFF2-40B4-BE49-F238E27FC236}">
                <a16:creationId xmlns:a16="http://schemas.microsoft.com/office/drawing/2014/main" id="{7185C51B-61AC-0245-8E7E-11B0A2368769}"/>
              </a:ext>
            </a:extLst>
          </p:cNvPr>
          <p:cNvSpPr/>
          <p:nvPr/>
        </p:nvSpPr>
        <p:spPr>
          <a:xfrm>
            <a:off x="4708071" y="887186"/>
            <a:ext cx="1382486" cy="420188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itle 4">
            <a:extLst>
              <a:ext uri="{FF2B5EF4-FFF2-40B4-BE49-F238E27FC236}">
                <a16:creationId xmlns:a16="http://schemas.microsoft.com/office/drawing/2014/main" id="{6646D95D-62B1-2942-B629-F2E2200F9019}"/>
              </a:ext>
            </a:extLst>
          </p:cNvPr>
          <p:cNvSpPr txBox="1">
            <a:spLocks/>
          </p:cNvSpPr>
          <p:nvPr/>
        </p:nvSpPr>
        <p:spPr>
          <a:xfrm>
            <a:off x="228599" y="57150"/>
            <a:ext cx="8717437"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err="1"/>
              <a:t>pVACtools</a:t>
            </a:r>
            <a:r>
              <a:rPr lang="en-US" sz="2000" dirty="0"/>
              <a:t> modularity aims to broadly support neoantigen related analyses and clinical applications</a:t>
            </a:r>
          </a:p>
        </p:txBody>
      </p:sp>
      <p:sp>
        <p:nvSpPr>
          <p:cNvPr id="2" name="Rounded Rectangle 1">
            <a:extLst>
              <a:ext uri="{FF2B5EF4-FFF2-40B4-BE49-F238E27FC236}">
                <a16:creationId xmlns:a16="http://schemas.microsoft.com/office/drawing/2014/main" id="{BF0E7DF6-5D65-184A-8EC2-9CA65521AB10}"/>
              </a:ext>
            </a:extLst>
          </p:cNvPr>
          <p:cNvSpPr/>
          <p:nvPr/>
        </p:nvSpPr>
        <p:spPr>
          <a:xfrm>
            <a:off x="346978" y="2683616"/>
            <a:ext cx="996043" cy="2993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err="1"/>
              <a:t>pvactools</a:t>
            </a:r>
            <a:endParaRPr lang="en-US" sz="1400" dirty="0"/>
          </a:p>
        </p:txBody>
      </p:sp>
      <p:sp>
        <p:nvSpPr>
          <p:cNvPr id="5" name="Rounded Rectangle 4">
            <a:extLst>
              <a:ext uri="{FF2B5EF4-FFF2-40B4-BE49-F238E27FC236}">
                <a16:creationId xmlns:a16="http://schemas.microsoft.com/office/drawing/2014/main" id="{CC6F0B21-3745-624B-B01C-52EE88BD06C0}"/>
              </a:ext>
            </a:extLst>
          </p:cNvPr>
          <p:cNvSpPr/>
          <p:nvPr/>
        </p:nvSpPr>
        <p:spPr>
          <a:xfrm>
            <a:off x="1854653" y="1348378"/>
            <a:ext cx="996043" cy="299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err="1"/>
              <a:t>pvacseq</a:t>
            </a:r>
            <a:endParaRPr lang="en-US" sz="1400" dirty="0"/>
          </a:p>
        </p:txBody>
      </p:sp>
      <p:sp>
        <p:nvSpPr>
          <p:cNvPr id="6" name="Rounded Rectangle 5">
            <a:extLst>
              <a:ext uri="{FF2B5EF4-FFF2-40B4-BE49-F238E27FC236}">
                <a16:creationId xmlns:a16="http://schemas.microsoft.com/office/drawing/2014/main" id="{CF21EF94-F2D3-B741-8907-70CC23FBE689}"/>
              </a:ext>
            </a:extLst>
          </p:cNvPr>
          <p:cNvSpPr/>
          <p:nvPr/>
        </p:nvSpPr>
        <p:spPr>
          <a:xfrm>
            <a:off x="3297008" y="1344204"/>
            <a:ext cx="996043" cy="299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run</a:t>
            </a:r>
          </a:p>
        </p:txBody>
      </p:sp>
      <p:sp>
        <p:nvSpPr>
          <p:cNvPr id="7" name="Rounded Rectangle 6">
            <a:extLst>
              <a:ext uri="{FF2B5EF4-FFF2-40B4-BE49-F238E27FC236}">
                <a16:creationId xmlns:a16="http://schemas.microsoft.com/office/drawing/2014/main" id="{425ADE5B-91FF-564B-8A1F-F88E63362D0F}"/>
              </a:ext>
            </a:extLst>
          </p:cNvPr>
          <p:cNvSpPr/>
          <p:nvPr/>
        </p:nvSpPr>
        <p:spPr>
          <a:xfrm>
            <a:off x="6553198" y="952612"/>
            <a:ext cx="1207524" cy="23404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binding_filter</a:t>
            </a:r>
            <a:endParaRPr lang="en-US" sz="1200" dirty="0"/>
          </a:p>
        </p:txBody>
      </p:sp>
      <p:sp>
        <p:nvSpPr>
          <p:cNvPr id="8" name="Rounded Rectangle 7">
            <a:extLst>
              <a:ext uri="{FF2B5EF4-FFF2-40B4-BE49-F238E27FC236}">
                <a16:creationId xmlns:a16="http://schemas.microsoft.com/office/drawing/2014/main" id="{8DD9F296-D796-3541-B4B0-FCBB2CC0E723}"/>
              </a:ext>
            </a:extLst>
          </p:cNvPr>
          <p:cNvSpPr/>
          <p:nvPr/>
        </p:nvSpPr>
        <p:spPr>
          <a:xfrm>
            <a:off x="6553198" y="1241460"/>
            <a:ext cx="1246413" cy="23608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coverage_filter</a:t>
            </a:r>
            <a:endParaRPr lang="en-US" sz="1200" dirty="0"/>
          </a:p>
        </p:txBody>
      </p:sp>
      <p:sp>
        <p:nvSpPr>
          <p:cNvPr id="9" name="Rounded Rectangle 8">
            <a:extLst>
              <a:ext uri="{FF2B5EF4-FFF2-40B4-BE49-F238E27FC236}">
                <a16:creationId xmlns:a16="http://schemas.microsoft.com/office/drawing/2014/main" id="{2429BABB-A363-074D-B620-03B131568252}"/>
              </a:ext>
            </a:extLst>
          </p:cNvPr>
          <p:cNvSpPr/>
          <p:nvPr/>
        </p:nvSpPr>
        <p:spPr>
          <a:xfrm>
            <a:off x="6553198" y="1532348"/>
            <a:ext cx="1110342"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tsl_filter</a:t>
            </a:r>
            <a:endParaRPr lang="en-US" sz="1200" dirty="0"/>
          </a:p>
        </p:txBody>
      </p:sp>
      <p:sp>
        <p:nvSpPr>
          <p:cNvPr id="10" name="Rounded Rectangle 9">
            <a:extLst>
              <a:ext uri="{FF2B5EF4-FFF2-40B4-BE49-F238E27FC236}">
                <a16:creationId xmlns:a16="http://schemas.microsoft.com/office/drawing/2014/main" id="{113FE6A1-E425-574F-8C24-18CAF4E74E7B}"/>
              </a:ext>
            </a:extLst>
          </p:cNvPr>
          <p:cNvSpPr/>
          <p:nvPr/>
        </p:nvSpPr>
        <p:spPr>
          <a:xfrm>
            <a:off x="6553198" y="1824122"/>
            <a:ext cx="1380442"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top_score_filter</a:t>
            </a:r>
            <a:endParaRPr lang="en-US" sz="1200" dirty="0"/>
          </a:p>
        </p:txBody>
      </p:sp>
      <p:sp>
        <p:nvSpPr>
          <p:cNvPr id="11" name="Rounded Rectangle 10">
            <a:extLst>
              <a:ext uri="{FF2B5EF4-FFF2-40B4-BE49-F238E27FC236}">
                <a16:creationId xmlns:a16="http://schemas.microsoft.com/office/drawing/2014/main" id="{70BD011B-7716-1144-982D-D73753FE2AF4}"/>
              </a:ext>
            </a:extLst>
          </p:cNvPr>
          <p:cNvSpPr/>
          <p:nvPr/>
        </p:nvSpPr>
        <p:spPr>
          <a:xfrm>
            <a:off x="6553198" y="2129385"/>
            <a:ext cx="1899557"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download_example_data</a:t>
            </a:r>
            <a:endParaRPr lang="en-US" sz="1200" dirty="0"/>
          </a:p>
        </p:txBody>
      </p:sp>
      <p:sp>
        <p:nvSpPr>
          <p:cNvPr id="12" name="Rounded Rectangle 11">
            <a:extLst>
              <a:ext uri="{FF2B5EF4-FFF2-40B4-BE49-F238E27FC236}">
                <a16:creationId xmlns:a16="http://schemas.microsoft.com/office/drawing/2014/main" id="{3BCE1E08-DD9F-8548-8893-1C14A8A95823}"/>
              </a:ext>
            </a:extLst>
          </p:cNvPr>
          <p:cNvSpPr/>
          <p:nvPr/>
        </p:nvSpPr>
        <p:spPr>
          <a:xfrm>
            <a:off x="6553198" y="2407670"/>
            <a:ext cx="1464128" cy="2369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install_vep_plugin</a:t>
            </a:r>
            <a:endParaRPr lang="en-US" sz="1200" dirty="0"/>
          </a:p>
        </p:txBody>
      </p:sp>
      <p:sp>
        <p:nvSpPr>
          <p:cNvPr id="13" name="Rounded Rectangle 12">
            <a:extLst>
              <a:ext uri="{FF2B5EF4-FFF2-40B4-BE49-F238E27FC236}">
                <a16:creationId xmlns:a16="http://schemas.microsoft.com/office/drawing/2014/main" id="{1EAB0185-FA86-634E-958B-6FE722914D6F}"/>
              </a:ext>
            </a:extLst>
          </p:cNvPr>
          <p:cNvSpPr/>
          <p:nvPr/>
        </p:nvSpPr>
        <p:spPr>
          <a:xfrm>
            <a:off x="6553197" y="2699445"/>
            <a:ext cx="1525799" cy="2369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list_valid_alleles</a:t>
            </a:r>
            <a:endParaRPr lang="en-US" sz="1200" dirty="0"/>
          </a:p>
        </p:txBody>
      </p:sp>
      <p:sp>
        <p:nvSpPr>
          <p:cNvPr id="14" name="Rounded Rectangle 13">
            <a:extLst>
              <a:ext uri="{FF2B5EF4-FFF2-40B4-BE49-F238E27FC236}">
                <a16:creationId xmlns:a16="http://schemas.microsoft.com/office/drawing/2014/main" id="{F8CE810D-44ED-7F46-A42B-E284C9ACBA75}"/>
              </a:ext>
            </a:extLst>
          </p:cNvPr>
          <p:cNvSpPr/>
          <p:nvPr/>
        </p:nvSpPr>
        <p:spPr>
          <a:xfrm>
            <a:off x="6553198" y="3004709"/>
            <a:ext cx="1752602"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allele_specific_cutoffs</a:t>
            </a:r>
            <a:endParaRPr lang="en-US" sz="1200" dirty="0"/>
          </a:p>
        </p:txBody>
      </p:sp>
      <p:sp>
        <p:nvSpPr>
          <p:cNvPr id="15" name="Rounded Rectangle 14">
            <a:extLst>
              <a:ext uri="{FF2B5EF4-FFF2-40B4-BE49-F238E27FC236}">
                <a16:creationId xmlns:a16="http://schemas.microsoft.com/office/drawing/2014/main" id="{CF2566C1-58BC-D143-8995-4B5AB7F70453}"/>
              </a:ext>
            </a:extLst>
          </p:cNvPr>
          <p:cNvSpPr/>
          <p:nvPr/>
        </p:nvSpPr>
        <p:spPr>
          <a:xfrm>
            <a:off x="6553198" y="3301750"/>
            <a:ext cx="1828801"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generate_protein_fasta</a:t>
            </a:r>
            <a:endParaRPr lang="en-US" sz="1200" dirty="0"/>
          </a:p>
        </p:txBody>
      </p:sp>
      <p:sp>
        <p:nvSpPr>
          <p:cNvPr id="16" name="Rounded Rectangle 15">
            <a:extLst>
              <a:ext uri="{FF2B5EF4-FFF2-40B4-BE49-F238E27FC236}">
                <a16:creationId xmlns:a16="http://schemas.microsoft.com/office/drawing/2014/main" id="{34A250BE-3AA2-4E4C-BD63-B81BA0F0D73C}"/>
              </a:ext>
            </a:extLst>
          </p:cNvPr>
          <p:cNvSpPr/>
          <p:nvPr/>
        </p:nvSpPr>
        <p:spPr>
          <a:xfrm>
            <a:off x="6553198" y="3585302"/>
            <a:ext cx="1464128"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generate_report</a:t>
            </a:r>
            <a:endParaRPr lang="en-US" sz="1200" dirty="0"/>
          </a:p>
        </p:txBody>
      </p:sp>
      <p:sp>
        <p:nvSpPr>
          <p:cNvPr id="17" name="Rounded Rectangle 16">
            <a:extLst>
              <a:ext uri="{FF2B5EF4-FFF2-40B4-BE49-F238E27FC236}">
                <a16:creationId xmlns:a16="http://schemas.microsoft.com/office/drawing/2014/main" id="{666C7F47-B0CD-5A4F-AB0F-8EFCA2F487E8}"/>
              </a:ext>
            </a:extLst>
          </p:cNvPr>
          <p:cNvSpPr/>
          <p:nvPr/>
        </p:nvSpPr>
        <p:spPr>
          <a:xfrm>
            <a:off x="1854653" y="2015997"/>
            <a:ext cx="1055913" cy="2993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a:t>pvacbind</a:t>
            </a:r>
            <a:endParaRPr lang="en-US" sz="1400" dirty="0"/>
          </a:p>
        </p:txBody>
      </p:sp>
      <p:sp>
        <p:nvSpPr>
          <p:cNvPr id="18" name="Rounded Rectangle 17">
            <a:extLst>
              <a:ext uri="{FF2B5EF4-FFF2-40B4-BE49-F238E27FC236}">
                <a16:creationId xmlns:a16="http://schemas.microsoft.com/office/drawing/2014/main" id="{C2A62844-8A8E-EF48-A12C-93D1BC2C5C7A}"/>
              </a:ext>
            </a:extLst>
          </p:cNvPr>
          <p:cNvSpPr/>
          <p:nvPr/>
        </p:nvSpPr>
        <p:spPr>
          <a:xfrm>
            <a:off x="1854653" y="2683616"/>
            <a:ext cx="1055913" cy="2993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a:t>pvacfuse</a:t>
            </a:r>
            <a:endParaRPr lang="en-US" sz="1400" dirty="0"/>
          </a:p>
        </p:txBody>
      </p:sp>
      <p:sp>
        <p:nvSpPr>
          <p:cNvPr id="19" name="Rounded Rectangle 18">
            <a:extLst>
              <a:ext uri="{FF2B5EF4-FFF2-40B4-BE49-F238E27FC236}">
                <a16:creationId xmlns:a16="http://schemas.microsoft.com/office/drawing/2014/main" id="{F5773CC7-13C4-404D-BB32-3A6BEC3498C7}"/>
              </a:ext>
            </a:extLst>
          </p:cNvPr>
          <p:cNvSpPr/>
          <p:nvPr/>
        </p:nvSpPr>
        <p:spPr>
          <a:xfrm>
            <a:off x="3297008" y="2683616"/>
            <a:ext cx="996043" cy="2993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run</a:t>
            </a:r>
          </a:p>
        </p:txBody>
      </p:sp>
      <p:sp>
        <p:nvSpPr>
          <p:cNvPr id="20" name="Rounded Rectangle 19">
            <a:extLst>
              <a:ext uri="{FF2B5EF4-FFF2-40B4-BE49-F238E27FC236}">
                <a16:creationId xmlns:a16="http://schemas.microsoft.com/office/drawing/2014/main" id="{345082AA-2416-6745-BE13-277F0F9BF1EF}"/>
              </a:ext>
            </a:extLst>
          </p:cNvPr>
          <p:cNvSpPr/>
          <p:nvPr/>
        </p:nvSpPr>
        <p:spPr>
          <a:xfrm>
            <a:off x="224514" y="3514160"/>
            <a:ext cx="1240972" cy="2993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download_cwls</a:t>
            </a:r>
            <a:endParaRPr lang="en-US" sz="1200" dirty="0"/>
          </a:p>
        </p:txBody>
      </p:sp>
      <p:sp>
        <p:nvSpPr>
          <p:cNvPr id="21" name="Rounded Rectangle 20">
            <a:extLst>
              <a:ext uri="{FF2B5EF4-FFF2-40B4-BE49-F238E27FC236}">
                <a16:creationId xmlns:a16="http://schemas.microsoft.com/office/drawing/2014/main" id="{356F5432-33DF-5949-A39D-25ED0106866C}"/>
              </a:ext>
            </a:extLst>
          </p:cNvPr>
          <p:cNvSpPr/>
          <p:nvPr/>
        </p:nvSpPr>
        <p:spPr>
          <a:xfrm>
            <a:off x="1854653" y="3351235"/>
            <a:ext cx="1110341" cy="2993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err="1"/>
              <a:t>pvacvector</a:t>
            </a:r>
            <a:endParaRPr lang="en-US" sz="1400" dirty="0"/>
          </a:p>
        </p:txBody>
      </p:sp>
      <p:sp>
        <p:nvSpPr>
          <p:cNvPr id="22" name="Rounded Rectangle 21">
            <a:extLst>
              <a:ext uri="{FF2B5EF4-FFF2-40B4-BE49-F238E27FC236}">
                <a16:creationId xmlns:a16="http://schemas.microsoft.com/office/drawing/2014/main" id="{33D2B9C5-1DF6-7447-905F-4754685C4E1E}"/>
              </a:ext>
            </a:extLst>
          </p:cNvPr>
          <p:cNvSpPr/>
          <p:nvPr/>
        </p:nvSpPr>
        <p:spPr>
          <a:xfrm>
            <a:off x="3297008" y="2014999"/>
            <a:ext cx="996043" cy="2993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run</a:t>
            </a:r>
          </a:p>
        </p:txBody>
      </p:sp>
      <p:sp>
        <p:nvSpPr>
          <p:cNvPr id="23" name="Rounded Rectangle 22">
            <a:extLst>
              <a:ext uri="{FF2B5EF4-FFF2-40B4-BE49-F238E27FC236}">
                <a16:creationId xmlns:a16="http://schemas.microsoft.com/office/drawing/2014/main" id="{AF470282-0F74-9844-872F-3B266F79407D}"/>
              </a:ext>
            </a:extLst>
          </p:cNvPr>
          <p:cNvSpPr/>
          <p:nvPr/>
        </p:nvSpPr>
        <p:spPr>
          <a:xfrm>
            <a:off x="3297008" y="3351235"/>
            <a:ext cx="996043" cy="2993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run</a:t>
            </a:r>
          </a:p>
        </p:txBody>
      </p:sp>
      <p:sp>
        <p:nvSpPr>
          <p:cNvPr id="24" name="Rounded Rectangle 23">
            <a:extLst>
              <a:ext uri="{FF2B5EF4-FFF2-40B4-BE49-F238E27FC236}">
                <a16:creationId xmlns:a16="http://schemas.microsoft.com/office/drawing/2014/main" id="{9A504FBA-AE1C-A44D-9B7F-254874D28832}"/>
              </a:ext>
            </a:extLst>
          </p:cNvPr>
          <p:cNvSpPr/>
          <p:nvPr/>
        </p:nvSpPr>
        <p:spPr>
          <a:xfrm>
            <a:off x="1854653" y="4018852"/>
            <a:ext cx="1110341" cy="2993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err="1"/>
              <a:t>pvacview</a:t>
            </a:r>
            <a:endParaRPr lang="en-US" sz="1400" dirty="0"/>
          </a:p>
        </p:txBody>
      </p:sp>
      <p:sp>
        <p:nvSpPr>
          <p:cNvPr id="25" name="Rounded Rectangle 24">
            <a:extLst>
              <a:ext uri="{FF2B5EF4-FFF2-40B4-BE49-F238E27FC236}">
                <a16:creationId xmlns:a16="http://schemas.microsoft.com/office/drawing/2014/main" id="{8FE70887-5B89-4D43-96BA-9BD56DF23904}"/>
              </a:ext>
            </a:extLst>
          </p:cNvPr>
          <p:cNvSpPr/>
          <p:nvPr/>
        </p:nvSpPr>
        <p:spPr>
          <a:xfrm>
            <a:off x="6553198" y="3895832"/>
            <a:ext cx="1687286"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reference_proteome</a:t>
            </a:r>
            <a:endParaRPr lang="en-US" sz="1200" dirty="0"/>
          </a:p>
        </p:txBody>
      </p:sp>
      <p:sp>
        <p:nvSpPr>
          <p:cNvPr id="26" name="Rounded Rectangle 25">
            <a:extLst>
              <a:ext uri="{FF2B5EF4-FFF2-40B4-BE49-F238E27FC236}">
                <a16:creationId xmlns:a16="http://schemas.microsoft.com/office/drawing/2014/main" id="{2CDDE780-1026-3546-9264-C8A686992BBD}"/>
              </a:ext>
            </a:extLst>
          </p:cNvPr>
          <p:cNvSpPr/>
          <p:nvPr/>
        </p:nvSpPr>
        <p:spPr>
          <a:xfrm>
            <a:off x="6553198" y="4179384"/>
            <a:ext cx="832759"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cleavage</a:t>
            </a:r>
          </a:p>
        </p:txBody>
      </p:sp>
      <p:sp>
        <p:nvSpPr>
          <p:cNvPr id="27" name="Rounded Rectangle 26">
            <a:extLst>
              <a:ext uri="{FF2B5EF4-FFF2-40B4-BE49-F238E27FC236}">
                <a16:creationId xmlns:a16="http://schemas.microsoft.com/office/drawing/2014/main" id="{DAD12026-DFFC-244D-8B4A-F489F84874AF}"/>
              </a:ext>
            </a:extLst>
          </p:cNvPr>
          <p:cNvSpPr/>
          <p:nvPr/>
        </p:nvSpPr>
        <p:spPr>
          <a:xfrm>
            <a:off x="6553197" y="4476425"/>
            <a:ext cx="832759"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stability</a:t>
            </a:r>
          </a:p>
        </p:txBody>
      </p:sp>
      <p:sp>
        <p:nvSpPr>
          <p:cNvPr id="28" name="Rounded Rectangle 27">
            <a:extLst>
              <a:ext uri="{FF2B5EF4-FFF2-40B4-BE49-F238E27FC236}">
                <a16:creationId xmlns:a16="http://schemas.microsoft.com/office/drawing/2014/main" id="{8B03E537-8148-D24E-88C8-AD86FA3498C8}"/>
              </a:ext>
            </a:extLst>
          </p:cNvPr>
          <p:cNvSpPr/>
          <p:nvPr/>
        </p:nvSpPr>
        <p:spPr>
          <a:xfrm>
            <a:off x="6550473" y="4773469"/>
            <a:ext cx="835483"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visualize</a:t>
            </a:r>
          </a:p>
        </p:txBody>
      </p:sp>
      <p:pic>
        <p:nvPicPr>
          <p:cNvPr id="30" name="Picture 29">
            <a:extLst>
              <a:ext uri="{FF2B5EF4-FFF2-40B4-BE49-F238E27FC236}">
                <a16:creationId xmlns:a16="http://schemas.microsoft.com/office/drawing/2014/main" id="{3ABB7A93-38EA-C443-BA44-C70E4825A98D}"/>
              </a:ext>
            </a:extLst>
          </p:cNvPr>
          <p:cNvPicPr>
            <a:picLocks noChangeAspect="1"/>
          </p:cNvPicPr>
          <p:nvPr/>
        </p:nvPicPr>
        <p:blipFill rotWithShape="1">
          <a:blip r:embed="rId3"/>
          <a:srcRect l="9440" t="3696" r="10849" b="17321"/>
          <a:stretch/>
        </p:blipFill>
        <p:spPr>
          <a:xfrm>
            <a:off x="772885" y="4797001"/>
            <a:ext cx="232470" cy="230346"/>
          </a:xfrm>
          <a:prstGeom prst="rect">
            <a:avLst/>
          </a:prstGeom>
        </p:spPr>
        <p:style>
          <a:lnRef idx="1">
            <a:schemeClr val="dk1"/>
          </a:lnRef>
          <a:fillRef idx="2">
            <a:schemeClr val="dk1"/>
          </a:fillRef>
          <a:effectRef idx="1">
            <a:schemeClr val="dk1"/>
          </a:effectRef>
          <a:fontRef idx="minor">
            <a:schemeClr val="dk1"/>
          </a:fontRef>
        </p:style>
      </p:pic>
      <p:sp>
        <p:nvSpPr>
          <p:cNvPr id="31" name="Rounded Rectangle 30">
            <a:extLst>
              <a:ext uri="{FF2B5EF4-FFF2-40B4-BE49-F238E27FC236}">
                <a16:creationId xmlns:a16="http://schemas.microsoft.com/office/drawing/2014/main" id="{CA8DD320-9429-C744-8037-7BFFA1CEBAA3}"/>
              </a:ext>
            </a:extLst>
          </p:cNvPr>
          <p:cNvSpPr/>
          <p:nvPr/>
        </p:nvSpPr>
        <p:spPr>
          <a:xfrm>
            <a:off x="4800595" y="95396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MHCflurry</a:t>
            </a:r>
            <a:endParaRPr lang="en-US" sz="1200" dirty="0"/>
          </a:p>
        </p:txBody>
      </p:sp>
      <p:sp>
        <p:nvSpPr>
          <p:cNvPr id="32" name="Rounded Rectangle 31">
            <a:extLst>
              <a:ext uri="{FF2B5EF4-FFF2-40B4-BE49-F238E27FC236}">
                <a16:creationId xmlns:a16="http://schemas.microsoft.com/office/drawing/2014/main" id="{1DE98DEC-7FE2-4941-BBB7-2CFD3446CA4A}"/>
              </a:ext>
            </a:extLst>
          </p:cNvPr>
          <p:cNvSpPr/>
          <p:nvPr/>
        </p:nvSpPr>
        <p:spPr>
          <a:xfrm>
            <a:off x="4800595" y="124944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MHCnuggetsI</a:t>
            </a:r>
            <a:endParaRPr lang="en-US" sz="1200" dirty="0"/>
          </a:p>
        </p:txBody>
      </p:sp>
      <p:sp>
        <p:nvSpPr>
          <p:cNvPr id="33" name="Rounded Rectangle 32">
            <a:extLst>
              <a:ext uri="{FF2B5EF4-FFF2-40B4-BE49-F238E27FC236}">
                <a16:creationId xmlns:a16="http://schemas.microsoft.com/office/drawing/2014/main" id="{43F96982-9FEE-D943-8D75-9A0686F906B2}"/>
              </a:ext>
            </a:extLst>
          </p:cNvPr>
          <p:cNvSpPr/>
          <p:nvPr/>
        </p:nvSpPr>
        <p:spPr>
          <a:xfrm>
            <a:off x="4800595" y="154491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MHCnuggetsII</a:t>
            </a:r>
            <a:endParaRPr lang="en-US" sz="1200" dirty="0"/>
          </a:p>
        </p:txBody>
      </p:sp>
      <p:sp>
        <p:nvSpPr>
          <p:cNvPr id="34" name="Rounded Rectangle 33">
            <a:extLst>
              <a:ext uri="{FF2B5EF4-FFF2-40B4-BE49-F238E27FC236}">
                <a16:creationId xmlns:a16="http://schemas.microsoft.com/office/drawing/2014/main" id="{6BDFCBD1-8947-1241-B1C6-C9EF833F3D4D}"/>
              </a:ext>
            </a:extLst>
          </p:cNvPr>
          <p:cNvSpPr/>
          <p:nvPr/>
        </p:nvSpPr>
        <p:spPr>
          <a:xfrm>
            <a:off x="4800595" y="1840394"/>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NNalign</a:t>
            </a:r>
            <a:endParaRPr lang="en-US" sz="1200" dirty="0"/>
          </a:p>
        </p:txBody>
      </p:sp>
      <p:sp>
        <p:nvSpPr>
          <p:cNvPr id="35" name="Rounded Rectangle 34">
            <a:extLst>
              <a:ext uri="{FF2B5EF4-FFF2-40B4-BE49-F238E27FC236}">
                <a16:creationId xmlns:a16="http://schemas.microsoft.com/office/drawing/2014/main" id="{D3327198-E49B-3147-AF19-754C57D6AAF1}"/>
              </a:ext>
            </a:extLst>
          </p:cNvPr>
          <p:cNvSpPr/>
          <p:nvPr/>
        </p:nvSpPr>
        <p:spPr>
          <a:xfrm>
            <a:off x="4800595" y="2135870"/>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a:t>
            </a:r>
            <a:endParaRPr lang="en-US" sz="1200" dirty="0"/>
          </a:p>
        </p:txBody>
      </p:sp>
      <p:sp>
        <p:nvSpPr>
          <p:cNvPr id="36" name="Rounded Rectangle 35">
            <a:extLst>
              <a:ext uri="{FF2B5EF4-FFF2-40B4-BE49-F238E27FC236}">
                <a16:creationId xmlns:a16="http://schemas.microsoft.com/office/drawing/2014/main" id="{DD345727-6D5F-744B-9808-86DD58933730}"/>
              </a:ext>
            </a:extLst>
          </p:cNvPr>
          <p:cNvSpPr/>
          <p:nvPr/>
        </p:nvSpPr>
        <p:spPr>
          <a:xfrm>
            <a:off x="4800595" y="243134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NetMHCIIpan</a:t>
            </a:r>
            <a:endParaRPr lang="en-US" sz="1200" dirty="0"/>
          </a:p>
        </p:txBody>
      </p:sp>
      <p:sp>
        <p:nvSpPr>
          <p:cNvPr id="37" name="Rounded Rectangle 36">
            <a:extLst>
              <a:ext uri="{FF2B5EF4-FFF2-40B4-BE49-F238E27FC236}">
                <a16:creationId xmlns:a16="http://schemas.microsoft.com/office/drawing/2014/main" id="{C701D735-99EF-4F4A-8E10-80836B3EBCE0}"/>
              </a:ext>
            </a:extLst>
          </p:cNvPr>
          <p:cNvSpPr/>
          <p:nvPr/>
        </p:nvSpPr>
        <p:spPr>
          <a:xfrm>
            <a:off x="4800595" y="272682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NetMHCcons</a:t>
            </a:r>
            <a:endParaRPr lang="en-US" sz="1200" dirty="0"/>
          </a:p>
        </p:txBody>
      </p:sp>
      <p:sp>
        <p:nvSpPr>
          <p:cNvPr id="38" name="Rounded Rectangle 37">
            <a:extLst>
              <a:ext uri="{FF2B5EF4-FFF2-40B4-BE49-F238E27FC236}">
                <a16:creationId xmlns:a16="http://schemas.microsoft.com/office/drawing/2014/main" id="{1C0639AE-5DF1-3644-AF09-437FB4765389}"/>
              </a:ext>
            </a:extLst>
          </p:cNvPr>
          <p:cNvSpPr/>
          <p:nvPr/>
        </p:nvSpPr>
        <p:spPr>
          <a:xfrm>
            <a:off x="4800595" y="302229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NetMHCpan</a:t>
            </a:r>
            <a:endParaRPr lang="en-US" sz="1200" dirty="0"/>
          </a:p>
        </p:txBody>
      </p:sp>
      <p:sp>
        <p:nvSpPr>
          <p:cNvPr id="39" name="Rounded Rectangle 38">
            <a:extLst>
              <a:ext uri="{FF2B5EF4-FFF2-40B4-BE49-F238E27FC236}">
                <a16:creationId xmlns:a16="http://schemas.microsoft.com/office/drawing/2014/main" id="{6A13232A-9CD6-914F-979E-451458057FE6}"/>
              </a:ext>
            </a:extLst>
          </p:cNvPr>
          <p:cNvSpPr/>
          <p:nvPr/>
        </p:nvSpPr>
        <p:spPr>
          <a:xfrm>
            <a:off x="4800595" y="3317774"/>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PickPocket</a:t>
            </a:r>
            <a:endParaRPr lang="en-US" sz="1200" dirty="0"/>
          </a:p>
        </p:txBody>
      </p:sp>
      <p:sp>
        <p:nvSpPr>
          <p:cNvPr id="40" name="Rounded Rectangle 39">
            <a:extLst>
              <a:ext uri="{FF2B5EF4-FFF2-40B4-BE49-F238E27FC236}">
                <a16:creationId xmlns:a16="http://schemas.microsoft.com/office/drawing/2014/main" id="{666471D3-8102-1F4C-A5EA-5B68669532FD}"/>
              </a:ext>
            </a:extLst>
          </p:cNvPr>
          <p:cNvSpPr/>
          <p:nvPr/>
        </p:nvSpPr>
        <p:spPr>
          <a:xfrm>
            <a:off x="4800595" y="3613250"/>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SMM</a:t>
            </a:r>
          </a:p>
        </p:txBody>
      </p:sp>
      <p:sp>
        <p:nvSpPr>
          <p:cNvPr id="41" name="Rounded Rectangle 40">
            <a:extLst>
              <a:ext uri="{FF2B5EF4-FFF2-40B4-BE49-F238E27FC236}">
                <a16:creationId xmlns:a16="http://schemas.microsoft.com/office/drawing/2014/main" id="{3B4BC275-F99E-C044-9929-B4106991EB8A}"/>
              </a:ext>
            </a:extLst>
          </p:cNvPr>
          <p:cNvSpPr/>
          <p:nvPr/>
        </p:nvSpPr>
        <p:spPr>
          <a:xfrm>
            <a:off x="4800595" y="390872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SMMPMBEC</a:t>
            </a:r>
          </a:p>
        </p:txBody>
      </p:sp>
      <p:sp>
        <p:nvSpPr>
          <p:cNvPr id="42" name="Rounded Rectangle 41">
            <a:extLst>
              <a:ext uri="{FF2B5EF4-FFF2-40B4-BE49-F238E27FC236}">
                <a16:creationId xmlns:a16="http://schemas.microsoft.com/office/drawing/2014/main" id="{20CF003C-D7E5-9E42-BAF3-E573B1CB3660}"/>
              </a:ext>
            </a:extLst>
          </p:cNvPr>
          <p:cNvSpPr/>
          <p:nvPr/>
        </p:nvSpPr>
        <p:spPr>
          <a:xfrm>
            <a:off x="4800595" y="420420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SMMalign</a:t>
            </a:r>
            <a:endParaRPr lang="en-US" sz="1200" dirty="0"/>
          </a:p>
        </p:txBody>
      </p:sp>
      <p:sp>
        <p:nvSpPr>
          <p:cNvPr id="43" name="Rounded Rectangle 42">
            <a:extLst>
              <a:ext uri="{FF2B5EF4-FFF2-40B4-BE49-F238E27FC236}">
                <a16:creationId xmlns:a16="http://schemas.microsoft.com/office/drawing/2014/main" id="{AB603E14-AE36-D14E-84DA-3C735FDB0B18}"/>
              </a:ext>
            </a:extLst>
          </p:cNvPr>
          <p:cNvSpPr/>
          <p:nvPr/>
        </p:nvSpPr>
        <p:spPr>
          <a:xfrm>
            <a:off x="4800595" y="449967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netChop</a:t>
            </a:r>
            <a:endParaRPr lang="en-US" sz="1200" dirty="0"/>
          </a:p>
        </p:txBody>
      </p:sp>
      <p:sp>
        <p:nvSpPr>
          <p:cNvPr id="44" name="Rounded Rectangle 43">
            <a:extLst>
              <a:ext uri="{FF2B5EF4-FFF2-40B4-BE49-F238E27FC236}">
                <a16:creationId xmlns:a16="http://schemas.microsoft.com/office/drawing/2014/main" id="{B48AD1F9-A706-7C46-9C73-82D81E1A1503}"/>
              </a:ext>
            </a:extLst>
          </p:cNvPr>
          <p:cNvSpPr/>
          <p:nvPr/>
        </p:nvSpPr>
        <p:spPr>
          <a:xfrm>
            <a:off x="4800595" y="4795151"/>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a:t>
            </a:r>
            <a:r>
              <a:rPr lang="en-US" sz="1200" dirty="0"/>
              <a:t> Stab</a:t>
            </a:r>
          </a:p>
        </p:txBody>
      </p:sp>
      <p:sp>
        <p:nvSpPr>
          <p:cNvPr id="45" name="Rounded Rectangle 44">
            <a:extLst>
              <a:ext uri="{FF2B5EF4-FFF2-40B4-BE49-F238E27FC236}">
                <a16:creationId xmlns:a16="http://schemas.microsoft.com/office/drawing/2014/main" id="{5AF754E1-0882-1143-89CA-03A9B5B9608D}"/>
              </a:ext>
            </a:extLst>
          </p:cNvPr>
          <p:cNvSpPr/>
          <p:nvPr/>
        </p:nvSpPr>
        <p:spPr>
          <a:xfrm>
            <a:off x="3297008" y="4018852"/>
            <a:ext cx="996043" cy="2993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run</a:t>
            </a:r>
          </a:p>
        </p:txBody>
      </p:sp>
      <p:cxnSp>
        <p:nvCxnSpPr>
          <p:cNvPr id="47" name="Straight Arrow Connector 46">
            <a:extLst>
              <a:ext uri="{FF2B5EF4-FFF2-40B4-BE49-F238E27FC236}">
                <a16:creationId xmlns:a16="http://schemas.microsoft.com/office/drawing/2014/main" id="{57808415-77E0-9C44-8EEA-388A0702D53E}"/>
              </a:ext>
            </a:extLst>
          </p:cNvPr>
          <p:cNvCxnSpPr>
            <a:stCxn id="2" idx="2"/>
            <a:endCxn id="20" idx="0"/>
          </p:cNvCxnSpPr>
          <p:nvPr/>
        </p:nvCxnSpPr>
        <p:spPr>
          <a:xfrm>
            <a:off x="845000" y="2982973"/>
            <a:ext cx="0" cy="5311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FE9C98A-269A-3449-B206-B4FA1FC21540}"/>
              </a:ext>
            </a:extLst>
          </p:cNvPr>
          <p:cNvCxnSpPr>
            <a:cxnSpLocks/>
            <a:stCxn id="2" idx="3"/>
            <a:endCxn id="5" idx="1"/>
          </p:cNvCxnSpPr>
          <p:nvPr/>
        </p:nvCxnSpPr>
        <p:spPr>
          <a:xfrm flipV="1">
            <a:off x="1343021" y="1498057"/>
            <a:ext cx="511632" cy="13352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85B7149-D4F0-AE4A-9A29-4B92D1F8CC10}"/>
              </a:ext>
            </a:extLst>
          </p:cNvPr>
          <p:cNvCxnSpPr>
            <a:cxnSpLocks/>
            <a:stCxn id="2" idx="3"/>
            <a:endCxn id="17" idx="1"/>
          </p:cNvCxnSpPr>
          <p:nvPr/>
        </p:nvCxnSpPr>
        <p:spPr>
          <a:xfrm flipV="1">
            <a:off x="1343021" y="2165676"/>
            <a:ext cx="511632" cy="6676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0CFD427C-1D3C-984C-8E04-D2373AB7116D}"/>
              </a:ext>
            </a:extLst>
          </p:cNvPr>
          <p:cNvCxnSpPr>
            <a:cxnSpLocks/>
            <a:stCxn id="2" idx="3"/>
            <a:endCxn id="18" idx="1"/>
          </p:cNvCxnSpPr>
          <p:nvPr/>
        </p:nvCxnSpPr>
        <p:spPr>
          <a:xfrm>
            <a:off x="1343021" y="2833295"/>
            <a:ext cx="5116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4136673-108D-6C44-8AA0-B07D1FD3E579}"/>
              </a:ext>
            </a:extLst>
          </p:cNvPr>
          <p:cNvCxnSpPr>
            <a:cxnSpLocks/>
            <a:stCxn id="2" idx="3"/>
            <a:endCxn id="21" idx="1"/>
          </p:cNvCxnSpPr>
          <p:nvPr/>
        </p:nvCxnSpPr>
        <p:spPr>
          <a:xfrm>
            <a:off x="1343021" y="2833295"/>
            <a:ext cx="511632" cy="6676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21F42C86-2A7B-C54F-850C-2D02920DA658}"/>
              </a:ext>
            </a:extLst>
          </p:cNvPr>
          <p:cNvCxnSpPr>
            <a:cxnSpLocks/>
            <a:stCxn id="2" idx="3"/>
            <a:endCxn id="24" idx="1"/>
          </p:cNvCxnSpPr>
          <p:nvPr/>
        </p:nvCxnSpPr>
        <p:spPr>
          <a:xfrm>
            <a:off x="1343021" y="2833295"/>
            <a:ext cx="511632" cy="133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99C8E00-55EF-0A4D-BFA6-BF6A7458AC50}"/>
              </a:ext>
            </a:extLst>
          </p:cNvPr>
          <p:cNvCxnSpPr>
            <a:cxnSpLocks/>
            <a:stCxn id="5" idx="3"/>
            <a:endCxn id="6" idx="1"/>
          </p:cNvCxnSpPr>
          <p:nvPr/>
        </p:nvCxnSpPr>
        <p:spPr>
          <a:xfrm flipV="1">
            <a:off x="2850696" y="1493883"/>
            <a:ext cx="446312" cy="41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43901377-F257-064C-8261-3C1545B20457}"/>
              </a:ext>
            </a:extLst>
          </p:cNvPr>
          <p:cNvCxnSpPr>
            <a:cxnSpLocks/>
            <a:stCxn id="18" idx="3"/>
            <a:endCxn id="19" idx="1"/>
          </p:cNvCxnSpPr>
          <p:nvPr/>
        </p:nvCxnSpPr>
        <p:spPr>
          <a:xfrm>
            <a:off x="2910566" y="2833295"/>
            <a:ext cx="3864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31DECB67-77FE-2F45-9E5A-0BE61966B74E}"/>
              </a:ext>
            </a:extLst>
          </p:cNvPr>
          <p:cNvCxnSpPr>
            <a:cxnSpLocks/>
            <a:stCxn id="21" idx="3"/>
            <a:endCxn id="23" idx="1"/>
          </p:cNvCxnSpPr>
          <p:nvPr/>
        </p:nvCxnSpPr>
        <p:spPr>
          <a:xfrm>
            <a:off x="2964994" y="3500914"/>
            <a:ext cx="3320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8D4DA3DF-A5C6-4E4D-A743-9BF4CBCA8C81}"/>
              </a:ext>
            </a:extLst>
          </p:cNvPr>
          <p:cNvCxnSpPr>
            <a:cxnSpLocks/>
            <a:stCxn id="24" idx="3"/>
            <a:endCxn id="45" idx="1"/>
          </p:cNvCxnSpPr>
          <p:nvPr/>
        </p:nvCxnSpPr>
        <p:spPr>
          <a:xfrm>
            <a:off x="2964994" y="4168531"/>
            <a:ext cx="3320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D570A721-2E9B-FD4F-9697-986BB7821A59}"/>
              </a:ext>
            </a:extLst>
          </p:cNvPr>
          <p:cNvCxnSpPr>
            <a:cxnSpLocks/>
            <a:stCxn id="17" idx="3"/>
            <a:endCxn id="22" idx="1"/>
          </p:cNvCxnSpPr>
          <p:nvPr/>
        </p:nvCxnSpPr>
        <p:spPr>
          <a:xfrm flipV="1">
            <a:off x="2910566" y="2164678"/>
            <a:ext cx="386442" cy="9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683DD948-3519-9941-B1F1-1661BF1EBC03}"/>
              </a:ext>
            </a:extLst>
          </p:cNvPr>
          <p:cNvSpPr txBox="1"/>
          <p:nvPr/>
        </p:nvSpPr>
        <p:spPr>
          <a:xfrm>
            <a:off x="375555" y="3908726"/>
            <a:ext cx="967465" cy="461665"/>
          </a:xfrm>
          <a:prstGeom prst="rect">
            <a:avLst/>
          </a:prstGeom>
          <a:noFill/>
        </p:spPr>
        <p:txBody>
          <a:bodyPr wrap="square" rtlCol="0">
            <a:spAutoFit/>
          </a:bodyPr>
          <a:lstStyle/>
          <a:p>
            <a:pPr algn="ctr"/>
            <a:r>
              <a:rPr lang="en-US" sz="1200" i="1" dirty="0"/>
              <a:t>Workflow definitions</a:t>
            </a:r>
          </a:p>
        </p:txBody>
      </p:sp>
      <p:sp>
        <p:nvSpPr>
          <p:cNvPr id="79" name="TextBox 78">
            <a:extLst>
              <a:ext uri="{FF2B5EF4-FFF2-40B4-BE49-F238E27FC236}">
                <a16:creationId xmlns:a16="http://schemas.microsoft.com/office/drawing/2014/main" id="{B685CBF1-2858-B842-BED4-D0DE98E57807}"/>
              </a:ext>
            </a:extLst>
          </p:cNvPr>
          <p:cNvSpPr txBox="1"/>
          <p:nvPr/>
        </p:nvSpPr>
        <p:spPr>
          <a:xfrm>
            <a:off x="1665511" y="845072"/>
            <a:ext cx="1374325" cy="461665"/>
          </a:xfrm>
          <a:prstGeom prst="rect">
            <a:avLst/>
          </a:prstGeom>
          <a:noFill/>
        </p:spPr>
        <p:txBody>
          <a:bodyPr wrap="square" rtlCol="0">
            <a:spAutoFit/>
          </a:bodyPr>
          <a:lstStyle/>
          <a:p>
            <a:pPr algn="ctr"/>
            <a:r>
              <a:rPr lang="en-US" sz="1200" i="1" dirty="0"/>
              <a:t>Neoantigen</a:t>
            </a:r>
          </a:p>
          <a:p>
            <a:pPr algn="ctr"/>
            <a:r>
              <a:rPr lang="en-US" sz="1200" i="1" dirty="0"/>
              <a:t>analysis classes</a:t>
            </a:r>
          </a:p>
        </p:txBody>
      </p:sp>
      <p:sp>
        <p:nvSpPr>
          <p:cNvPr id="80" name="TextBox 79">
            <a:extLst>
              <a:ext uri="{FF2B5EF4-FFF2-40B4-BE49-F238E27FC236}">
                <a16:creationId xmlns:a16="http://schemas.microsoft.com/office/drawing/2014/main" id="{3E394115-65F0-3740-A0FF-1EFA6508AF9B}"/>
              </a:ext>
            </a:extLst>
          </p:cNvPr>
          <p:cNvSpPr txBox="1"/>
          <p:nvPr/>
        </p:nvSpPr>
        <p:spPr>
          <a:xfrm>
            <a:off x="3129645" y="845072"/>
            <a:ext cx="1374325" cy="461665"/>
          </a:xfrm>
          <a:prstGeom prst="rect">
            <a:avLst/>
          </a:prstGeom>
          <a:noFill/>
        </p:spPr>
        <p:txBody>
          <a:bodyPr wrap="square" rtlCol="0">
            <a:spAutoFit/>
          </a:bodyPr>
          <a:lstStyle/>
          <a:p>
            <a:pPr algn="ctr"/>
            <a:r>
              <a:rPr lang="en-US" sz="1200" i="1" dirty="0"/>
              <a:t>Automated</a:t>
            </a:r>
          </a:p>
          <a:p>
            <a:pPr algn="ctr"/>
            <a:r>
              <a:rPr lang="en-US" sz="1200" i="1" dirty="0"/>
              <a:t>orchestration</a:t>
            </a:r>
          </a:p>
        </p:txBody>
      </p:sp>
      <p:sp>
        <p:nvSpPr>
          <p:cNvPr id="81" name="TextBox 80">
            <a:extLst>
              <a:ext uri="{FF2B5EF4-FFF2-40B4-BE49-F238E27FC236}">
                <a16:creationId xmlns:a16="http://schemas.microsoft.com/office/drawing/2014/main" id="{16FB61FC-3AF6-E342-A65D-845738D8D8E6}"/>
              </a:ext>
            </a:extLst>
          </p:cNvPr>
          <p:cNvSpPr txBox="1"/>
          <p:nvPr/>
        </p:nvSpPr>
        <p:spPr>
          <a:xfrm>
            <a:off x="4418231" y="658765"/>
            <a:ext cx="1928138" cy="276999"/>
          </a:xfrm>
          <a:prstGeom prst="rect">
            <a:avLst/>
          </a:prstGeom>
          <a:noFill/>
        </p:spPr>
        <p:txBody>
          <a:bodyPr wrap="square" rtlCol="0">
            <a:spAutoFit/>
          </a:bodyPr>
          <a:lstStyle/>
          <a:p>
            <a:pPr algn="ctr"/>
            <a:r>
              <a:rPr lang="en-US" sz="1200" i="1" dirty="0"/>
              <a:t>Algorithms implemented</a:t>
            </a:r>
          </a:p>
        </p:txBody>
      </p:sp>
      <p:sp>
        <p:nvSpPr>
          <p:cNvPr id="82" name="TextBox 81">
            <a:extLst>
              <a:ext uri="{FF2B5EF4-FFF2-40B4-BE49-F238E27FC236}">
                <a16:creationId xmlns:a16="http://schemas.microsoft.com/office/drawing/2014/main" id="{67D245A0-AD06-BE45-843B-F95621BFA3DE}"/>
              </a:ext>
            </a:extLst>
          </p:cNvPr>
          <p:cNvSpPr txBox="1"/>
          <p:nvPr/>
        </p:nvSpPr>
        <p:spPr>
          <a:xfrm>
            <a:off x="6459983" y="658765"/>
            <a:ext cx="2379217" cy="276999"/>
          </a:xfrm>
          <a:prstGeom prst="rect">
            <a:avLst/>
          </a:prstGeom>
          <a:noFill/>
        </p:spPr>
        <p:txBody>
          <a:bodyPr wrap="square" rtlCol="0">
            <a:spAutoFit/>
          </a:bodyPr>
          <a:lstStyle/>
          <a:p>
            <a:pPr algn="ctr"/>
            <a:r>
              <a:rPr lang="en-US" sz="1200" i="1" dirty="0"/>
              <a:t>Prioritization, reporting, etc.</a:t>
            </a:r>
          </a:p>
        </p:txBody>
      </p:sp>
      <p:cxnSp>
        <p:nvCxnSpPr>
          <p:cNvPr id="84" name="Straight Arrow Connector 83">
            <a:extLst>
              <a:ext uri="{FF2B5EF4-FFF2-40B4-BE49-F238E27FC236}">
                <a16:creationId xmlns:a16="http://schemas.microsoft.com/office/drawing/2014/main" id="{A04C8E34-C1AF-BA4D-8F78-51DAB71B5172}"/>
              </a:ext>
            </a:extLst>
          </p:cNvPr>
          <p:cNvCxnSpPr>
            <a:cxnSpLocks/>
            <a:stCxn id="6" idx="3"/>
            <a:endCxn id="83" idx="1"/>
          </p:cNvCxnSpPr>
          <p:nvPr/>
        </p:nvCxnSpPr>
        <p:spPr>
          <a:xfrm>
            <a:off x="4293051" y="1493883"/>
            <a:ext cx="415020" cy="1494246"/>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BB8CDF36-D8F3-A74A-B285-E0FE9BB6E404}"/>
              </a:ext>
            </a:extLst>
          </p:cNvPr>
          <p:cNvCxnSpPr>
            <a:cxnSpLocks/>
            <a:stCxn id="22" idx="3"/>
            <a:endCxn id="83" idx="1"/>
          </p:cNvCxnSpPr>
          <p:nvPr/>
        </p:nvCxnSpPr>
        <p:spPr>
          <a:xfrm>
            <a:off x="4293051" y="2164678"/>
            <a:ext cx="415020" cy="823451"/>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D76016F4-C8F2-1645-B21B-46F0CA40356E}"/>
              </a:ext>
            </a:extLst>
          </p:cNvPr>
          <p:cNvCxnSpPr>
            <a:cxnSpLocks/>
            <a:stCxn id="19" idx="3"/>
            <a:endCxn id="83" idx="1"/>
          </p:cNvCxnSpPr>
          <p:nvPr/>
        </p:nvCxnSpPr>
        <p:spPr>
          <a:xfrm>
            <a:off x="4293051" y="2833295"/>
            <a:ext cx="415020" cy="154834"/>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11A549AF-5388-DF4C-9340-A9AC945EDA58}"/>
              </a:ext>
            </a:extLst>
          </p:cNvPr>
          <p:cNvCxnSpPr>
            <a:cxnSpLocks/>
            <a:stCxn id="23" idx="3"/>
            <a:endCxn id="83" idx="1"/>
          </p:cNvCxnSpPr>
          <p:nvPr/>
        </p:nvCxnSpPr>
        <p:spPr>
          <a:xfrm flipV="1">
            <a:off x="4293051" y="2988129"/>
            <a:ext cx="415020" cy="512785"/>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0AFC33D7-FECF-0C48-9C88-2B551F70D2A8}"/>
              </a:ext>
            </a:extLst>
          </p:cNvPr>
          <p:cNvCxnSpPr>
            <a:cxnSpLocks/>
            <a:stCxn id="45" idx="3"/>
            <a:endCxn id="83" idx="1"/>
          </p:cNvCxnSpPr>
          <p:nvPr/>
        </p:nvCxnSpPr>
        <p:spPr>
          <a:xfrm flipV="1">
            <a:off x="4293051" y="2988129"/>
            <a:ext cx="415020" cy="1180402"/>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8E8984E0-EA96-E048-B2B2-AC290E7FF397}"/>
              </a:ext>
            </a:extLst>
          </p:cNvPr>
          <p:cNvCxnSpPr>
            <a:cxnSpLocks/>
            <a:endCxn id="28" idx="1"/>
          </p:cNvCxnSpPr>
          <p:nvPr/>
        </p:nvCxnSpPr>
        <p:spPr>
          <a:xfrm>
            <a:off x="6090556" y="3578330"/>
            <a:ext cx="459917" cy="1316259"/>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BF6FAEF-F9EC-DB45-B952-0C5A36D1EFFD}"/>
              </a:ext>
            </a:extLst>
          </p:cNvPr>
          <p:cNvCxnSpPr>
            <a:cxnSpLocks/>
            <a:endCxn id="11" idx="1"/>
          </p:cNvCxnSpPr>
          <p:nvPr/>
        </p:nvCxnSpPr>
        <p:spPr>
          <a:xfrm flipV="1">
            <a:off x="6089194" y="2247871"/>
            <a:ext cx="464004" cy="1352168"/>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422552D2-A755-5048-91AB-7150D0998F34}"/>
              </a:ext>
            </a:extLst>
          </p:cNvPr>
          <p:cNvCxnSpPr>
            <a:cxnSpLocks/>
            <a:endCxn id="13" idx="1"/>
          </p:cNvCxnSpPr>
          <p:nvPr/>
        </p:nvCxnSpPr>
        <p:spPr>
          <a:xfrm flipV="1">
            <a:off x="6089195" y="2817932"/>
            <a:ext cx="464002" cy="767370"/>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22072DC4-5FB9-D34E-83ED-58E70376F22E}"/>
              </a:ext>
            </a:extLst>
          </p:cNvPr>
          <p:cNvCxnSpPr>
            <a:cxnSpLocks/>
            <a:endCxn id="14" idx="1"/>
          </p:cNvCxnSpPr>
          <p:nvPr/>
        </p:nvCxnSpPr>
        <p:spPr>
          <a:xfrm flipV="1">
            <a:off x="6089195" y="3125829"/>
            <a:ext cx="464003" cy="467238"/>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8685ECF5-29F4-2043-9B85-05BB78E4E9CD}"/>
              </a:ext>
            </a:extLst>
          </p:cNvPr>
          <p:cNvCxnSpPr>
            <a:cxnSpLocks/>
            <a:stCxn id="83" idx="3"/>
            <a:endCxn id="15" idx="1"/>
          </p:cNvCxnSpPr>
          <p:nvPr/>
        </p:nvCxnSpPr>
        <p:spPr>
          <a:xfrm>
            <a:off x="6090557" y="2988129"/>
            <a:ext cx="462641" cy="434741"/>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D331E346-E60F-EC4C-8F14-1BFD43842A7D}"/>
              </a:ext>
            </a:extLst>
          </p:cNvPr>
          <p:cNvCxnSpPr>
            <a:cxnSpLocks/>
            <a:stCxn id="83" idx="3"/>
            <a:endCxn id="14" idx="1"/>
          </p:cNvCxnSpPr>
          <p:nvPr/>
        </p:nvCxnSpPr>
        <p:spPr>
          <a:xfrm>
            <a:off x="6090557" y="2988129"/>
            <a:ext cx="462641" cy="13770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36DAFA22-B0D5-CA48-918F-CDA7495595C3}"/>
              </a:ext>
            </a:extLst>
          </p:cNvPr>
          <p:cNvCxnSpPr>
            <a:cxnSpLocks/>
            <a:stCxn id="83" idx="3"/>
            <a:endCxn id="13" idx="1"/>
          </p:cNvCxnSpPr>
          <p:nvPr/>
        </p:nvCxnSpPr>
        <p:spPr>
          <a:xfrm flipV="1">
            <a:off x="6090557" y="2817932"/>
            <a:ext cx="462640" cy="170197"/>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31A7FA83-D8F2-F844-9BCA-DF9B9D873B30}"/>
              </a:ext>
            </a:extLst>
          </p:cNvPr>
          <p:cNvCxnSpPr>
            <a:cxnSpLocks/>
            <a:stCxn id="83" idx="3"/>
            <a:endCxn id="11" idx="1"/>
          </p:cNvCxnSpPr>
          <p:nvPr/>
        </p:nvCxnSpPr>
        <p:spPr>
          <a:xfrm flipV="1">
            <a:off x="6090557" y="2247871"/>
            <a:ext cx="462641" cy="740258"/>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1084DD34-7DC2-6B41-AD73-7F04E2E6B21E}"/>
              </a:ext>
            </a:extLst>
          </p:cNvPr>
          <p:cNvCxnSpPr>
            <a:cxnSpLocks/>
            <a:stCxn id="83" idx="3"/>
            <a:endCxn id="10" idx="1"/>
          </p:cNvCxnSpPr>
          <p:nvPr/>
        </p:nvCxnSpPr>
        <p:spPr>
          <a:xfrm flipV="1">
            <a:off x="6090557" y="1942608"/>
            <a:ext cx="462641" cy="1045521"/>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27BF5051-782A-4448-9256-C777B4387BBC}"/>
              </a:ext>
            </a:extLst>
          </p:cNvPr>
          <p:cNvCxnSpPr>
            <a:cxnSpLocks/>
            <a:stCxn id="83" idx="3"/>
            <a:endCxn id="7" idx="1"/>
          </p:cNvCxnSpPr>
          <p:nvPr/>
        </p:nvCxnSpPr>
        <p:spPr>
          <a:xfrm flipV="1">
            <a:off x="6090557" y="1069635"/>
            <a:ext cx="462641" cy="1918494"/>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DE520ED2-9CF7-6547-B8DC-1BE29E16BEB8}"/>
              </a:ext>
            </a:extLst>
          </p:cNvPr>
          <p:cNvCxnSpPr>
            <a:cxnSpLocks/>
            <a:endCxn id="10" idx="1"/>
          </p:cNvCxnSpPr>
          <p:nvPr/>
        </p:nvCxnSpPr>
        <p:spPr>
          <a:xfrm flipV="1">
            <a:off x="6089193" y="1942608"/>
            <a:ext cx="464005" cy="298398"/>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402D5239-E9E8-DC49-9AE3-178C810B3668}"/>
              </a:ext>
            </a:extLst>
          </p:cNvPr>
          <p:cNvCxnSpPr>
            <a:cxnSpLocks/>
            <a:endCxn id="7" idx="1"/>
          </p:cNvCxnSpPr>
          <p:nvPr/>
        </p:nvCxnSpPr>
        <p:spPr>
          <a:xfrm flipV="1">
            <a:off x="6088513" y="1069635"/>
            <a:ext cx="464685" cy="1175604"/>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6B2F4381-E064-F345-ABC8-C723F23098DF}"/>
              </a:ext>
            </a:extLst>
          </p:cNvPr>
          <p:cNvCxnSpPr>
            <a:cxnSpLocks/>
            <a:endCxn id="11" idx="1"/>
          </p:cNvCxnSpPr>
          <p:nvPr/>
        </p:nvCxnSpPr>
        <p:spPr>
          <a:xfrm>
            <a:off x="6079665" y="2244562"/>
            <a:ext cx="473533" cy="3309"/>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38DDC436-EEDF-A449-BF0B-FF6F95A2AA87}"/>
              </a:ext>
            </a:extLst>
          </p:cNvPr>
          <p:cNvCxnSpPr>
            <a:cxnSpLocks/>
            <a:endCxn id="13" idx="1"/>
          </p:cNvCxnSpPr>
          <p:nvPr/>
        </p:nvCxnSpPr>
        <p:spPr>
          <a:xfrm>
            <a:off x="6099405" y="2244562"/>
            <a:ext cx="453792" cy="573370"/>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477E6323-A750-184E-9D14-02279B22751B}"/>
              </a:ext>
            </a:extLst>
          </p:cNvPr>
          <p:cNvCxnSpPr>
            <a:cxnSpLocks/>
            <a:endCxn id="14" idx="1"/>
          </p:cNvCxnSpPr>
          <p:nvPr/>
        </p:nvCxnSpPr>
        <p:spPr>
          <a:xfrm>
            <a:off x="6099405" y="2247872"/>
            <a:ext cx="453793" cy="877957"/>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ECE62F84-7968-7E4C-AD86-3EA661652807}"/>
              </a:ext>
            </a:extLst>
          </p:cNvPr>
          <p:cNvCxnSpPr>
            <a:cxnSpLocks/>
            <a:endCxn id="8" idx="1"/>
          </p:cNvCxnSpPr>
          <p:nvPr/>
        </p:nvCxnSpPr>
        <p:spPr>
          <a:xfrm flipV="1">
            <a:off x="6099403" y="1359503"/>
            <a:ext cx="453795" cy="118044"/>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7FD844A2-8D54-484C-8B28-6EEE048970BF}"/>
              </a:ext>
            </a:extLst>
          </p:cNvPr>
          <p:cNvCxnSpPr>
            <a:cxnSpLocks/>
            <a:endCxn id="7" idx="1"/>
          </p:cNvCxnSpPr>
          <p:nvPr/>
        </p:nvCxnSpPr>
        <p:spPr>
          <a:xfrm flipV="1">
            <a:off x="6099404" y="1069635"/>
            <a:ext cx="453794" cy="40791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E24A2673-AF00-6E4A-A012-FFF5A18BF194}"/>
              </a:ext>
            </a:extLst>
          </p:cNvPr>
          <p:cNvCxnSpPr>
            <a:cxnSpLocks/>
            <a:endCxn id="9" idx="1"/>
          </p:cNvCxnSpPr>
          <p:nvPr/>
        </p:nvCxnSpPr>
        <p:spPr>
          <a:xfrm>
            <a:off x="6113005" y="1493882"/>
            <a:ext cx="440193" cy="15695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8101D07A-E81A-0446-AA3D-F78FE4A35042}"/>
              </a:ext>
            </a:extLst>
          </p:cNvPr>
          <p:cNvCxnSpPr>
            <a:cxnSpLocks/>
            <a:endCxn id="10" idx="1"/>
          </p:cNvCxnSpPr>
          <p:nvPr/>
        </p:nvCxnSpPr>
        <p:spPr>
          <a:xfrm>
            <a:off x="6113005" y="1493882"/>
            <a:ext cx="440193" cy="448726"/>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6" name="Straight Arrow Connector 165">
            <a:extLst>
              <a:ext uri="{FF2B5EF4-FFF2-40B4-BE49-F238E27FC236}">
                <a16:creationId xmlns:a16="http://schemas.microsoft.com/office/drawing/2014/main" id="{846A0D4C-3180-1B4B-BE2D-5DE8D78FF499}"/>
              </a:ext>
            </a:extLst>
          </p:cNvPr>
          <p:cNvCxnSpPr>
            <a:cxnSpLocks/>
            <a:endCxn id="11" idx="1"/>
          </p:cNvCxnSpPr>
          <p:nvPr/>
        </p:nvCxnSpPr>
        <p:spPr>
          <a:xfrm>
            <a:off x="6113005" y="1493882"/>
            <a:ext cx="440193" cy="753989"/>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C75ECF58-D337-1C44-840A-FDE659217594}"/>
              </a:ext>
            </a:extLst>
          </p:cNvPr>
          <p:cNvCxnSpPr>
            <a:cxnSpLocks/>
            <a:endCxn id="12" idx="1"/>
          </p:cNvCxnSpPr>
          <p:nvPr/>
        </p:nvCxnSpPr>
        <p:spPr>
          <a:xfrm>
            <a:off x="6099402" y="1477546"/>
            <a:ext cx="453796" cy="1048611"/>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502A620A-B3E9-044A-8BB6-1456E6A23871}"/>
              </a:ext>
            </a:extLst>
          </p:cNvPr>
          <p:cNvCxnSpPr>
            <a:cxnSpLocks/>
            <a:endCxn id="13" idx="1"/>
          </p:cNvCxnSpPr>
          <p:nvPr/>
        </p:nvCxnSpPr>
        <p:spPr>
          <a:xfrm>
            <a:off x="6113005" y="1493882"/>
            <a:ext cx="440192" cy="132405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31A80506-76D4-7245-89E1-40630849F918}"/>
              </a:ext>
            </a:extLst>
          </p:cNvPr>
          <p:cNvCxnSpPr>
            <a:cxnSpLocks/>
            <a:endCxn id="14" idx="1"/>
          </p:cNvCxnSpPr>
          <p:nvPr/>
        </p:nvCxnSpPr>
        <p:spPr>
          <a:xfrm>
            <a:off x="6113005" y="1493882"/>
            <a:ext cx="440193" cy="1631947"/>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9AF954F1-7C12-5A4A-92CA-27E926DFA834}"/>
              </a:ext>
            </a:extLst>
          </p:cNvPr>
          <p:cNvCxnSpPr>
            <a:cxnSpLocks/>
            <a:endCxn id="15" idx="1"/>
          </p:cNvCxnSpPr>
          <p:nvPr/>
        </p:nvCxnSpPr>
        <p:spPr>
          <a:xfrm>
            <a:off x="6099401" y="1477546"/>
            <a:ext cx="453797" cy="1945324"/>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4CFE45D2-E6D5-5B49-AD71-B7CCEC28E31C}"/>
              </a:ext>
            </a:extLst>
          </p:cNvPr>
          <p:cNvCxnSpPr>
            <a:cxnSpLocks/>
            <a:endCxn id="16" idx="1"/>
          </p:cNvCxnSpPr>
          <p:nvPr/>
        </p:nvCxnSpPr>
        <p:spPr>
          <a:xfrm>
            <a:off x="6113004" y="1493882"/>
            <a:ext cx="440194" cy="221254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C3893279-BC0A-5D45-944B-322DD16D3657}"/>
              </a:ext>
            </a:extLst>
          </p:cNvPr>
          <p:cNvCxnSpPr>
            <a:cxnSpLocks/>
            <a:endCxn id="25" idx="1"/>
          </p:cNvCxnSpPr>
          <p:nvPr/>
        </p:nvCxnSpPr>
        <p:spPr>
          <a:xfrm>
            <a:off x="6113003" y="1493882"/>
            <a:ext cx="440195" cy="252307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341451E7-F261-5B41-8620-F39144366073}"/>
              </a:ext>
            </a:extLst>
          </p:cNvPr>
          <p:cNvCxnSpPr>
            <a:cxnSpLocks/>
            <a:endCxn id="26" idx="1"/>
          </p:cNvCxnSpPr>
          <p:nvPr/>
        </p:nvCxnSpPr>
        <p:spPr>
          <a:xfrm>
            <a:off x="6113002" y="1493882"/>
            <a:ext cx="440196" cy="280662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90" name="Straight Arrow Connector 189">
            <a:extLst>
              <a:ext uri="{FF2B5EF4-FFF2-40B4-BE49-F238E27FC236}">
                <a16:creationId xmlns:a16="http://schemas.microsoft.com/office/drawing/2014/main" id="{D7292353-5CCD-184A-B426-8717DC30F2A6}"/>
              </a:ext>
            </a:extLst>
          </p:cNvPr>
          <p:cNvCxnSpPr>
            <a:cxnSpLocks/>
            <a:endCxn id="27" idx="1"/>
          </p:cNvCxnSpPr>
          <p:nvPr/>
        </p:nvCxnSpPr>
        <p:spPr>
          <a:xfrm>
            <a:off x="6113001" y="1493882"/>
            <a:ext cx="440196" cy="3103663"/>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93" name="TextBox 192">
            <a:extLst>
              <a:ext uri="{FF2B5EF4-FFF2-40B4-BE49-F238E27FC236}">
                <a16:creationId xmlns:a16="http://schemas.microsoft.com/office/drawing/2014/main" id="{E11F5EF3-A876-CE4A-8040-31816938BDE6}"/>
              </a:ext>
            </a:extLst>
          </p:cNvPr>
          <p:cNvSpPr txBox="1"/>
          <p:nvPr/>
        </p:nvSpPr>
        <p:spPr>
          <a:xfrm>
            <a:off x="980933" y="4782711"/>
            <a:ext cx="2056973" cy="276999"/>
          </a:xfrm>
          <a:prstGeom prst="rect">
            <a:avLst/>
          </a:prstGeom>
          <a:noFill/>
        </p:spPr>
        <p:txBody>
          <a:bodyPr wrap="none" rtlCol="0">
            <a:spAutoFit/>
          </a:bodyPr>
          <a:lstStyle/>
          <a:p>
            <a:r>
              <a:rPr lang="en-US" sz="1200" dirty="0"/>
              <a:t>Parallelization implemented</a:t>
            </a:r>
          </a:p>
        </p:txBody>
      </p:sp>
      <p:pic>
        <p:nvPicPr>
          <p:cNvPr id="194" name="Picture 193">
            <a:extLst>
              <a:ext uri="{FF2B5EF4-FFF2-40B4-BE49-F238E27FC236}">
                <a16:creationId xmlns:a16="http://schemas.microsoft.com/office/drawing/2014/main" id="{8532882C-7ACA-D24B-9053-31ECAC41C49C}"/>
              </a:ext>
            </a:extLst>
          </p:cNvPr>
          <p:cNvPicPr>
            <a:picLocks noChangeAspect="1"/>
          </p:cNvPicPr>
          <p:nvPr/>
        </p:nvPicPr>
        <p:blipFill rotWithShape="1">
          <a:blip r:embed="rId3"/>
          <a:srcRect l="9440" t="3696" r="10849" b="17321"/>
          <a:stretch/>
        </p:blipFill>
        <p:spPr>
          <a:xfrm>
            <a:off x="4205721" y="1264198"/>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5" name="Picture 194">
            <a:extLst>
              <a:ext uri="{FF2B5EF4-FFF2-40B4-BE49-F238E27FC236}">
                <a16:creationId xmlns:a16="http://schemas.microsoft.com/office/drawing/2014/main" id="{F9402195-0566-F045-8ABD-25FFDB01470D}"/>
              </a:ext>
            </a:extLst>
          </p:cNvPr>
          <p:cNvPicPr>
            <a:picLocks noChangeAspect="1"/>
          </p:cNvPicPr>
          <p:nvPr/>
        </p:nvPicPr>
        <p:blipFill rotWithShape="1">
          <a:blip r:embed="rId3"/>
          <a:srcRect l="9440" t="3696" r="10849" b="17321"/>
          <a:stretch/>
        </p:blipFill>
        <p:spPr>
          <a:xfrm>
            <a:off x="4188957" y="1953682"/>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6" name="Picture 195">
            <a:extLst>
              <a:ext uri="{FF2B5EF4-FFF2-40B4-BE49-F238E27FC236}">
                <a16:creationId xmlns:a16="http://schemas.microsoft.com/office/drawing/2014/main" id="{FE39678D-FD7E-B342-AF52-23E5E32B8C40}"/>
              </a:ext>
            </a:extLst>
          </p:cNvPr>
          <p:cNvPicPr>
            <a:picLocks noChangeAspect="1"/>
          </p:cNvPicPr>
          <p:nvPr/>
        </p:nvPicPr>
        <p:blipFill rotWithShape="1">
          <a:blip r:embed="rId3"/>
          <a:srcRect l="9440" t="3696" r="10849" b="17321"/>
          <a:stretch/>
        </p:blipFill>
        <p:spPr>
          <a:xfrm>
            <a:off x="4194396" y="2624056"/>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7" name="Picture 196">
            <a:extLst>
              <a:ext uri="{FF2B5EF4-FFF2-40B4-BE49-F238E27FC236}">
                <a16:creationId xmlns:a16="http://schemas.microsoft.com/office/drawing/2014/main" id="{C3F85BC0-B313-184B-B596-3D06E70A8D6B}"/>
              </a:ext>
            </a:extLst>
          </p:cNvPr>
          <p:cNvPicPr>
            <a:picLocks noChangeAspect="1"/>
          </p:cNvPicPr>
          <p:nvPr/>
        </p:nvPicPr>
        <p:blipFill rotWithShape="1">
          <a:blip r:embed="rId3"/>
          <a:srcRect l="9440" t="3696" r="10849" b="17321"/>
          <a:stretch/>
        </p:blipFill>
        <p:spPr>
          <a:xfrm>
            <a:off x="4183727" y="3266073"/>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8" name="Picture 197">
            <a:extLst>
              <a:ext uri="{FF2B5EF4-FFF2-40B4-BE49-F238E27FC236}">
                <a16:creationId xmlns:a16="http://schemas.microsoft.com/office/drawing/2014/main" id="{4EFE0991-F373-0449-90D3-C0A0CE5E47DC}"/>
              </a:ext>
            </a:extLst>
          </p:cNvPr>
          <p:cNvPicPr>
            <a:picLocks noChangeAspect="1"/>
          </p:cNvPicPr>
          <p:nvPr/>
        </p:nvPicPr>
        <p:blipFill rotWithShape="1">
          <a:blip r:embed="rId3"/>
          <a:srcRect l="9440" t="3696" r="10849" b="17321"/>
          <a:stretch/>
        </p:blipFill>
        <p:spPr>
          <a:xfrm>
            <a:off x="4183727" y="3908726"/>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9" name="Picture 198">
            <a:extLst>
              <a:ext uri="{FF2B5EF4-FFF2-40B4-BE49-F238E27FC236}">
                <a16:creationId xmlns:a16="http://schemas.microsoft.com/office/drawing/2014/main" id="{B6A298E8-531E-D947-BD98-97E5E2674DA5}"/>
              </a:ext>
            </a:extLst>
          </p:cNvPr>
          <p:cNvPicPr>
            <a:picLocks noChangeAspect="1"/>
          </p:cNvPicPr>
          <p:nvPr/>
        </p:nvPicPr>
        <p:blipFill rotWithShape="1">
          <a:blip r:embed="rId3"/>
          <a:srcRect l="9440" t="3696" r="10849" b="17321"/>
          <a:stretch/>
        </p:blipFill>
        <p:spPr>
          <a:xfrm>
            <a:off x="6017636" y="910977"/>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0" name="Picture 199">
            <a:extLst>
              <a:ext uri="{FF2B5EF4-FFF2-40B4-BE49-F238E27FC236}">
                <a16:creationId xmlns:a16="http://schemas.microsoft.com/office/drawing/2014/main" id="{4D84C050-85BC-3449-8255-2264B71BF377}"/>
              </a:ext>
            </a:extLst>
          </p:cNvPr>
          <p:cNvPicPr>
            <a:picLocks noChangeAspect="1"/>
          </p:cNvPicPr>
          <p:nvPr/>
        </p:nvPicPr>
        <p:blipFill rotWithShape="1">
          <a:blip r:embed="rId3"/>
          <a:srcRect l="9440" t="3696" r="10849" b="17321"/>
          <a:stretch/>
        </p:blipFill>
        <p:spPr>
          <a:xfrm>
            <a:off x="8078997" y="3781681"/>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1" name="Picture 200">
            <a:extLst>
              <a:ext uri="{FF2B5EF4-FFF2-40B4-BE49-F238E27FC236}">
                <a16:creationId xmlns:a16="http://schemas.microsoft.com/office/drawing/2014/main" id="{8DA785A3-AADF-B04F-A84B-C8400B7BDBE1}"/>
              </a:ext>
            </a:extLst>
          </p:cNvPr>
          <p:cNvPicPr>
            <a:picLocks noChangeAspect="1"/>
          </p:cNvPicPr>
          <p:nvPr/>
        </p:nvPicPr>
        <p:blipFill rotWithShape="1">
          <a:blip r:embed="rId3"/>
          <a:srcRect l="9440" t="3696" r="10849" b="17321"/>
          <a:stretch/>
        </p:blipFill>
        <p:spPr>
          <a:xfrm>
            <a:off x="7316097" y="4164739"/>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2" name="Picture 201">
            <a:extLst>
              <a:ext uri="{FF2B5EF4-FFF2-40B4-BE49-F238E27FC236}">
                <a16:creationId xmlns:a16="http://schemas.microsoft.com/office/drawing/2014/main" id="{FCE6E977-ACBB-9F48-ADA7-461D77851DD6}"/>
              </a:ext>
            </a:extLst>
          </p:cNvPr>
          <p:cNvPicPr>
            <a:picLocks noChangeAspect="1"/>
          </p:cNvPicPr>
          <p:nvPr/>
        </p:nvPicPr>
        <p:blipFill rotWithShape="1">
          <a:blip r:embed="rId3"/>
          <a:srcRect l="9440" t="3696" r="10849" b="17321"/>
          <a:stretch/>
        </p:blipFill>
        <p:spPr>
          <a:xfrm>
            <a:off x="7322433" y="4462936"/>
            <a:ext cx="161487" cy="160012"/>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329250211"/>
      </p:ext>
    </p:extLst>
  </p:cSld>
  <p:clrMapOvr>
    <a:masterClrMapping/>
  </p:clrMapOvr>
</p:sld>
</file>

<file path=ppt/theme/theme1.xml><?xml version="1.0" encoding="utf-8"?>
<a:theme xmlns:a="http://schemas.openxmlformats.org/drawingml/2006/main" name="MGI_PPT_template_16-9_v1a">
  <a:themeElements>
    <a:clrScheme name="Custom 3">
      <a:dk1>
        <a:srgbClr val="2F3124"/>
      </a:dk1>
      <a:lt1>
        <a:sysClr val="window" lastClr="FFFFFF"/>
      </a:lt1>
      <a:dk2>
        <a:srgbClr val="263D0F"/>
      </a:dk2>
      <a:lt2>
        <a:srgbClr val="F0F5E9"/>
      </a:lt2>
      <a:accent1>
        <a:srgbClr val="3F8FAB"/>
      </a:accent1>
      <a:accent2>
        <a:srgbClr val="B63712"/>
      </a:accent2>
      <a:accent3>
        <a:srgbClr val="7CBE30"/>
      </a:accent3>
      <a:accent4>
        <a:srgbClr val="751AA2"/>
      </a:accent4>
      <a:accent5>
        <a:srgbClr val="2A5D6E"/>
      </a:accent5>
      <a:accent6>
        <a:srgbClr val="EEA31F"/>
      </a:accent6>
      <a:hlink>
        <a:srgbClr val="5247FF"/>
      </a:hlink>
      <a:folHlink>
        <a:srgbClr val="6B1F6D"/>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MGI_PPT_template_16-9_v1a.potx</Template>
  <TotalTime>19527</TotalTime>
  <Words>4175</Words>
  <Application>Microsoft Macintosh PowerPoint</Application>
  <PresentationFormat>On-screen Show (16:9)</PresentationFormat>
  <Paragraphs>356</Paragraphs>
  <Slides>22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Mincho</vt:lpstr>
      <vt:lpstr>ＭＳ Ｐゴシック</vt:lpstr>
      <vt:lpstr>Arial</vt:lpstr>
      <vt:lpstr>Avenir Black</vt:lpstr>
      <vt:lpstr>Avenir Medium</vt:lpstr>
      <vt:lpstr>Calibri</vt:lpstr>
      <vt:lpstr>Times</vt:lpstr>
      <vt:lpstr>Trebuchet MS</vt:lpstr>
      <vt:lpstr>MGI_PPT_template_16-9_v1a</vt:lpstr>
      <vt:lpstr>PowerPoint Presentation</vt:lpstr>
      <vt:lpstr>The goal of one class of cancer immunotherapy is to leverage the immune system’s ability to attack non-self or “foreign” cells (recognized by their neoantigens)</vt:lpstr>
      <vt:lpstr>Invoking an adaptive immune response against the tumor involves a complex pathway</vt:lpstr>
      <vt:lpstr>PowerPoint Presentation</vt:lpstr>
      <vt:lpstr>Early neoantigen vaccine results in humans show promise</vt:lpstr>
      <vt:lpstr>Neoantigen prediction is a major biology and informatics challenge</vt:lpstr>
      <vt:lpstr>PowerPoint Presentation</vt:lpstr>
      <vt:lpstr>PowerPoint Presentation</vt:lpstr>
      <vt:lpstr>PowerPoint Presentation</vt:lpstr>
      <vt:lpstr>PowerPoint Presentation</vt:lpstr>
      <vt:lpstr>pVACsplice was created to identify neoantigens arising from tumor specific RNA splicing events</vt:lpstr>
      <vt:lpstr>More nuanced interpretation of how each MHC allele presents the mutant and wild type version of tumor peptides can influence neoantigen selection</vt:lpstr>
      <vt:lpstr>Across all 328 HLAs, distinct patterns of anchor site usage are apparent</vt:lpstr>
      <vt:lpstr>An end-to-end neoantigen workflow must integrate somatic mutation, HLA typing, peptide processing, peptide-MHC prediction, expression analysis …</vt:lpstr>
      <vt:lpstr>Complex output is now fed into an visual reporting interface to assist the interpretation and prioritization of neoantigen candidates</vt:lpstr>
      <vt:lpstr>In-patient results from trials leveraging pVACtools are starting to emerge from neoantigen vaccine trials at WASHU (10) and elsewhere</vt:lpstr>
      <vt:lpstr>The Jaime Leandro Foundation for Therapeutic Cancer Vaccines has developed a workflow for Compassionate Access to Personalized Vaccines</vt:lpstr>
      <vt:lpstr>Acknowledgements – Griffith lab</vt:lpstr>
      <vt:lpstr>Acknowledgements – Collaborators</vt:lpstr>
      <vt:lpstr>PowerPoint Presentation</vt:lpstr>
      <vt:lpstr>Relevant publications</vt:lpstr>
      <vt:lpstr>Funding</vt:lpstr>
    </vt:vector>
  </TitlesOfParts>
  <Company>Washington University School of Medicine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McMichael</dc:creator>
  <cp:lastModifiedBy>Griffith, Malachi</cp:lastModifiedBy>
  <cp:revision>698</cp:revision>
  <cp:lastPrinted>2020-02-10T23:01:42Z</cp:lastPrinted>
  <dcterms:created xsi:type="dcterms:W3CDTF">2011-04-07T14:07:37Z</dcterms:created>
  <dcterms:modified xsi:type="dcterms:W3CDTF">2022-09-14T18:12:20Z</dcterms:modified>
</cp:coreProperties>
</file>