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0" r:id="rId3"/>
    <p:sldId id="272" r:id="rId4"/>
    <p:sldId id="279" r:id="rId5"/>
    <p:sldId id="273" r:id="rId6"/>
    <p:sldId id="274" r:id="rId7"/>
    <p:sldId id="277" r:id="rId8"/>
    <p:sldId id="278" r:id="rId9"/>
    <p:sldId id="265" r:id="rId10"/>
    <p:sldId id="266" r:id="rId11"/>
    <p:sldId id="281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CA6FE-0930-4133-922B-2327D38DF7A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9A353-58E1-42F3-8B8F-488E4EFEE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5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519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90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819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465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3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71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246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797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32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00AA7605-FFF5-334E-A0EF-837BC1AE1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1062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801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540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5279" indent="-237369" defTabSz="4747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3C4A7-C8D5-5842-9C58-5179D1A7115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75DF6AF-0408-A04D-B571-CA85A7211E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370A6D9-6054-DE42-8440-8320F9B6E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2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8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5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2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0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1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3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5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D9EBA-9B29-4A46-9639-445A62DF596C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7B09-3B6D-4019-B981-912E88DDC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4926" y="3726088"/>
            <a:ext cx="686245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73201">
              <a:defRPr sz="2300"/>
            </a:pPr>
            <a:r>
              <a:rPr lang="en-US" sz="2400" b="1" dirty="0"/>
              <a:t>Guanghua “Andy” Xiao</a:t>
            </a:r>
          </a:p>
          <a:p>
            <a:pPr algn="ctr" defTabSz="473201">
              <a:defRPr sz="2300"/>
            </a:pPr>
            <a:r>
              <a:rPr lang="en-US" sz="2400" dirty="0"/>
              <a:t>Professor</a:t>
            </a:r>
          </a:p>
          <a:p>
            <a:pPr algn="ctr" defTabSz="473201">
              <a:defRPr sz="2300"/>
            </a:pPr>
            <a:r>
              <a:rPr lang="en-US" sz="2400" dirty="0"/>
              <a:t>Mary Dees McDermott Hicks Chair in Medical Science</a:t>
            </a:r>
          </a:p>
          <a:p>
            <a:pPr algn="ctr" defTabSz="473201">
              <a:defRPr sz="2300"/>
            </a:pPr>
            <a:r>
              <a:rPr lang="en-US" sz="2400" dirty="0"/>
              <a:t>Quantitative Biomedical Research Center</a:t>
            </a:r>
          </a:p>
          <a:p>
            <a:pPr algn="ctr" defTabSz="473201">
              <a:defRPr sz="2300"/>
            </a:pPr>
            <a:r>
              <a:rPr lang="en-US" sz="2400" dirty="0"/>
              <a:t>Department of Population &amp; Data Sciences</a:t>
            </a:r>
          </a:p>
          <a:p>
            <a:pPr algn="ctr" defTabSz="473201">
              <a:defRPr sz="2300"/>
            </a:pPr>
            <a:r>
              <a:rPr lang="en-US" sz="2400" dirty="0"/>
              <a:t>Department of Bioinformatics</a:t>
            </a:r>
          </a:p>
          <a:p>
            <a:pPr algn="ctr" defTabSz="473201">
              <a:defRPr sz="2300"/>
            </a:pPr>
            <a:r>
              <a:rPr lang="en-US" sz="2400" dirty="0"/>
              <a:t>UT Southwestern Medical Center at Dallas</a:t>
            </a:r>
          </a:p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516" y="157229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Informatics </a:t>
            </a:r>
            <a:r>
              <a:rPr lang="en-US" dirty="0"/>
              <a:t>Tools to Analyze and Model Whole Slide </a:t>
            </a:r>
            <a:r>
              <a:rPr lang="en-US" dirty="0" smtClean="0"/>
              <a:t>Imaging </a:t>
            </a:r>
            <a:r>
              <a:rPr lang="en-US" dirty="0"/>
              <a:t>Data at the Single Cell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85685" y="297581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09/14/2022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0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3585" y="538975"/>
            <a:ext cx="10529807" cy="567064"/>
          </a:xfrm>
        </p:spPr>
        <p:txBody>
          <a:bodyPr>
            <a:noAutofit/>
          </a:bodyPr>
          <a:lstStyle/>
          <a:p>
            <a:r>
              <a:rPr lang="en-US" altLang="en-US" sz="20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Potential Clinical Applications: Predict Patient Response to EGFR Targeted Therapy</a:t>
            </a:r>
            <a:r>
              <a:rPr lang="en-US" sz="20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/>
            </a:r>
            <a:br>
              <a:rPr lang="en-US" sz="20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</a:br>
            <a:endParaRPr lang="en-US" sz="20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3" y="3902920"/>
            <a:ext cx="3106120" cy="2693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03" y="870558"/>
            <a:ext cx="7352386" cy="2864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2705" t="2490"/>
          <a:stretch/>
        </p:blipFill>
        <p:spPr>
          <a:xfrm>
            <a:off x="4761854" y="3986937"/>
            <a:ext cx="4857975" cy="27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8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109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Spatial molecular profiling data analysis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70254" y="1343509"/>
            <a:ext cx="4072048" cy="49875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63469" y="1450611"/>
            <a:ext cx="5908511" cy="5269950"/>
            <a:chOff x="4239704" y="1416060"/>
            <a:chExt cx="5908511" cy="5269950"/>
          </a:xfrm>
        </p:grpSpPr>
        <p:pic>
          <p:nvPicPr>
            <p:cNvPr id="10" name="Picture 9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F1BA94C5-6599-6D47-A0E3-BEECF4DB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327376" y="1551970"/>
              <a:ext cx="3397741" cy="3125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CF8BD1-1D34-2C49-95FF-1CC8390FE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743" t="9422" r="9651"/>
            <a:stretch/>
          </p:blipFill>
          <p:spPr>
            <a:xfrm>
              <a:off x="7456033" y="4009027"/>
              <a:ext cx="2692182" cy="2676983"/>
            </a:xfrm>
            <a:prstGeom prst="rect">
              <a:avLst/>
            </a:prstGeom>
          </p:spPr>
        </p:pic>
        <p:pic>
          <p:nvPicPr>
            <p:cNvPr id="12" name="x_Picture 35" descr="Chart&#10;&#10;Description automatically generate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3" t="1842" r="2284" b="3144"/>
            <a:stretch/>
          </p:blipFill>
          <p:spPr bwMode="auto">
            <a:xfrm rot="16200000">
              <a:off x="4239704" y="4073368"/>
              <a:ext cx="2378226" cy="23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Down Arrow 12"/>
            <p:cNvSpPr/>
            <p:nvPr/>
          </p:nvSpPr>
          <p:spPr>
            <a:xfrm rot="2092668">
              <a:off x="6102990" y="3799068"/>
              <a:ext cx="368899" cy="4199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 rot="18954075">
              <a:off x="7815776" y="3800486"/>
              <a:ext cx="368899" cy="4199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76864" y="1707495"/>
              <a:ext cx="1413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Tumor tissue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11691" y="3408142"/>
              <a:ext cx="1826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AI-based tissue image analysis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0662" y="3150037"/>
              <a:ext cx="17999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Spatial Transcriptomics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5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" y="376555"/>
            <a:ext cx="10515600" cy="925109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Informatics tools development for pathology imaging data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42" y="1542689"/>
            <a:ext cx="8337472" cy="48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302334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527"/>
          </a:xfrm>
        </p:spPr>
        <p:txBody>
          <a:bodyPr>
            <a:normAutofit fontScale="90000"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21" y="1604940"/>
            <a:ext cx="2307759" cy="239732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22500" y="1325622"/>
            <a:ext cx="3070144" cy="31893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Pathology Slide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754422" y="2268777"/>
            <a:ext cx="585933" cy="31893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ROI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2465451" y="1804670"/>
            <a:ext cx="1065219" cy="888175"/>
          </a:xfrm>
          <a:prstGeom prst="line">
            <a:avLst/>
          </a:prstGeom>
          <a:ln w="12700">
            <a:solidFill>
              <a:srgbClr val="44015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465451" y="2740469"/>
            <a:ext cx="1065219" cy="1124285"/>
          </a:xfrm>
          <a:prstGeom prst="line">
            <a:avLst/>
          </a:prstGeom>
          <a:ln w="12700">
            <a:solidFill>
              <a:srgbClr val="44015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988361" y="1418440"/>
            <a:ext cx="1465308" cy="31893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Image Patch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757305" y="1316435"/>
            <a:ext cx="2206313" cy="49923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HD-staining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9197" y="5520781"/>
            <a:ext cx="4473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Wang et al, Cancer Research,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Wang et al, </a:t>
            </a:r>
            <a:r>
              <a:rPr lang="en-US" dirty="0" err="1"/>
              <a:t>EBiomedicine</a:t>
            </a:r>
            <a:r>
              <a:rPr lang="en-US" dirty="0"/>
              <a:t>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 et al, Biostatistics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 et al, Annals of Applied Statistics, 2020</a:t>
            </a:r>
          </a:p>
        </p:txBody>
      </p:sp>
      <p:pic>
        <p:nvPicPr>
          <p:cNvPr id="64" name="Picture 63"/>
          <p:cNvPicPr/>
          <p:nvPr/>
        </p:nvPicPr>
        <p:blipFill rotWithShape="1">
          <a:blip r:embed="rId4"/>
          <a:srcRect l="1" t="3171" r="-435"/>
          <a:stretch/>
        </p:blipFill>
        <p:spPr>
          <a:xfrm>
            <a:off x="5792928" y="1715920"/>
            <a:ext cx="4417356" cy="222492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/>
          <a:srcRect l="4707" b="2340"/>
          <a:stretch/>
        </p:blipFill>
        <p:spPr>
          <a:xfrm>
            <a:off x="3594116" y="1737379"/>
            <a:ext cx="2077835" cy="21820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014" y="4026717"/>
            <a:ext cx="5229622" cy="571500"/>
          </a:xfrm>
          <a:prstGeom prst="rect">
            <a:avLst/>
          </a:prstGeom>
        </p:spPr>
      </p:pic>
      <p:sp>
        <p:nvSpPr>
          <p:cNvPr id="59" name="Right Arrow 58"/>
          <p:cNvSpPr/>
          <p:nvPr/>
        </p:nvSpPr>
        <p:spPr>
          <a:xfrm>
            <a:off x="5649380" y="2740469"/>
            <a:ext cx="195865" cy="29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>
            <a:off x="7907875" y="2697387"/>
            <a:ext cx="187461" cy="34028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039594" y="1266559"/>
            <a:ext cx="2206313" cy="49923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Study tumor microenvironment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9309" y="4947047"/>
            <a:ext cx="4744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Hematoxylin and </a:t>
            </a:r>
            <a:r>
              <a:rPr lang="en-US" dirty="0" smtClean="0"/>
              <a:t>Eosin (H&amp;E) stained tissue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3621" cy="893712"/>
          </a:xfrm>
        </p:spPr>
        <p:txBody>
          <a:bodyPr>
            <a:normAutofit fontScale="90000"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Cell type classification using H-channel alone for </a:t>
            </a:r>
            <a:r>
              <a:rPr lang="en-US" altLang="en-US" sz="3100" b="1" dirty="0" smtClean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Immunohistochemistry </a:t>
            </a:r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(IHC) </a:t>
            </a:r>
            <a:r>
              <a:rPr lang="en-US" altLang="en-US" sz="3100" b="1" dirty="0" smtClean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stained images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/>
          <a:stretch>
            <a:fillRect/>
          </a:stretch>
        </p:blipFill>
        <p:spPr>
          <a:xfrm>
            <a:off x="1373546" y="1351079"/>
            <a:ext cx="8628707" cy="5049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1422" y="6308375"/>
            <a:ext cx="5872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Generative Adversarial Networks-based classification of Cells</a:t>
            </a:r>
          </a:p>
        </p:txBody>
      </p:sp>
    </p:spTree>
    <p:extLst>
      <p:ext uri="{BB962C8B-B14F-4D97-AF65-F5344CB8AC3E}">
        <p14:creationId xmlns:p14="http://schemas.microsoft.com/office/powerpoint/2010/main" val="18590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7744"/>
            <a:ext cx="10523621" cy="893712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Application: Automatic IHC quantification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 descr="Background pattern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42" y="1614977"/>
            <a:ext cx="3911183" cy="4757248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12" y="1576502"/>
            <a:ext cx="5003763" cy="4419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8417" y="1207170"/>
            <a:ext cx="193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Nuclei Recognition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35767" y="1284309"/>
            <a:ext cx="199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 Recognition</a:t>
            </a:r>
          </a:p>
        </p:txBody>
      </p:sp>
    </p:spTree>
    <p:extLst>
      <p:ext uri="{BB962C8B-B14F-4D97-AF65-F5344CB8AC3E}">
        <p14:creationId xmlns:p14="http://schemas.microsoft.com/office/powerpoint/2010/main" val="4630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7744"/>
            <a:ext cx="10523621" cy="893712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Application: Automatic IHC quantification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 descr="A screenshot of a cell phone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94" y="1051456"/>
            <a:ext cx="7801643" cy="2688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09" y="3973034"/>
            <a:ext cx="6618179" cy="25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3621" cy="893712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Enhance Pathology Image Quality with Restore-GAN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 descr="Graphical user interface, application, Teams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1260642" y="1346618"/>
            <a:ext cx="8315157" cy="42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599" y="193671"/>
            <a:ext cx="10523621" cy="893712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Enhance Pathology Image Quality with Restore-GAN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042" y="1576504"/>
            <a:ext cx="2357439" cy="2335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8" y="1549402"/>
            <a:ext cx="2310873" cy="2327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042" y="4290912"/>
            <a:ext cx="2387513" cy="2381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9" y="4389137"/>
            <a:ext cx="2393191" cy="2381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6967" y="989658"/>
            <a:ext cx="310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(A</a:t>
            </a:r>
            <a:r>
              <a:rPr lang="en-US" b="1" dirty="0" smtClean="0"/>
              <a:t>) </a:t>
            </a:r>
            <a:r>
              <a:rPr lang="en-US" dirty="0"/>
              <a:t>A low resolution image patch from a 10X tissue image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87189" y="930173"/>
            <a:ext cx="3236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(B</a:t>
            </a:r>
            <a:r>
              <a:rPr lang="en-US" b="1" dirty="0" smtClean="0"/>
              <a:t>) 40X high resolution image generated by restore-GAN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15132" y="3809844"/>
            <a:ext cx="39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(D</a:t>
            </a:r>
            <a:r>
              <a:rPr lang="en-US" b="1" dirty="0" smtClean="0"/>
              <a:t>) </a:t>
            </a:r>
            <a:r>
              <a:rPr lang="en-US" dirty="0"/>
              <a:t>improve image quality and color </a:t>
            </a:r>
            <a:r>
              <a:rPr lang="en-US" dirty="0" smtClean="0"/>
              <a:t>normalization using Restore-GAN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10643" y="4019805"/>
            <a:ext cx="299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(C</a:t>
            </a:r>
            <a:r>
              <a:rPr lang="en-US" b="1" dirty="0" smtClean="0"/>
              <a:t>) </a:t>
            </a:r>
            <a:r>
              <a:rPr lang="en-US" dirty="0"/>
              <a:t>low quality image patch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782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3621" cy="893712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Enhance Pathology Image Quality with Restore-GAN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232" y="4919951"/>
            <a:ext cx="11022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Utilize </a:t>
            </a:r>
            <a:r>
              <a:rPr lang="en-US" dirty="0"/>
              <a:t>Restore-GAN/Restore-GAN-c to enhance quality and normalize colorization.  (A) A low quality image taken by a camera under a microscope. In order to clearly see the original image, we only show bounding box instead of mask of successfully detected nuclei. Green: tumor nuclei; Red: stromal nuclei; blue: lymphocyte nuclei; pink: blood cell. (B) image enhanced and color normalized using Restore-GAN-c.  After enhancing resolution, missing lymphocytes (blue) and stromal cells are successfully recovered by HD-Staining algorithm.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7421" y="1439353"/>
            <a:ext cx="8689698" cy="3363370"/>
            <a:chOff x="2300515" y="2278026"/>
            <a:chExt cx="7113995" cy="28315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36" b="51755"/>
            <a:stretch/>
          </p:blipFill>
          <p:spPr>
            <a:xfrm>
              <a:off x="2300515" y="2312679"/>
              <a:ext cx="7113995" cy="24422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31870" y="4865370"/>
              <a:ext cx="1428750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73240" y="4865369"/>
              <a:ext cx="1352550" cy="171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223125" y="4476750"/>
              <a:ext cx="1514476" cy="320675"/>
            </a:xfrm>
            <a:prstGeom prst="straightConnector1">
              <a:avLst/>
            </a:prstGeom>
            <a:ln w="28575">
              <a:solidFill>
                <a:srgbClr val="FF66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737601" y="4237718"/>
              <a:ext cx="269874" cy="559707"/>
            </a:xfrm>
            <a:prstGeom prst="straightConnector1">
              <a:avLst/>
            </a:prstGeom>
            <a:ln w="28575">
              <a:solidFill>
                <a:srgbClr val="FF66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7581900" y="3813175"/>
              <a:ext cx="1155701" cy="984251"/>
            </a:xfrm>
            <a:prstGeom prst="straightConnector1">
              <a:avLst/>
            </a:prstGeom>
            <a:ln w="28575">
              <a:solidFill>
                <a:srgbClr val="FF66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7402513" y="3191184"/>
              <a:ext cx="1335088" cy="1584016"/>
            </a:xfrm>
            <a:prstGeom prst="straightConnector1">
              <a:avLst/>
            </a:prstGeom>
            <a:ln w="28575">
              <a:solidFill>
                <a:srgbClr val="FF66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890001" y="3989543"/>
              <a:ext cx="419099" cy="22050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97675" y="4144963"/>
              <a:ext cx="419100" cy="46513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00515" y="2278026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(A)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39065" y="2278026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(B)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77440" y="4667124"/>
              <a:ext cx="1430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Lymphocytes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44473" y="4680703"/>
              <a:ext cx="1430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Lymphocytes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77998" y="4740288"/>
              <a:ext cx="1401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Stromal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8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A4B32DB5-0F48-1344-8EF8-DACF60E0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00" y="204748"/>
            <a:ext cx="11585265" cy="4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Algorithm Developments ---- Histology-based Digital (HD)-Staining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527"/>
          </a:xfrm>
        </p:spPr>
        <p:txBody>
          <a:bodyPr>
            <a:normAutofit/>
          </a:bodyPr>
          <a:lstStyle/>
          <a:p>
            <a:r>
              <a:rPr lang="en-US" altLang="en-US" sz="3100" b="1" dirty="0">
                <a:latin typeface="Eras Medium ITC" panose="020B0602030504020804" pitchFamily="34" charset="0"/>
                <a:ea typeface="Helvetica" pitchFamily="2" charset="0"/>
                <a:cs typeface="Helvetica" pitchFamily="2" charset="0"/>
              </a:rPr>
              <a:t>Potential Clinical Applications: Oral Cancer Risk Assessment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9" name="Picture 28" descr="Chart, scatter chart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893" b="1876"/>
          <a:stretch/>
        </p:blipFill>
        <p:spPr bwMode="auto">
          <a:xfrm>
            <a:off x="8329217" y="1401562"/>
            <a:ext cx="2814900" cy="26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180555" y="3775608"/>
            <a:ext cx="30360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Time from oral dysplasia to cancer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06" y="4407219"/>
            <a:ext cx="6540100" cy="2209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9053" y="4363168"/>
            <a:ext cx="2712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HR = 3.33</a:t>
            </a:r>
          </a:p>
          <a:p>
            <a:r>
              <a:rPr lang="en-US" dirty="0"/>
              <a:t>95% CI = 1.37 – 8.09</a:t>
            </a:r>
          </a:p>
          <a:p>
            <a:r>
              <a:rPr lang="en-US" dirty="0"/>
              <a:t>p value = 0.007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06" y="1149029"/>
            <a:ext cx="7303591" cy="29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469</Words>
  <Application>Microsoft Office PowerPoint</Application>
  <PresentationFormat>Widescreen</PresentationFormat>
  <Paragraphs>70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Eras Medium ITC</vt:lpstr>
      <vt:lpstr>Helvetica</vt:lpstr>
      <vt:lpstr>Office Theme</vt:lpstr>
      <vt:lpstr>Informatics Tools to Analyze and Model Whole Slide Imaging Data at the Single Cell Level</vt:lpstr>
      <vt:lpstr>Algorithm Developments ---- Histology-based Digital (HD)-Staining</vt:lpstr>
      <vt:lpstr>Algorithm Developments ---- Cell type classification using H-channel alone for Immunohistochemistry (IHC) stained images</vt:lpstr>
      <vt:lpstr>Application: Automatic IHC quantification</vt:lpstr>
      <vt:lpstr>Application: Automatic IHC quantification</vt:lpstr>
      <vt:lpstr>Enhance Pathology Image Quality with Restore-GAN</vt:lpstr>
      <vt:lpstr>Enhance Pathology Image Quality with Restore-GAN</vt:lpstr>
      <vt:lpstr>Enhance Pathology Image Quality with Restore-GAN</vt:lpstr>
      <vt:lpstr>Potential Clinical Applications: Oral Cancer Risk Assessment</vt:lpstr>
      <vt:lpstr>Potential Clinical Applications: Predict Patient Response to EGFR Targeted Therapy </vt:lpstr>
      <vt:lpstr>Spatial molecular profiling data analysis</vt:lpstr>
      <vt:lpstr>Informatics tools development for pathology imaging data</vt:lpstr>
    </vt:vector>
  </TitlesOfParts>
  <Company>UT Southwestern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Guanghua Xiao</dc:creator>
  <cp:lastModifiedBy>Guanghua Xiao</cp:lastModifiedBy>
  <cp:revision>83</cp:revision>
  <dcterms:created xsi:type="dcterms:W3CDTF">2021-09-03T13:36:10Z</dcterms:created>
  <dcterms:modified xsi:type="dcterms:W3CDTF">2022-09-08T21:34:46Z</dcterms:modified>
</cp:coreProperties>
</file>