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690" r:id="rId2"/>
    <p:sldId id="1894" r:id="rId3"/>
    <p:sldId id="1895" r:id="rId4"/>
    <p:sldId id="1896" r:id="rId5"/>
    <p:sldId id="1921" r:id="rId6"/>
    <p:sldId id="1735" r:id="rId7"/>
    <p:sldId id="1807" r:id="rId8"/>
    <p:sldId id="1819" r:id="rId9"/>
    <p:sldId id="1790" r:id="rId10"/>
    <p:sldId id="1792" r:id="rId11"/>
    <p:sldId id="1795" r:id="rId12"/>
    <p:sldId id="1877" r:id="rId13"/>
    <p:sldId id="1878" r:id="rId14"/>
    <p:sldId id="1879" r:id="rId15"/>
    <p:sldId id="1875" r:id="rId16"/>
    <p:sldId id="1876" r:id="rId17"/>
    <p:sldId id="1839" r:id="rId18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FFFFFF"/>
    <a:srgbClr val="000099"/>
    <a:srgbClr val="339933"/>
    <a:srgbClr val="4F81BD"/>
    <a:srgbClr val="4D4D4D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617" autoAdjust="0"/>
    <p:restoredTop sz="96291" autoAdjust="0"/>
  </p:normalViewPr>
  <p:slideViewPr>
    <p:cSldViewPr snapToGrid="0">
      <p:cViewPr>
        <p:scale>
          <a:sx n="130" d="100"/>
          <a:sy n="130" d="100"/>
        </p:scale>
        <p:origin x="19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E35E38D5-4D21-41EF-8708-F20D8BBE41B0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E9068BA8-A1CB-4F27-8CA4-DDD80913B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19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2D1173E-E557-4219-AD94-7B38C8F23564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8E6EAB4-999A-4D5C-96E2-2A34308AE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1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7220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6EAB4-999A-4D5C-96E2-2A34308AE8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64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6EAB4-999A-4D5C-96E2-2A34308AE8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9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2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0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76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"/>
            <a:ext cx="12191999" cy="284319"/>
          </a:xfrm>
          <a:prstGeom prst="rect">
            <a:avLst/>
          </a:prstGeom>
          <a:solidFill>
            <a:srgbClr val="580F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23513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1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  <a:latin typeface="Arial Blac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2" y="6425803"/>
            <a:ext cx="1642533" cy="365522"/>
          </a:xfrm>
        </p:spPr>
        <p:txBody>
          <a:bodyPr/>
          <a:lstStyle>
            <a:lvl1pPr algn="l">
              <a:defRPr/>
            </a:lvl1pPr>
          </a:lstStyle>
          <a:p>
            <a:fld id="{9B4F87AF-5270-4ABA-8EF2-58ACF867F6E7}" type="datetimeFigureOut">
              <a:rPr lang="en-US" smtClean="0"/>
              <a:pPr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5867" y="6425803"/>
            <a:ext cx="3488267" cy="365522"/>
          </a:xfrm>
        </p:spPr>
        <p:txBody>
          <a:bodyPr/>
          <a:lstStyle>
            <a:lvl1pPr algn="r">
              <a:defRPr>
                <a:solidFill>
                  <a:srgbClr val="580F8B"/>
                </a:solidFill>
                <a:latin typeface="Arial Blac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7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29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0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0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1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6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8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3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70409-9D4E-463E-B4F0-FF39627B1F81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DB8D3-B438-40E8-8712-BCE4E9DD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9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4869028" y="-4857210"/>
            <a:ext cx="2453945" cy="12192001"/>
          </a:xfrm>
          <a:prstGeom prst="rect">
            <a:avLst/>
          </a:prstGeom>
          <a:solidFill>
            <a:srgbClr val="580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07" charset="-128"/>
            </a:endParaRPr>
          </a:p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07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7761" y="149682"/>
            <a:ext cx="103484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Inferring cell state tumor microenvironment maps by integrating single-cell and spatial transcriptomics </a:t>
            </a:r>
          </a:p>
          <a:p>
            <a:pPr lvl="0" algn="ctr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5665" y="5288340"/>
            <a:ext cx="9905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Itai Yanai</a:t>
            </a:r>
          </a:p>
          <a:p>
            <a:pPr algn="ctr"/>
            <a:r>
              <a:rPr lang="en-US" sz="3200" dirty="0"/>
              <a:t>Institute for Computational Medicine</a:t>
            </a:r>
          </a:p>
          <a:p>
            <a:pPr algn="ctr"/>
            <a:r>
              <a:rPr lang="en-US" sz="3200" dirty="0"/>
              <a:t>New York University School of Medicine</a:t>
            </a:r>
          </a:p>
        </p:txBody>
      </p:sp>
      <p:pic>
        <p:nvPicPr>
          <p:cNvPr id="10" name="Picture 2" descr="C:\Users\Itai\AppData\Local\Temp\logo_la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1"/>
          <a:stretch/>
        </p:blipFill>
        <p:spPr bwMode="auto">
          <a:xfrm>
            <a:off x="3886106" y="1351000"/>
            <a:ext cx="3938477" cy="35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81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47057" y="371678"/>
            <a:ext cx="10149503" cy="6130727"/>
            <a:chOff x="1323257" y="615514"/>
            <a:chExt cx="10149502" cy="613072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60" b="3004"/>
            <a:stretch/>
          </p:blipFill>
          <p:spPr bwMode="auto">
            <a:xfrm>
              <a:off x="6923519" y="2366593"/>
              <a:ext cx="4549240" cy="4379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79C064-7B84-7240-973A-AD7EB5625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134" y="615514"/>
              <a:ext cx="1823716" cy="1569291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8652569" y="1397595"/>
              <a:ext cx="0" cy="995423"/>
            </a:xfrm>
            <a:prstGeom prst="straightConnector1">
              <a:avLst/>
            </a:prstGeom>
            <a:ln w="5715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9406853" y="1584205"/>
              <a:ext cx="0" cy="798653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0091689" y="872365"/>
              <a:ext cx="0" cy="1496992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0799674" y="1647866"/>
              <a:ext cx="0" cy="734992"/>
            </a:xfrm>
            <a:prstGeom prst="straightConnector1">
              <a:avLst/>
            </a:prstGeom>
            <a:ln w="57150">
              <a:solidFill>
                <a:srgbClr val="99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833183" y="1681818"/>
              <a:ext cx="960699" cy="0"/>
            </a:xfrm>
            <a:prstGeom prst="line">
              <a:avLst/>
            </a:prstGeom>
            <a:ln w="57150">
              <a:solidFill>
                <a:srgbClr val="99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624015" y="1372841"/>
              <a:ext cx="1236562" cy="0"/>
            </a:xfrm>
            <a:prstGeom prst="line">
              <a:avLst/>
            </a:prstGeom>
            <a:ln w="5715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56CD37-1178-B045-BA53-DA4BBFC2A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51"/>
            <a:stretch/>
          </p:blipFill>
          <p:spPr>
            <a:xfrm>
              <a:off x="1323257" y="2777383"/>
              <a:ext cx="4536115" cy="293253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13376" y="234206"/>
            <a:ext cx="7901619" cy="1025916"/>
          </a:xfrm>
          <a:prstGeom prst="rect">
            <a:avLst/>
          </a:prstGeom>
        </p:spPr>
        <p:txBody>
          <a:bodyPr wrap="square" lIns="162556" tIns="81277" rIns="162556" bIns="81277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/>
              <a:t>Multimodal Intersection Analysis (MIA) for the tissue-wide inference of cell type localization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1B100C-0642-164C-A0FD-E2BA2A79791F}"/>
              </a:ext>
            </a:extLst>
          </p:cNvPr>
          <p:cNvSpPr txBox="1"/>
          <p:nvPr/>
        </p:nvSpPr>
        <p:spPr>
          <a:xfrm>
            <a:off x="-376181" y="6173049"/>
            <a:ext cx="3394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000" dirty="0"/>
              <a:t>Moncada, Barkley, …, Yanai </a:t>
            </a:r>
            <a:r>
              <a:rPr lang="en-US" sz="2000" i="1" dirty="0"/>
              <a:t>Nature Biotechnology </a:t>
            </a:r>
            <a:r>
              <a:rPr lang="en-US" sz="2000" dirty="0"/>
              <a:t>2020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566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6" t="1378" b="54744"/>
          <a:stretch/>
        </p:blipFill>
        <p:spPr bwMode="auto">
          <a:xfrm>
            <a:off x="3021177" y="897404"/>
            <a:ext cx="7021227" cy="593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B9436B-E583-8646-9FAC-CAAD1AACE5C2}"/>
              </a:ext>
            </a:extLst>
          </p:cNvPr>
          <p:cNvSpPr/>
          <p:nvPr/>
        </p:nvSpPr>
        <p:spPr>
          <a:xfrm>
            <a:off x="-892454" y="208521"/>
            <a:ext cx="13811097" cy="553988"/>
          </a:xfrm>
          <a:prstGeom prst="rect">
            <a:avLst/>
          </a:prstGeom>
        </p:spPr>
        <p:txBody>
          <a:bodyPr wrap="square" lIns="121909" tIns="60955" rIns="121909" bIns="60955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/>
              <a:t>Querying for associations between cell states and cell types of the TME</a:t>
            </a:r>
          </a:p>
        </p:txBody>
      </p:sp>
      <p:sp>
        <p:nvSpPr>
          <p:cNvPr id="4" name="Rectangle 3"/>
          <p:cNvSpPr/>
          <p:nvPr/>
        </p:nvSpPr>
        <p:spPr>
          <a:xfrm>
            <a:off x="2707639" y="1280160"/>
            <a:ext cx="48768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6895253" y="6014720"/>
            <a:ext cx="60959" cy="223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2357990" y="947788"/>
            <a:ext cx="1021724" cy="332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7396715" y="6670275"/>
            <a:ext cx="1021724" cy="187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988A1-58EF-CD40-AD8F-08E2D314ABE3}"/>
              </a:ext>
            </a:extLst>
          </p:cNvPr>
          <p:cNvSpPr/>
          <p:nvPr/>
        </p:nvSpPr>
        <p:spPr>
          <a:xfrm>
            <a:off x="3576577" y="983848"/>
            <a:ext cx="1030147" cy="20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3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AD204-2FAD-8A40-AE90-2E620D7FE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05"/>
          <a:stretch/>
        </p:blipFill>
        <p:spPr>
          <a:xfrm>
            <a:off x="3932903" y="1977868"/>
            <a:ext cx="6154994" cy="4607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DC95F1-32D9-5E42-8FEF-E64FEDBDF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559" y="993058"/>
            <a:ext cx="1961378" cy="2504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8704A6-74F7-1A44-A7BC-55AB90B0A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338" y="1916075"/>
            <a:ext cx="2346583" cy="2740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3FD219-D971-1F40-B9AF-0D725A90B803}"/>
              </a:ext>
            </a:extLst>
          </p:cNvPr>
          <p:cNvSpPr txBox="1"/>
          <p:nvPr/>
        </p:nvSpPr>
        <p:spPr>
          <a:xfrm>
            <a:off x="1423006" y="1916075"/>
            <a:ext cx="841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  <a:ea typeface="Palatino" pitchFamily="2" charset="77"/>
              </a:rPr>
              <a:t>OVCA1 </a:t>
            </a:r>
          </a:p>
          <a:p>
            <a:r>
              <a:rPr lang="en-US" sz="1200" dirty="0">
                <a:latin typeface="Helvetica" pitchFamily="2" charset="0"/>
                <a:ea typeface="Palatino" pitchFamily="2" charset="77"/>
              </a:rPr>
              <a:t>NYU1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85377-8E49-9648-A265-93B085AE77E5}"/>
              </a:ext>
            </a:extLst>
          </p:cNvPr>
          <p:cNvSpPr/>
          <p:nvPr/>
        </p:nvSpPr>
        <p:spPr>
          <a:xfrm>
            <a:off x="478465" y="372455"/>
            <a:ext cx="11259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Direct comparison of single-cell and spatial transcriptomics data</a:t>
            </a:r>
          </a:p>
          <a:p>
            <a:pPr algn="ctr"/>
            <a:r>
              <a:rPr lang="en-US" sz="2800" dirty="0"/>
              <a:t>in ovarian cancer </a:t>
            </a:r>
          </a:p>
        </p:txBody>
      </p:sp>
    </p:spTree>
    <p:extLst>
      <p:ext uri="{BB962C8B-B14F-4D97-AF65-F5344CB8AC3E}">
        <p14:creationId xmlns:p14="http://schemas.microsoft.com/office/powerpoint/2010/main" val="2615124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C1033-1B37-534E-9DB5-A74ECCFB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519" y="1042220"/>
            <a:ext cx="6082406" cy="5815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4D341F-A0F0-1340-B023-0099E1D65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09" y="1034245"/>
            <a:ext cx="2552125" cy="2248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FD1B56-C807-7F46-BE9C-7B9EC0FD64CC}"/>
              </a:ext>
            </a:extLst>
          </p:cNvPr>
          <p:cNvSpPr txBox="1"/>
          <p:nvPr/>
        </p:nvSpPr>
        <p:spPr>
          <a:xfrm>
            <a:off x="611189" y="1031037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  <a:ea typeface="Palatino" pitchFamily="2" charset="77"/>
              </a:rPr>
              <a:t>LIHC</a:t>
            </a:r>
          </a:p>
          <a:p>
            <a:r>
              <a:rPr lang="en-US" sz="1200" dirty="0">
                <a:latin typeface="Helvetica" pitchFamily="2" charset="0"/>
                <a:ea typeface="Palatino" pitchFamily="2" charset="77"/>
              </a:rPr>
              <a:t>NYU1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CC0C0A-F2C7-D14D-B401-7467AA3F8DC5}"/>
              </a:ext>
            </a:extLst>
          </p:cNvPr>
          <p:cNvSpPr/>
          <p:nvPr/>
        </p:nvSpPr>
        <p:spPr>
          <a:xfrm>
            <a:off x="3392129" y="1012723"/>
            <a:ext cx="216310" cy="2989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A93D8-C9AC-DA4D-B363-71DB58971C7B}"/>
              </a:ext>
            </a:extLst>
          </p:cNvPr>
          <p:cNvSpPr/>
          <p:nvPr/>
        </p:nvSpPr>
        <p:spPr>
          <a:xfrm>
            <a:off x="6538452" y="1071716"/>
            <a:ext cx="3234813" cy="203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23860-106B-2843-B089-F6E020B71359}"/>
              </a:ext>
            </a:extLst>
          </p:cNvPr>
          <p:cNvSpPr/>
          <p:nvPr/>
        </p:nvSpPr>
        <p:spPr>
          <a:xfrm>
            <a:off x="478465" y="372455"/>
            <a:ext cx="11259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Integrating the spatial and single-cell transcriptomics data</a:t>
            </a:r>
          </a:p>
          <a:p>
            <a:pPr algn="ctr"/>
            <a:r>
              <a:rPr lang="en-US" sz="2800" dirty="0"/>
              <a:t>liver hepatocellular carcinoma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F4422F-87AB-5048-9D8C-43C0CD1E855C}"/>
              </a:ext>
            </a:extLst>
          </p:cNvPr>
          <p:cNvSpPr/>
          <p:nvPr/>
        </p:nvSpPr>
        <p:spPr>
          <a:xfrm>
            <a:off x="3465872" y="1204451"/>
            <a:ext cx="1391263" cy="203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91B476-3BF3-414D-9932-17938903C0E4}"/>
              </a:ext>
            </a:extLst>
          </p:cNvPr>
          <p:cNvSpPr/>
          <p:nvPr/>
        </p:nvSpPr>
        <p:spPr>
          <a:xfrm>
            <a:off x="4090220" y="1356851"/>
            <a:ext cx="1391263" cy="1101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5AA915-F065-9A44-918E-C073A4E23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559" y="993058"/>
            <a:ext cx="1961378" cy="25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20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C1033-1B37-534E-9DB5-A74ECCFB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519" y="1042220"/>
            <a:ext cx="6082406" cy="5815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4D341F-A0F0-1340-B023-0099E1D65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09" y="1034245"/>
            <a:ext cx="2552125" cy="2248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FD1B56-C807-7F46-BE9C-7B9EC0FD64CC}"/>
              </a:ext>
            </a:extLst>
          </p:cNvPr>
          <p:cNvSpPr txBox="1"/>
          <p:nvPr/>
        </p:nvSpPr>
        <p:spPr>
          <a:xfrm>
            <a:off x="611189" y="1031037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  <a:ea typeface="Palatino" pitchFamily="2" charset="77"/>
              </a:rPr>
              <a:t>LIHC</a:t>
            </a:r>
          </a:p>
          <a:p>
            <a:r>
              <a:rPr lang="en-US" sz="1200" dirty="0">
                <a:latin typeface="Helvetica" pitchFamily="2" charset="0"/>
                <a:ea typeface="Palatino" pitchFamily="2" charset="77"/>
              </a:rPr>
              <a:t>NYU1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CC0C0A-F2C7-D14D-B401-7467AA3F8DC5}"/>
              </a:ext>
            </a:extLst>
          </p:cNvPr>
          <p:cNvSpPr/>
          <p:nvPr/>
        </p:nvSpPr>
        <p:spPr>
          <a:xfrm>
            <a:off x="3392129" y="1012723"/>
            <a:ext cx="216310" cy="2989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A25D4-AA63-6B42-8E3F-8A36E7218FD8}"/>
              </a:ext>
            </a:extLst>
          </p:cNvPr>
          <p:cNvSpPr/>
          <p:nvPr/>
        </p:nvSpPr>
        <p:spPr>
          <a:xfrm>
            <a:off x="3465872" y="1204451"/>
            <a:ext cx="1391263" cy="203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14169-B346-9A45-937A-E9A5FD050F8A}"/>
              </a:ext>
            </a:extLst>
          </p:cNvPr>
          <p:cNvSpPr/>
          <p:nvPr/>
        </p:nvSpPr>
        <p:spPr>
          <a:xfrm>
            <a:off x="4090220" y="1356851"/>
            <a:ext cx="1391263" cy="1101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B9BECA-2AF7-DE46-B1A2-75A59EB6C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559" y="993058"/>
            <a:ext cx="1961378" cy="25043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0168D7-B096-6449-A0F7-162787B2DEE0}"/>
              </a:ext>
            </a:extLst>
          </p:cNvPr>
          <p:cNvSpPr/>
          <p:nvPr/>
        </p:nvSpPr>
        <p:spPr>
          <a:xfrm>
            <a:off x="478465" y="372455"/>
            <a:ext cx="11259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Integrating the spatial and single-cell transcriptomics data</a:t>
            </a:r>
          </a:p>
          <a:p>
            <a:pPr algn="ctr"/>
            <a:r>
              <a:rPr lang="en-US" sz="2800" dirty="0"/>
              <a:t>liver hepatocellular carcinoma</a:t>
            </a:r>
          </a:p>
        </p:txBody>
      </p:sp>
    </p:spTree>
    <p:extLst>
      <p:ext uri="{BB962C8B-B14F-4D97-AF65-F5344CB8AC3E}">
        <p14:creationId xmlns:p14="http://schemas.microsoft.com/office/powerpoint/2010/main" val="1911508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9501D-9FD6-0C46-8BA8-1A2AC41E69A2}"/>
              </a:ext>
            </a:extLst>
          </p:cNvPr>
          <p:cNvPicPr/>
          <p:nvPr/>
        </p:nvPicPr>
        <p:blipFill rotWithShape="1">
          <a:blip r:embed="rId2"/>
          <a:srcRect t="1872" r="1408" b="49493"/>
          <a:stretch/>
        </p:blipFill>
        <p:spPr bwMode="auto">
          <a:xfrm>
            <a:off x="0" y="1248296"/>
            <a:ext cx="11293628" cy="3589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69C840-AE40-2F42-AE2B-AA47DC65BC2F}"/>
              </a:ext>
            </a:extLst>
          </p:cNvPr>
          <p:cNvSpPr/>
          <p:nvPr/>
        </p:nvSpPr>
        <p:spPr>
          <a:xfrm>
            <a:off x="1" y="238765"/>
            <a:ext cx="11910787" cy="984875"/>
          </a:xfrm>
          <a:prstGeom prst="rect">
            <a:avLst/>
          </a:prstGeom>
        </p:spPr>
        <p:txBody>
          <a:bodyPr wrap="square" lIns="121909" tIns="60955" rIns="121909" bIns="60955">
            <a:spAutoFit/>
          </a:bodyPr>
          <a:lstStyle/>
          <a:p>
            <a:pPr algn="ctr">
              <a:defRPr/>
            </a:pPr>
            <a:r>
              <a:rPr lang="en-US" sz="2800" dirty="0"/>
              <a:t>The Single-cell Neighborhood Map (SNAP) method for the discovery of cell neighborhood patterns. </a:t>
            </a:r>
            <a:endParaRPr lang="en-US" sz="2800" dirty="0">
              <a:sym typeface="Arial Bold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2AF9D9-61A1-4E4D-A0BF-0EE0FE2D747C}"/>
              </a:ext>
            </a:extLst>
          </p:cNvPr>
          <p:cNvSpPr/>
          <p:nvPr/>
        </p:nvSpPr>
        <p:spPr>
          <a:xfrm>
            <a:off x="157316" y="1229032"/>
            <a:ext cx="86523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D10A7-0456-2D40-83A8-EAD02DD763B7}"/>
              </a:ext>
            </a:extLst>
          </p:cNvPr>
          <p:cNvSpPr/>
          <p:nvPr/>
        </p:nvSpPr>
        <p:spPr>
          <a:xfrm>
            <a:off x="132735" y="4606412"/>
            <a:ext cx="86523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565069-008E-764A-A049-4A2F73314B2B}"/>
              </a:ext>
            </a:extLst>
          </p:cNvPr>
          <p:cNvSpPr/>
          <p:nvPr/>
        </p:nvSpPr>
        <p:spPr>
          <a:xfrm>
            <a:off x="117986" y="1799302"/>
            <a:ext cx="86523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07B35-8053-364F-9C84-8EE436A42B4F}"/>
              </a:ext>
            </a:extLst>
          </p:cNvPr>
          <p:cNvSpPr/>
          <p:nvPr/>
        </p:nvSpPr>
        <p:spPr>
          <a:xfrm>
            <a:off x="8126360" y="4547418"/>
            <a:ext cx="1165124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274711-F81E-7B46-A053-3954291BC185}"/>
              </a:ext>
            </a:extLst>
          </p:cNvPr>
          <p:cNvSpPr/>
          <p:nvPr/>
        </p:nvSpPr>
        <p:spPr>
          <a:xfrm>
            <a:off x="6061585" y="1735393"/>
            <a:ext cx="57518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1C6FFB-156E-6546-A656-A1A0597DA76A}"/>
              </a:ext>
            </a:extLst>
          </p:cNvPr>
          <p:cNvSpPr/>
          <p:nvPr/>
        </p:nvSpPr>
        <p:spPr>
          <a:xfrm>
            <a:off x="8799869" y="1769806"/>
            <a:ext cx="57518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1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9501D-9FD6-0C46-8BA8-1A2AC41E69A2}"/>
              </a:ext>
            </a:extLst>
          </p:cNvPr>
          <p:cNvPicPr/>
          <p:nvPr/>
        </p:nvPicPr>
        <p:blipFill rotWithShape="1">
          <a:blip r:embed="rId2"/>
          <a:srcRect t="47382" r="1408" b="-4"/>
          <a:stretch/>
        </p:blipFill>
        <p:spPr bwMode="auto">
          <a:xfrm>
            <a:off x="262805" y="2113935"/>
            <a:ext cx="11122960" cy="3824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CCEA94-3B33-AC45-AEC1-6B639C6F361D}"/>
              </a:ext>
            </a:extLst>
          </p:cNvPr>
          <p:cNvSpPr/>
          <p:nvPr/>
        </p:nvSpPr>
        <p:spPr>
          <a:xfrm>
            <a:off x="1" y="238765"/>
            <a:ext cx="11910787" cy="984875"/>
          </a:xfrm>
          <a:prstGeom prst="rect">
            <a:avLst/>
          </a:prstGeom>
        </p:spPr>
        <p:txBody>
          <a:bodyPr wrap="square" lIns="121909" tIns="60955" rIns="121909" bIns="60955">
            <a:spAutoFit/>
          </a:bodyPr>
          <a:lstStyle/>
          <a:p>
            <a:pPr algn="ctr"/>
            <a:r>
              <a:rPr lang="en-US" sz="2800" dirty="0"/>
              <a:t>Mapping tumor cell state relationships with the tumor microenvironment for biological insight.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7F480-5A1B-0F47-9C58-C0F4F889D6EB}"/>
              </a:ext>
            </a:extLst>
          </p:cNvPr>
          <p:cNvSpPr/>
          <p:nvPr/>
        </p:nvSpPr>
        <p:spPr>
          <a:xfrm>
            <a:off x="226142" y="2050025"/>
            <a:ext cx="112087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4CDBF4-F930-4A4B-9C9E-399EBE9E5AF3}"/>
              </a:ext>
            </a:extLst>
          </p:cNvPr>
          <p:cNvSpPr/>
          <p:nvPr/>
        </p:nvSpPr>
        <p:spPr>
          <a:xfrm>
            <a:off x="5796116" y="2084438"/>
            <a:ext cx="112087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0E7E3-B1B3-7445-A375-A0E83D237F37}"/>
              </a:ext>
            </a:extLst>
          </p:cNvPr>
          <p:cNvSpPr/>
          <p:nvPr/>
        </p:nvSpPr>
        <p:spPr>
          <a:xfrm>
            <a:off x="9802761" y="1991031"/>
            <a:ext cx="1268361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4D304-BD4F-5C42-B443-5AB8A230A5CA}"/>
              </a:ext>
            </a:extLst>
          </p:cNvPr>
          <p:cNvSpPr/>
          <p:nvPr/>
        </p:nvSpPr>
        <p:spPr>
          <a:xfrm>
            <a:off x="3426542" y="2517057"/>
            <a:ext cx="1268361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629E86-B8AE-E742-A5C2-CA53780321DA}"/>
              </a:ext>
            </a:extLst>
          </p:cNvPr>
          <p:cNvSpPr/>
          <p:nvPr/>
        </p:nvSpPr>
        <p:spPr>
          <a:xfrm>
            <a:off x="226142" y="2472812"/>
            <a:ext cx="62926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29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38FAA9-F6A7-A547-B3D5-51FC6233B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6" t="5308" r="33119" b="32241"/>
          <a:stretch/>
        </p:blipFill>
        <p:spPr>
          <a:xfrm>
            <a:off x="10110952" y="2910840"/>
            <a:ext cx="1061545" cy="14714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47719D-E3D7-3B45-BBFB-DE966C40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984" y="4676776"/>
            <a:ext cx="1112126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 t="4186" r="19036" b="17912"/>
          <a:stretch/>
        </p:blipFill>
        <p:spPr>
          <a:xfrm>
            <a:off x="5826734" y="4733285"/>
            <a:ext cx="1074972" cy="146854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60400" y="354099"/>
            <a:ext cx="10976469" cy="4185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Acknowledging our wonderful lab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4381" y="3409525"/>
            <a:ext cx="2282297" cy="130804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100" b="1" dirty="0"/>
              <a:t>Alumni:</a:t>
            </a:r>
          </a:p>
          <a:p>
            <a:r>
              <a:rPr lang="en-US" sz="1100" dirty="0"/>
              <a:t>Dr. Tamar </a:t>
            </a:r>
            <a:r>
              <a:rPr lang="en-US" sz="1100" dirty="0" err="1"/>
              <a:t>Hashimshony</a:t>
            </a:r>
            <a:r>
              <a:rPr lang="en-US" sz="1100" dirty="0"/>
              <a:t> </a:t>
            </a:r>
          </a:p>
          <a:p>
            <a:r>
              <a:rPr lang="en-US" sz="1100" dirty="0"/>
              <a:t>Dr. Vlad Grishkevich</a:t>
            </a:r>
          </a:p>
          <a:p>
            <a:r>
              <a:rPr lang="en-US" sz="1100" dirty="0"/>
              <a:t>Dr. Gal Avital</a:t>
            </a:r>
          </a:p>
          <a:p>
            <a:r>
              <a:rPr lang="en-US" sz="1100" dirty="0"/>
              <a:t>Dr. Maayan Baron</a:t>
            </a:r>
          </a:p>
          <a:p>
            <a:r>
              <a:rPr lang="en-US" sz="1100" dirty="0"/>
              <a:t>Dr. Florian Wagner</a:t>
            </a:r>
          </a:p>
          <a:p>
            <a:r>
              <a:rPr lang="en-US" sz="1100" dirty="0"/>
              <a:t>Dr. Noa Sher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940943" y="4316618"/>
            <a:ext cx="765875" cy="368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2100" dirty="0"/>
              <a:t>Bo Xia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5319806" y="1061253"/>
            <a:ext cx="2754125" cy="1801642"/>
            <a:chOff x="6432386" y="1177139"/>
            <a:chExt cx="3055460" cy="1998759"/>
          </a:xfrm>
        </p:grpSpPr>
        <p:pic>
          <p:nvPicPr>
            <p:cNvPr id="81" name="Picture 2" descr="gustavo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7" t="14442" r="18854" b="10482"/>
            <a:stretch/>
          </p:blipFill>
          <p:spPr bwMode="auto">
            <a:xfrm>
              <a:off x="7008864" y="1186805"/>
              <a:ext cx="1178501" cy="1623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oup 79"/>
            <p:cNvGrpSpPr/>
            <p:nvPr/>
          </p:nvGrpSpPr>
          <p:grpSpPr>
            <a:xfrm>
              <a:off x="6432386" y="1177139"/>
              <a:ext cx="3055460" cy="1998759"/>
              <a:chOff x="3804347" y="4463515"/>
              <a:chExt cx="2291595" cy="1499069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226285" y="4463515"/>
                <a:ext cx="896244" cy="123233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3804347" y="5656249"/>
                <a:ext cx="2291595" cy="306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100" dirty="0"/>
                  <a:t>Dr. Gustavo Franca</a:t>
                </a:r>
              </a:p>
            </p:txBody>
          </p:sp>
        </p:grpSp>
      </p:grpSp>
      <p:sp>
        <p:nvSpPr>
          <p:cNvPr id="78" name="Rectangle 77"/>
          <p:cNvSpPr/>
          <p:nvPr/>
        </p:nvSpPr>
        <p:spPr>
          <a:xfrm>
            <a:off x="7987867" y="2897493"/>
            <a:ext cx="1077141" cy="14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7744573" y="4333552"/>
            <a:ext cx="1450674" cy="368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Dr. Anjali Rao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5009148" y="4722123"/>
            <a:ext cx="2759229" cy="2137803"/>
            <a:chOff x="3546001" y="4463515"/>
            <a:chExt cx="2295842" cy="1778776"/>
          </a:xfrm>
        </p:grpSpPr>
        <p:sp>
          <p:nvSpPr>
            <p:cNvPr id="76" name="Rectangle 75"/>
            <p:cNvSpPr/>
            <p:nvPr/>
          </p:nvSpPr>
          <p:spPr>
            <a:xfrm>
              <a:off x="4226285" y="4463515"/>
              <a:ext cx="896244" cy="1232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546001" y="5627680"/>
              <a:ext cx="2295842" cy="614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00" dirty="0"/>
                <a:t>Dr. Andrew</a:t>
              </a:r>
            </a:p>
            <a:p>
              <a:pPr algn="ctr"/>
              <a:r>
                <a:rPr lang="en-US" sz="2100" dirty="0" err="1"/>
                <a:t>Pountain</a:t>
              </a:r>
              <a:endParaRPr lang="en-US" sz="21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478611" y="1052484"/>
            <a:ext cx="2552503" cy="1807056"/>
            <a:chOff x="8172217" y="1194073"/>
            <a:chExt cx="2831778" cy="2004766"/>
          </a:xfrm>
        </p:grpSpPr>
        <p:pic>
          <p:nvPicPr>
            <p:cNvPr id="70" name="Picture 4" descr="felicia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4" t="2627" r="17968" b="15913"/>
            <a:stretch/>
          </p:blipFill>
          <p:spPr bwMode="auto">
            <a:xfrm>
              <a:off x="8715543" y="1205355"/>
              <a:ext cx="1186304" cy="1624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1" name="Group 70"/>
            <p:cNvGrpSpPr/>
            <p:nvPr/>
          </p:nvGrpSpPr>
          <p:grpSpPr>
            <a:xfrm>
              <a:off x="8172217" y="1194073"/>
              <a:ext cx="2831778" cy="2004766"/>
              <a:chOff x="3818793" y="4463515"/>
              <a:chExt cx="2123834" cy="1503574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4226285" y="4463515"/>
                <a:ext cx="896244" cy="123233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818793" y="5660754"/>
                <a:ext cx="2123834" cy="306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100" dirty="0"/>
                  <a:t>Felicia Kuperwaser</a:t>
                </a:r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10098706" y="2897004"/>
            <a:ext cx="1077140" cy="1481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9863048" y="4302330"/>
            <a:ext cx="2781368" cy="446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/>
              <a:t>Ayushi Patel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9786970" y="1061253"/>
            <a:ext cx="2057481" cy="1817277"/>
            <a:chOff x="-1846894" y="-1344639"/>
            <a:chExt cx="2282595" cy="2016105"/>
          </a:xfrm>
        </p:grpSpPr>
        <p:pic>
          <p:nvPicPr>
            <p:cNvPr id="64" name="Picture 2" descr="Version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7"/>
            <a:stretch/>
          </p:blipFill>
          <p:spPr bwMode="auto">
            <a:xfrm>
              <a:off x="-1508931" y="-1335357"/>
              <a:ext cx="1192777" cy="163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/>
            <p:cNvSpPr/>
            <p:nvPr/>
          </p:nvSpPr>
          <p:spPr>
            <a:xfrm>
              <a:off x="-1520085" y="-1344639"/>
              <a:ext cx="1194992" cy="16431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-1846894" y="232768"/>
              <a:ext cx="2282595" cy="438698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r>
                <a:rPr lang="en-US" sz="2100" dirty="0"/>
                <a:t>Dalia Barkley</a:t>
              </a:r>
            </a:p>
          </p:txBody>
        </p:sp>
      </p:grpSp>
      <p:pic>
        <p:nvPicPr>
          <p:cNvPr id="96" name="Picture 2" descr="C:\Users\Itai\Downloads\DSC_3904-Edit-Edit-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1" r="13056" b="40267"/>
          <a:stretch/>
        </p:blipFill>
        <p:spPr bwMode="auto">
          <a:xfrm>
            <a:off x="7995478" y="2894841"/>
            <a:ext cx="1061286" cy="148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C:\Users\Itai\Downloads\downloa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"/>
          <a:stretch/>
        </p:blipFill>
        <p:spPr bwMode="auto">
          <a:xfrm>
            <a:off x="8028402" y="4732682"/>
            <a:ext cx="1053181" cy="14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ectangle 98"/>
          <p:cNvSpPr/>
          <p:nvPr/>
        </p:nvSpPr>
        <p:spPr>
          <a:xfrm>
            <a:off x="8018401" y="4737451"/>
            <a:ext cx="1077143" cy="14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7140724" y="6142287"/>
            <a:ext cx="27592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Dr. Maayan</a:t>
            </a:r>
          </a:p>
          <a:p>
            <a:pPr algn="ctr"/>
            <a:r>
              <a:rPr lang="en-US" sz="2100" dirty="0"/>
              <a:t>Pour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5848766" y="2895195"/>
            <a:ext cx="1085435" cy="1608606"/>
            <a:chOff x="4360325" y="2103120"/>
            <a:chExt cx="2532844" cy="3753655"/>
          </a:xfrm>
        </p:grpSpPr>
        <p:pic>
          <p:nvPicPr>
            <p:cNvPr id="63" name="Picture 2" descr="Image result for bo xia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r="15880"/>
            <a:stretch/>
          </p:blipFill>
          <p:spPr bwMode="auto">
            <a:xfrm>
              <a:off x="4368800" y="2103120"/>
              <a:ext cx="2509520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8" name="Group 53"/>
            <p:cNvGrpSpPr/>
            <p:nvPr/>
          </p:nvGrpSpPr>
          <p:grpSpPr>
            <a:xfrm>
              <a:off x="4360325" y="2103140"/>
              <a:ext cx="2532844" cy="3753635"/>
              <a:chOff x="2671355" y="3325790"/>
              <a:chExt cx="1054528" cy="1567289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2671355" y="3325790"/>
                <a:ext cx="1054528" cy="144997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3443050" y="4751720"/>
                <a:ext cx="76911" cy="141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/>
                <a:endParaRPr lang="en-US" sz="1600" dirty="0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968185" y="3606913"/>
            <a:ext cx="1394934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Dr. Reuben Moncada</a:t>
            </a:r>
          </a:p>
          <a:p>
            <a:r>
              <a:rPr lang="en-US" sz="1100" dirty="0"/>
              <a:t>Martin Feder</a:t>
            </a:r>
          </a:p>
          <a:p>
            <a:r>
              <a:rPr lang="en-US" sz="1100" dirty="0"/>
              <a:t>Sally </a:t>
            </a:r>
            <a:r>
              <a:rPr lang="en-US" sz="1100" dirty="0" err="1"/>
              <a:t>Khair</a:t>
            </a:r>
            <a:endParaRPr lang="en-US" sz="1100" dirty="0"/>
          </a:p>
          <a:p>
            <a:r>
              <a:rPr lang="en-US" sz="1100" dirty="0"/>
              <a:t>Natalia </a:t>
            </a:r>
            <a:r>
              <a:rPr lang="en-US" sz="1100" dirty="0" err="1"/>
              <a:t>Mostov</a:t>
            </a:r>
            <a:endParaRPr lang="en-US" sz="1100" dirty="0"/>
          </a:p>
          <a:p>
            <a:r>
              <a:rPr lang="en-US" sz="1100" dirty="0" err="1"/>
              <a:t>Naftalie</a:t>
            </a:r>
            <a:r>
              <a:rPr lang="en-US" sz="1100" dirty="0"/>
              <a:t> </a:t>
            </a:r>
            <a:r>
              <a:rPr lang="en-US" sz="1100" dirty="0" err="1"/>
              <a:t>Senderovich</a:t>
            </a:r>
            <a:endParaRPr lang="en-US" sz="1100" dirty="0"/>
          </a:p>
          <a:p>
            <a:r>
              <a:rPr lang="en-US" sz="1100" dirty="0"/>
              <a:t>Shay Ben-Elazar</a:t>
            </a:r>
          </a:p>
          <a:p>
            <a:endParaRPr lang="en-US" sz="1100" dirty="0"/>
          </a:p>
        </p:txBody>
      </p:sp>
      <p:grpSp>
        <p:nvGrpSpPr>
          <p:cNvPr id="42" name="Group 53">
            <a:extLst>
              <a:ext uri="{FF2B5EF4-FFF2-40B4-BE49-F238E27FC236}">
                <a16:creationId xmlns:a16="http://schemas.microsoft.com/office/drawing/2014/main" id="{74BFA7C6-F378-4249-B743-61CD8CE9F069}"/>
              </a:ext>
            </a:extLst>
          </p:cNvPr>
          <p:cNvGrpSpPr/>
          <p:nvPr/>
        </p:nvGrpSpPr>
        <p:grpSpPr>
          <a:xfrm>
            <a:off x="9934249" y="4701313"/>
            <a:ext cx="1397562" cy="1884340"/>
            <a:chOff x="2548545" y="3325791"/>
            <a:chExt cx="1233289" cy="166284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6797B00-3691-2B4F-B12A-90D5DF525EC9}"/>
                </a:ext>
              </a:extLst>
            </p:cNvPr>
            <p:cNvSpPr/>
            <p:nvPr/>
          </p:nvSpPr>
          <p:spPr>
            <a:xfrm>
              <a:off x="2671355" y="3325791"/>
              <a:ext cx="999067" cy="13652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48D11D6-74A0-EB4F-966C-ECB363941B3D}"/>
                </a:ext>
              </a:extLst>
            </p:cNvPr>
            <p:cNvSpPr/>
            <p:nvPr/>
          </p:nvSpPr>
          <p:spPr>
            <a:xfrm>
              <a:off x="2548545" y="4621981"/>
              <a:ext cx="1233289" cy="366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/>
              <a:r>
                <a:rPr lang="en-US" sz="2100" dirty="0" err="1"/>
                <a:t>Peien</a:t>
              </a:r>
              <a:r>
                <a:rPr lang="en-US" sz="2100" dirty="0"/>
                <a:t> Jiang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4BFAFC-A6EF-F243-9D25-0B046D27AAB4}"/>
              </a:ext>
            </a:extLst>
          </p:cNvPr>
          <p:cNvSpPr/>
          <p:nvPr/>
        </p:nvSpPr>
        <p:spPr>
          <a:xfrm>
            <a:off x="3211847" y="3624840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Dr. </a:t>
            </a:r>
            <a:r>
              <a:rPr lang="en-US" sz="1100" dirty="0" err="1"/>
              <a:t>Harel</a:t>
            </a:r>
            <a:r>
              <a:rPr lang="en-US" sz="1100" dirty="0"/>
              <a:t> </a:t>
            </a:r>
            <a:r>
              <a:rPr lang="en-US" sz="1100" dirty="0" err="1"/>
              <a:t>Zalts</a:t>
            </a:r>
            <a:endParaRPr lang="en-US" sz="1100" dirty="0"/>
          </a:p>
          <a:p>
            <a:r>
              <a:rPr lang="en-US" sz="1100" dirty="0"/>
              <a:t>Dr. Michal Levin</a:t>
            </a:r>
          </a:p>
          <a:p>
            <a:r>
              <a:rPr lang="en-US" sz="1100" dirty="0"/>
              <a:t>Dr. Leon </a:t>
            </a:r>
            <a:r>
              <a:rPr lang="en-US" sz="1100" dirty="0" err="1"/>
              <a:t>Anavy</a:t>
            </a:r>
            <a:endParaRPr lang="en-US" sz="1100" dirty="0"/>
          </a:p>
          <a:p>
            <a:r>
              <a:rPr lang="en-US" sz="1100" dirty="0"/>
              <a:t>Dr. Alison Cole</a:t>
            </a:r>
          </a:p>
          <a:p>
            <a:r>
              <a:rPr lang="en-US" sz="1100" dirty="0"/>
              <a:t>David Silver</a:t>
            </a:r>
          </a:p>
          <a:p>
            <a:r>
              <a:rPr lang="en-US" sz="1100" dirty="0"/>
              <a:t>Avital Polsky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FDC62B49-61E0-FA4F-A884-1C273398D3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13617C-DD7A-8F4B-A66D-16D52F0AEA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762" t="6018" r="30630" b="26566"/>
          <a:stretch/>
        </p:blipFill>
        <p:spPr>
          <a:xfrm>
            <a:off x="3945699" y="4718988"/>
            <a:ext cx="1077238" cy="1478071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A8A8C8CD-D659-014D-A1E3-F32473AA868F}"/>
              </a:ext>
            </a:extLst>
          </p:cNvPr>
          <p:cNvGrpSpPr/>
          <p:nvPr/>
        </p:nvGrpSpPr>
        <p:grpSpPr>
          <a:xfrm>
            <a:off x="3139692" y="4716666"/>
            <a:ext cx="2759229" cy="2129711"/>
            <a:chOff x="3565564" y="4463515"/>
            <a:chExt cx="2295842" cy="177204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67D5781-6956-3548-B43B-36EA76D0C73F}"/>
                </a:ext>
              </a:extLst>
            </p:cNvPr>
            <p:cNvSpPr/>
            <p:nvPr/>
          </p:nvSpPr>
          <p:spPr>
            <a:xfrm>
              <a:off x="4226285" y="4463515"/>
              <a:ext cx="896244" cy="1232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6F742A0-C5A5-0E46-99D9-CCD699348D5F}"/>
                </a:ext>
              </a:extLst>
            </p:cNvPr>
            <p:cNvSpPr/>
            <p:nvPr/>
          </p:nvSpPr>
          <p:spPr>
            <a:xfrm>
              <a:off x="3565564" y="5620947"/>
              <a:ext cx="2295842" cy="614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00" dirty="0"/>
                <a:t>Debbie</a:t>
              </a:r>
            </a:p>
            <a:p>
              <a:pPr algn="ctr"/>
              <a:r>
                <a:rPr lang="en-US" sz="2100" dirty="0"/>
                <a:t>Liberman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D67E7AE-2D7A-2048-B1E6-3DAE17403A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332" y="1022726"/>
            <a:ext cx="5089742" cy="238856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7516378-4166-A741-BD2B-DEB7A9C177D1}"/>
              </a:ext>
            </a:extLst>
          </p:cNvPr>
          <p:cNvSpPr txBox="1"/>
          <p:nvPr/>
        </p:nvSpPr>
        <p:spPr>
          <a:xfrm>
            <a:off x="-361248" y="6089178"/>
            <a:ext cx="2781368" cy="7694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100" dirty="0"/>
              <a:t>Dr. Reuben</a:t>
            </a:r>
          </a:p>
          <a:p>
            <a:pPr algn="ctr"/>
            <a:r>
              <a:rPr lang="en-US" sz="2100" dirty="0"/>
              <a:t>Moncada</a:t>
            </a:r>
          </a:p>
        </p:txBody>
      </p:sp>
      <p:pic>
        <p:nvPicPr>
          <p:cNvPr id="90" name="Picture 4" descr="ReubenPhoto">
            <a:extLst>
              <a:ext uri="{FF2B5EF4-FFF2-40B4-BE49-F238E27FC236}">
                <a16:creationId xmlns:a16="http://schemas.microsoft.com/office/drawing/2014/main" id="{36CE3F24-B098-9F4B-B9CD-ECF15E1C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r="534"/>
          <a:stretch/>
        </p:blipFill>
        <p:spPr bwMode="auto">
          <a:xfrm>
            <a:off x="505339" y="4691301"/>
            <a:ext cx="1064619" cy="147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>
            <a:extLst>
              <a:ext uri="{FF2B5EF4-FFF2-40B4-BE49-F238E27FC236}">
                <a16:creationId xmlns:a16="http://schemas.microsoft.com/office/drawing/2014/main" id="{729DAFE0-A7F2-E94F-AF1C-BF212573E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57524" b="33531"/>
          <a:stretch/>
        </p:blipFill>
        <p:spPr bwMode="auto">
          <a:xfrm>
            <a:off x="2185808" y="4678059"/>
            <a:ext cx="1055298" cy="148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04B653DD-1972-EB40-8E40-5E7815A07DC6}"/>
              </a:ext>
            </a:extLst>
          </p:cNvPr>
          <p:cNvSpPr/>
          <p:nvPr/>
        </p:nvSpPr>
        <p:spPr>
          <a:xfrm>
            <a:off x="2171053" y="4684784"/>
            <a:ext cx="1077139" cy="14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C126368-29F4-BE4F-B9F0-4E068E6264E1}"/>
              </a:ext>
            </a:extLst>
          </p:cNvPr>
          <p:cNvSpPr/>
          <p:nvPr/>
        </p:nvSpPr>
        <p:spPr>
          <a:xfrm>
            <a:off x="1971841" y="6089530"/>
            <a:ext cx="14148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sz="2100" dirty="0"/>
              <a:t>Dr. Maayan</a:t>
            </a:r>
          </a:p>
          <a:p>
            <a:pPr algn="ctr" rtl="1"/>
            <a:r>
              <a:rPr lang="en-US" sz="2100" dirty="0"/>
              <a:t> Baron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A83D1C6-159B-EE4A-9FA3-42984D8E1B6D}"/>
              </a:ext>
            </a:extLst>
          </p:cNvPr>
          <p:cNvSpPr/>
          <p:nvPr/>
        </p:nvSpPr>
        <p:spPr>
          <a:xfrm>
            <a:off x="494653" y="4699620"/>
            <a:ext cx="1077139" cy="14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8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37DD96-B171-074B-A15A-6AD3E8FC4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57"/>
          <a:stretch/>
        </p:blipFill>
        <p:spPr>
          <a:xfrm>
            <a:off x="1367466" y="1111045"/>
            <a:ext cx="9556172" cy="477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E69A75-CF2B-E543-ACAB-AB4328A18D86}"/>
              </a:ext>
            </a:extLst>
          </p:cNvPr>
          <p:cNvSpPr txBox="1"/>
          <p:nvPr/>
        </p:nvSpPr>
        <p:spPr>
          <a:xfrm>
            <a:off x="179474" y="6421580"/>
            <a:ext cx="365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Palatino" pitchFamily="2" charset="77"/>
              </a:rPr>
              <a:t>Barkley et al. </a:t>
            </a:r>
            <a:r>
              <a:rPr lang="en-US" i="1" dirty="0">
                <a:latin typeface="+mj-lt"/>
                <a:ea typeface="Palatino" pitchFamily="2" charset="77"/>
              </a:rPr>
              <a:t>Genome Research </a:t>
            </a:r>
            <a:r>
              <a:rPr lang="en-US" dirty="0">
                <a:latin typeface="+mj-lt"/>
                <a:ea typeface="Palatino" pitchFamily="2" charset="77"/>
              </a:rPr>
              <a:t>2021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768CAC-4FB9-1542-BC04-E278FD626E4E}"/>
              </a:ext>
            </a:extLst>
          </p:cNvPr>
          <p:cNvSpPr txBox="1">
            <a:spLocks/>
          </p:cNvSpPr>
          <p:nvPr/>
        </p:nvSpPr>
        <p:spPr>
          <a:xfrm>
            <a:off x="0" y="306559"/>
            <a:ext cx="12192000" cy="7412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  <a:ea typeface="Palatino" pitchFamily="2" charset="77"/>
                <a:cs typeface="Calibri" panose="020F0502020204030204" pitchFamily="34" charset="0"/>
              </a:rPr>
              <a:t>Many studies have identified cancer cell states using scRNA-Seq</a:t>
            </a:r>
          </a:p>
        </p:txBody>
      </p:sp>
    </p:spTree>
    <p:extLst>
      <p:ext uri="{BB962C8B-B14F-4D97-AF65-F5344CB8AC3E}">
        <p14:creationId xmlns:p14="http://schemas.microsoft.com/office/powerpoint/2010/main" val="389322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6.googleusercontent.com/5cPEIDZ2c5d_Fvr4tA3nH14fQHGAZRcUQ2JrLF6r5p6mYtFSqTSh1ybs_puGVciIqrxzyf7G7DSTrQ5ofUmzAbKlijR97xDNQifUtVRsdkovE6CnMVclxDGglo4egznBVR5f8b2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8" b="57042"/>
          <a:stretch/>
        </p:blipFill>
        <p:spPr bwMode="auto">
          <a:xfrm>
            <a:off x="7348529" y="1908239"/>
            <a:ext cx="4257675" cy="37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15192" y="2265426"/>
            <a:ext cx="542924" cy="1443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243CC-7DDC-44BD-AAA6-AC0CB65185BC}"/>
              </a:ext>
            </a:extLst>
          </p:cNvPr>
          <p:cNvSpPr/>
          <p:nvPr/>
        </p:nvSpPr>
        <p:spPr>
          <a:xfrm>
            <a:off x="478465" y="372455"/>
            <a:ext cx="11259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Helvetica" panose="020B0604020202020204" pitchFamily="34" charset="0"/>
              </a:rPr>
              <a:t>We studied 27 tumors of different cancer types</a:t>
            </a:r>
          </a:p>
          <a:p>
            <a:pPr algn="ctr"/>
            <a:r>
              <a:rPr lang="en-US" sz="2800" dirty="0">
                <a:cs typeface="Helvetica" panose="020B0604020202020204" pitchFamily="34" charset="0"/>
              </a:rPr>
              <a:t>and used scRNA-Seq to detect gene modules</a:t>
            </a:r>
          </a:p>
          <a:p>
            <a:pPr algn="ctr"/>
            <a:endParaRPr lang="en-US" sz="2800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949" y="1550558"/>
            <a:ext cx="9992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Tumor collection                                                            scRNA-Seq 		              Module detection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07149" y="1720587"/>
            <a:ext cx="20781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15549" y="1720587"/>
            <a:ext cx="20781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70FD9F-1D29-DC4A-BE57-1A09D24A1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" r="33036" b="49311"/>
          <a:stretch/>
        </p:blipFill>
        <p:spPr bwMode="auto">
          <a:xfrm>
            <a:off x="607024" y="1936813"/>
            <a:ext cx="6708165" cy="37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13A4FC-9357-F746-83A4-DB94228822C0}"/>
              </a:ext>
            </a:extLst>
          </p:cNvPr>
          <p:cNvSpPr/>
          <p:nvPr/>
        </p:nvSpPr>
        <p:spPr>
          <a:xfrm>
            <a:off x="7748575" y="1917764"/>
            <a:ext cx="419100" cy="147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0ECA89-3674-BD4D-A368-DFE1DCBDBDF1}"/>
              </a:ext>
            </a:extLst>
          </p:cNvPr>
          <p:cNvSpPr txBox="1"/>
          <p:nvPr/>
        </p:nvSpPr>
        <p:spPr>
          <a:xfrm>
            <a:off x="310457" y="6488668"/>
            <a:ext cx="555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Barkley et al., </a:t>
            </a:r>
            <a:r>
              <a:rPr lang="en-US" i="1" dirty="0"/>
              <a:t>Nature Genetics </a:t>
            </a:r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013151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8243CC-7DDC-44BD-AAA6-AC0CB65185BC}"/>
              </a:ext>
            </a:extLst>
          </p:cNvPr>
          <p:cNvSpPr/>
          <p:nvPr/>
        </p:nvSpPr>
        <p:spPr>
          <a:xfrm>
            <a:off x="478465" y="372455"/>
            <a:ext cx="1125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We identified a catalog of recurrent cancer gene modules</a:t>
            </a:r>
            <a:endParaRPr lang="en-US" sz="2800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29375" y="1085850"/>
            <a:ext cx="266700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45370" y="1085849"/>
            <a:ext cx="266700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AF13A2D-0969-FC45-B411-5C41A77AD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4" t="51609" b="-1"/>
          <a:stretch/>
        </p:blipFill>
        <p:spPr bwMode="auto">
          <a:xfrm>
            <a:off x="1493520" y="883920"/>
            <a:ext cx="10088880" cy="59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E057D8-37A8-B14E-9910-856A84B4144F}"/>
              </a:ext>
            </a:extLst>
          </p:cNvPr>
          <p:cNvSpPr txBox="1"/>
          <p:nvPr/>
        </p:nvSpPr>
        <p:spPr>
          <a:xfrm>
            <a:off x="310457" y="6488668"/>
            <a:ext cx="555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Barkley et al., </a:t>
            </a:r>
            <a:r>
              <a:rPr lang="en-US" i="1" dirty="0"/>
              <a:t>Nature Genetics </a:t>
            </a:r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9223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96EA18-3E0C-EE4A-9F7A-2EA44868E902}"/>
              </a:ext>
            </a:extLst>
          </p:cNvPr>
          <p:cNvSpPr/>
          <p:nvPr/>
        </p:nvSpPr>
        <p:spPr>
          <a:xfrm>
            <a:off x="5832608" y="1671836"/>
            <a:ext cx="218525" cy="27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88DA27-AB72-254B-A051-B59B32262955}"/>
              </a:ext>
            </a:extLst>
          </p:cNvPr>
          <p:cNvSpPr/>
          <p:nvPr/>
        </p:nvSpPr>
        <p:spPr>
          <a:xfrm>
            <a:off x="1248603" y="1671835"/>
            <a:ext cx="218525" cy="27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lh5.googleusercontent.com/l94DwYTC0-v6lZUVnAdDFf4fyc2IAi3Tq0Dm2LGimktOIGP1H_UqFse2-A8Nb3kPmQ8aqlqlr0Eunj5ktvegDqBizWOJ_304Fi8xm5vlwPumgo2YQ4EtGb9IYlqngS34Y7dCvMtajKLbRkRonQ">
            <a:extLst>
              <a:ext uri="{FF2B5EF4-FFF2-40B4-BE49-F238E27FC236}">
                <a16:creationId xmlns:a16="http://schemas.microsoft.com/office/drawing/2014/main" id="{2F72036D-C006-4249-B720-6689A9362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1"/>
          <a:stretch/>
        </p:blipFill>
        <p:spPr bwMode="auto">
          <a:xfrm>
            <a:off x="1061034" y="1724608"/>
            <a:ext cx="9838714" cy="389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77778B-EA5A-5846-9C51-FE1DDBA6CBA2}"/>
              </a:ext>
            </a:extLst>
          </p:cNvPr>
          <p:cNvSpPr/>
          <p:nvPr/>
        </p:nvSpPr>
        <p:spPr>
          <a:xfrm>
            <a:off x="1051251" y="1789342"/>
            <a:ext cx="635268" cy="299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7BF299-8ADF-B441-B28E-29CC02019BA7}"/>
              </a:ext>
            </a:extLst>
          </p:cNvPr>
          <p:cNvSpPr/>
          <p:nvPr/>
        </p:nvSpPr>
        <p:spPr>
          <a:xfrm>
            <a:off x="478465" y="372455"/>
            <a:ext cx="11259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Cell states are mostly mutually exclusive</a:t>
            </a:r>
            <a:endParaRPr lang="en-US" sz="2800" dirty="0">
              <a:cs typeface="Helvetica" panose="020B0604020202020204" pitchFamily="34" charset="0"/>
            </a:endParaRPr>
          </a:p>
          <a:p>
            <a:pPr algn="ctr"/>
            <a:endParaRPr lang="en-US" sz="2800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0E28C-840A-6245-AEBF-30653ACC1DCD}"/>
              </a:ext>
            </a:extLst>
          </p:cNvPr>
          <p:cNvSpPr txBox="1"/>
          <p:nvPr/>
        </p:nvSpPr>
        <p:spPr>
          <a:xfrm>
            <a:off x="310457" y="6488668"/>
            <a:ext cx="555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Barkley et al., </a:t>
            </a:r>
            <a:r>
              <a:rPr lang="en-US" i="1" dirty="0"/>
              <a:t>Nature Genetics </a:t>
            </a:r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09953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859658" y="1260308"/>
            <a:ext cx="6777527" cy="45031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C45149-2DD6-4F49-AB13-43CF89B44164}"/>
              </a:ext>
            </a:extLst>
          </p:cNvPr>
          <p:cNvSpPr/>
          <p:nvPr/>
        </p:nvSpPr>
        <p:spPr>
          <a:xfrm>
            <a:off x="478465" y="372455"/>
            <a:ext cx="1125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What are the roles of cancer cell states in tumorigenesis?</a:t>
            </a:r>
            <a:endParaRPr lang="en-US" sz="2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75186" y="6431280"/>
            <a:ext cx="381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Barkley &amp; Yanai. </a:t>
            </a:r>
            <a:r>
              <a:rPr lang="en-US" i="1" dirty="0"/>
              <a:t>Trends in Cancer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86020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9F70D2B-36E9-B34E-A17F-D87A39D0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61" y="1380262"/>
            <a:ext cx="2779059" cy="27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550230DC-2F3F-0C4F-BBD4-DB435F158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82" y="1711957"/>
            <a:ext cx="2710578" cy="231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7966E038-AD44-2C40-B4F7-1404334BB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30" y="1664346"/>
            <a:ext cx="2644055" cy="244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C5FCC4-B167-DA47-A3CF-222F8BB9433F}"/>
              </a:ext>
            </a:extLst>
          </p:cNvPr>
          <p:cNvSpPr/>
          <p:nvPr/>
        </p:nvSpPr>
        <p:spPr>
          <a:xfrm>
            <a:off x="478465" y="372455"/>
            <a:ext cx="1125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cs typeface="Helvetica" panose="020B0604020202020204" pitchFamily="34" charset="0"/>
              </a:rPr>
              <a:t>Can spatial transcriptomics offer clues into cancer cell states?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0E60CB-39F4-2449-ACD7-DD62F4156F61}"/>
              </a:ext>
            </a:extLst>
          </p:cNvPr>
          <p:cNvSpPr/>
          <p:nvPr/>
        </p:nvSpPr>
        <p:spPr>
          <a:xfrm>
            <a:off x="1808749" y="4047683"/>
            <a:ext cx="1125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  <a:cs typeface="Helvetica" panose="020B0604020202020204" pitchFamily="34" charset="0"/>
              </a:rPr>
              <a:t>    bulk 	        single-cell RNA-Seq      spatial transcriptomics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4E0578-04A6-BC4C-9797-5C9AB3C53CA2}"/>
              </a:ext>
            </a:extLst>
          </p:cNvPr>
          <p:cNvSpPr/>
          <p:nvPr/>
        </p:nvSpPr>
        <p:spPr>
          <a:xfrm>
            <a:off x="11002920" y="6489834"/>
            <a:ext cx="9252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2100" dirty="0"/>
              <a:t> Bo Xia</a:t>
            </a:r>
          </a:p>
        </p:txBody>
      </p:sp>
    </p:spTree>
    <p:extLst>
      <p:ext uri="{BB962C8B-B14F-4D97-AF65-F5344CB8AC3E}">
        <p14:creationId xmlns:p14="http://schemas.microsoft.com/office/powerpoint/2010/main" val="1863090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FD7E4D-F904-DD4F-8F5E-70C21E6B0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704"/>
            <a:ext cx="12192000" cy="5372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C64B25-8593-2240-9F56-02A8C4164752}"/>
              </a:ext>
            </a:extLst>
          </p:cNvPr>
          <p:cNvSpPr txBox="1"/>
          <p:nvPr/>
        </p:nvSpPr>
        <p:spPr>
          <a:xfrm>
            <a:off x="438947" y="400528"/>
            <a:ext cx="1147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technologies of spatial transcriptomics provide a gene expression matrix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1C1396-9E3C-D745-9971-68EC1B4C838A}"/>
              </a:ext>
            </a:extLst>
          </p:cNvPr>
          <p:cNvSpPr/>
          <p:nvPr/>
        </p:nvSpPr>
        <p:spPr>
          <a:xfrm>
            <a:off x="1662760" y="1599028"/>
            <a:ext cx="199505" cy="21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59B45-091D-F148-A42A-647CD0F69163}"/>
              </a:ext>
            </a:extLst>
          </p:cNvPr>
          <p:cNvSpPr/>
          <p:nvPr/>
        </p:nvSpPr>
        <p:spPr>
          <a:xfrm>
            <a:off x="1045486" y="3535041"/>
            <a:ext cx="199505" cy="21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A082B0-1B26-4E48-9830-6EB760A8EECB}"/>
              </a:ext>
            </a:extLst>
          </p:cNvPr>
          <p:cNvSpPr/>
          <p:nvPr/>
        </p:nvSpPr>
        <p:spPr>
          <a:xfrm>
            <a:off x="1149930" y="5054778"/>
            <a:ext cx="199505" cy="21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728A3-293B-2C42-BA20-FDC5A30A03C3}"/>
              </a:ext>
            </a:extLst>
          </p:cNvPr>
          <p:cNvSpPr/>
          <p:nvPr/>
        </p:nvSpPr>
        <p:spPr>
          <a:xfrm>
            <a:off x="8378163" y="2945476"/>
            <a:ext cx="199505" cy="21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0859C-A93D-7545-80CF-B4C8331E6207}"/>
              </a:ext>
            </a:extLst>
          </p:cNvPr>
          <p:cNvSpPr txBox="1"/>
          <p:nvPr/>
        </p:nvSpPr>
        <p:spPr>
          <a:xfrm>
            <a:off x="7977889" y="6488668"/>
            <a:ext cx="525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Rao, Barkley, Franca, &amp; Yanai </a:t>
            </a:r>
            <a:r>
              <a:rPr lang="en-US" i="1" dirty="0"/>
              <a:t>Nature</a:t>
            </a:r>
            <a:r>
              <a:rPr lang="en-US" dirty="0"/>
              <a:t> (2021)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4AAD33-F8C9-4C43-B492-449B0C445861}"/>
              </a:ext>
            </a:extLst>
          </p:cNvPr>
          <p:cNvSpPr/>
          <p:nvPr/>
        </p:nvSpPr>
        <p:spPr>
          <a:xfrm>
            <a:off x="8898884" y="3014963"/>
            <a:ext cx="199505" cy="21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78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56799A-9CA4-A945-A9DC-8C995F964612}"/>
              </a:ext>
            </a:extLst>
          </p:cNvPr>
          <p:cNvSpPr/>
          <p:nvPr/>
        </p:nvSpPr>
        <p:spPr>
          <a:xfrm>
            <a:off x="1" y="238765"/>
            <a:ext cx="11910787" cy="553988"/>
          </a:xfrm>
          <a:prstGeom prst="rect">
            <a:avLst/>
          </a:prstGeom>
        </p:spPr>
        <p:txBody>
          <a:bodyPr wrap="square" lIns="121909" tIns="60955" rIns="121909" bIns="60955">
            <a:spAutoFit/>
          </a:bodyPr>
          <a:lstStyle/>
          <a:p>
            <a:pPr algn="ctr">
              <a:defRPr/>
            </a:pPr>
            <a:r>
              <a:rPr lang="en-US" sz="2800" dirty="0"/>
              <a:t>How to integrate spatial transcriptomics and single-cell RNA-seq?</a:t>
            </a:r>
            <a:endParaRPr lang="en-US" sz="2800" dirty="0">
              <a:ea typeface="ヒラギノ角ゴ ProN W6" charset="0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873ED-C229-CC40-B930-C288438088C4}"/>
              </a:ext>
            </a:extLst>
          </p:cNvPr>
          <p:cNvSpPr txBox="1"/>
          <p:nvPr/>
        </p:nvSpPr>
        <p:spPr>
          <a:xfrm>
            <a:off x="1236054" y="1310064"/>
            <a:ext cx="3382647" cy="318098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Single-cell resolution from </a:t>
            </a:r>
            <a:r>
              <a:rPr lang="en-US" sz="1467" dirty="0" err="1">
                <a:latin typeface="Arial" panose="020B0604020202020204" pitchFamily="34" charset="0"/>
                <a:cs typeface="Arial" panose="020B0604020202020204" pitchFamily="34" charset="0"/>
              </a:rPr>
              <a:t>scRNA-Seq</a:t>
            </a:r>
            <a:endParaRPr lang="en-US" sz="14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774B7-08C3-9140-9CA5-CF95E92695D9}"/>
              </a:ext>
            </a:extLst>
          </p:cNvPr>
          <p:cNvSpPr txBox="1"/>
          <p:nvPr/>
        </p:nvSpPr>
        <p:spPr>
          <a:xfrm>
            <a:off x="6925502" y="1281800"/>
            <a:ext cx="4179339" cy="318098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Gene expression with spatial resolution from ST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768C1B-C21E-8049-AAA4-525AFC0AE81C}"/>
              </a:ext>
            </a:extLst>
          </p:cNvPr>
          <p:cNvGrpSpPr/>
          <p:nvPr/>
        </p:nvGrpSpPr>
        <p:grpSpPr>
          <a:xfrm>
            <a:off x="4785366" y="3869391"/>
            <a:ext cx="2717431" cy="1176367"/>
            <a:chOff x="4061686" y="3719384"/>
            <a:chExt cx="3233769" cy="150605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78EA0FE-D3EF-2A45-A928-56F558E1BA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8320" y="4197872"/>
              <a:ext cx="3112" cy="1027564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345AAB-9A36-9A48-A833-C6AF563F4B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1686" y="3719384"/>
              <a:ext cx="1546634" cy="478489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F39B5B-443B-D94A-A908-6044A7E1C8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2557" y="3719384"/>
              <a:ext cx="1682898" cy="478489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676D2BB-A0CE-CE45-9665-67A0987D603F}"/>
              </a:ext>
            </a:extLst>
          </p:cNvPr>
          <p:cNvSpPr txBox="1"/>
          <p:nvPr/>
        </p:nvSpPr>
        <p:spPr>
          <a:xfrm>
            <a:off x="3650623" y="4902676"/>
            <a:ext cx="4973004" cy="748793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en-US" sz="2133" dirty="0">
                <a:cs typeface="Arial" panose="020B0604020202020204" pitchFamily="34" charset="0"/>
              </a:rPr>
              <a:t>Spatial determinants of</a:t>
            </a:r>
          </a:p>
          <a:p>
            <a:pPr algn="ctr"/>
            <a:r>
              <a:rPr lang="en-US" sz="2133" dirty="0">
                <a:cs typeface="Arial" panose="020B0604020202020204" pitchFamily="34" charset="0"/>
              </a:rPr>
              <a:t>transcriptional states in PDAC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EE96A8-8289-1D4C-B591-2F76E389DD8C}"/>
              </a:ext>
            </a:extLst>
          </p:cNvPr>
          <p:cNvGrpSpPr/>
          <p:nvPr/>
        </p:nvGrpSpPr>
        <p:grpSpPr>
          <a:xfrm>
            <a:off x="6764797" y="1600695"/>
            <a:ext cx="3889437" cy="2655828"/>
            <a:chOff x="4568343" y="1624153"/>
            <a:chExt cx="4459747" cy="304525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30A5865-6591-8F4C-ADEE-8040D634C5C6}"/>
                </a:ext>
              </a:extLst>
            </p:cNvPr>
            <p:cNvGrpSpPr/>
            <p:nvPr/>
          </p:nvGrpSpPr>
          <p:grpSpPr>
            <a:xfrm>
              <a:off x="4568343" y="1624153"/>
              <a:ext cx="4459747" cy="2913234"/>
              <a:chOff x="4400918" y="1353697"/>
              <a:chExt cx="4459748" cy="29132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26A237F-737A-A04E-8DA9-AAB376A206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092" r="71179"/>
              <a:stretch/>
            </p:blipFill>
            <p:spPr>
              <a:xfrm>
                <a:off x="4400918" y="1353697"/>
                <a:ext cx="4459748" cy="1707443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2C206B0-E08E-EA42-85EF-A9C97E1783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9179" r="58485"/>
              <a:stretch/>
            </p:blipFill>
            <p:spPr>
              <a:xfrm>
                <a:off x="5298655" y="2559488"/>
                <a:ext cx="3103169" cy="1707443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F95518-A824-BD44-8818-05DCD901E1F3}"/>
                </a:ext>
              </a:extLst>
            </p:cNvPr>
            <p:cNvGrpSpPr/>
            <p:nvPr/>
          </p:nvGrpSpPr>
          <p:grpSpPr>
            <a:xfrm>
              <a:off x="6126398" y="4051384"/>
              <a:ext cx="1540656" cy="618024"/>
              <a:chOff x="6798217" y="4476204"/>
              <a:chExt cx="1540656" cy="61802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6988DC7-7200-204D-8EE0-F34374F517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2882" r="11882"/>
              <a:stretch/>
            </p:blipFill>
            <p:spPr>
              <a:xfrm rot="5400000">
                <a:off x="7402675" y="4398046"/>
                <a:ext cx="97432" cy="82681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5B2CCF4-2D1C-E241-841E-9744DF789CDC}"/>
                  </a:ext>
                </a:extLst>
              </p:cNvPr>
              <p:cNvSpPr txBox="1"/>
              <p:nvPr/>
            </p:nvSpPr>
            <p:spPr>
              <a:xfrm>
                <a:off x="6798217" y="4476204"/>
                <a:ext cx="1540656" cy="317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Gene expression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86701F-39DE-744B-8F29-1D03A3DA3334}"/>
                  </a:ext>
                </a:extLst>
              </p:cNvPr>
              <p:cNvSpPr txBox="1"/>
              <p:nvPr/>
            </p:nvSpPr>
            <p:spPr>
              <a:xfrm>
                <a:off x="7580536" y="4800065"/>
                <a:ext cx="533403" cy="294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High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E9DF52-2FE8-5042-8895-8B652851871A}"/>
                  </a:ext>
                </a:extLst>
              </p:cNvPr>
              <p:cNvSpPr txBox="1"/>
              <p:nvPr/>
            </p:nvSpPr>
            <p:spPr>
              <a:xfrm>
                <a:off x="6970939" y="4800066"/>
                <a:ext cx="498479" cy="294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Low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73EE66-833F-284F-AF02-7FE7EC9CB6CC}"/>
                </a:ext>
              </a:extLst>
            </p:cNvPr>
            <p:cNvSpPr txBox="1"/>
            <p:nvPr/>
          </p:nvSpPr>
          <p:spPr>
            <a:xfrm>
              <a:off x="5161279" y="1696106"/>
              <a:ext cx="917555" cy="364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>
                  <a:latin typeface="Arial" panose="020B0604020202020204" pitchFamily="34" charset="0"/>
                  <a:cs typeface="Arial" panose="020B0604020202020204" pitchFamily="34" charset="0"/>
                </a:rPr>
                <a:t>Gene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12B41C-4280-134E-81F8-B5F9C90A1181}"/>
                </a:ext>
              </a:extLst>
            </p:cNvPr>
            <p:cNvSpPr txBox="1"/>
            <p:nvPr/>
          </p:nvSpPr>
          <p:spPr>
            <a:xfrm>
              <a:off x="6542958" y="1696106"/>
              <a:ext cx="917555" cy="364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>
                  <a:latin typeface="Arial" panose="020B0604020202020204" pitchFamily="34" charset="0"/>
                  <a:cs typeface="Arial" panose="020B0604020202020204" pitchFamily="34" charset="0"/>
                </a:rPr>
                <a:t>Gene 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21416B-1CD7-F44E-B84F-903DCD1DF9B1}"/>
                </a:ext>
              </a:extLst>
            </p:cNvPr>
            <p:cNvSpPr txBox="1"/>
            <p:nvPr/>
          </p:nvSpPr>
          <p:spPr>
            <a:xfrm>
              <a:off x="8026400" y="1696106"/>
              <a:ext cx="917555" cy="364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>
                  <a:latin typeface="Arial" panose="020B0604020202020204" pitchFamily="34" charset="0"/>
                  <a:cs typeface="Arial" panose="020B0604020202020204" pitchFamily="34" charset="0"/>
                </a:rPr>
                <a:t>Gene 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D49D93-50CB-AC4E-8CDB-15CA7705320C}"/>
                </a:ext>
              </a:extLst>
            </p:cNvPr>
            <p:cNvSpPr txBox="1"/>
            <p:nvPr/>
          </p:nvSpPr>
          <p:spPr>
            <a:xfrm>
              <a:off x="5781041" y="2935627"/>
              <a:ext cx="917555" cy="364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>
                  <a:latin typeface="Arial" panose="020B0604020202020204" pitchFamily="34" charset="0"/>
                  <a:cs typeface="Arial" panose="020B0604020202020204" pitchFamily="34" charset="0"/>
                </a:rPr>
                <a:t>Gene 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08FBD2-A213-D14A-A5AB-0552D5BBEAA7}"/>
                </a:ext>
              </a:extLst>
            </p:cNvPr>
            <p:cNvSpPr txBox="1"/>
            <p:nvPr/>
          </p:nvSpPr>
          <p:spPr>
            <a:xfrm>
              <a:off x="7162718" y="2935627"/>
              <a:ext cx="917555" cy="364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>
                  <a:latin typeface="Arial" panose="020B0604020202020204" pitchFamily="34" charset="0"/>
                  <a:cs typeface="Arial" panose="020B0604020202020204" pitchFamily="34" charset="0"/>
                </a:rPr>
                <a:t>Gene 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12AE00D-6976-E64B-97DF-2975FC96E4A5}"/>
              </a:ext>
            </a:extLst>
          </p:cNvPr>
          <p:cNvGrpSpPr/>
          <p:nvPr/>
        </p:nvGrpSpPr>
        <p:grpSpPr>
          <a:xfrm>
            <a:off x="9787962" y="2817555"/>
            <a:ext cx="2404043" cy="1086014"/>
            <a:chOff x="10358714" y="1671222"/>
            <a:chExt cx="2404043" cy="108601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245C1C-1E26-8844-864B-36CF25F539CC}"/>
                </a:ext>
              </a:extLst>
            </p:cNvPr>
            <p:cNvSpPr txBox="1"/>
            <p:nvPr/>
          </p:nvSpPr>
          <p:spPr>
            <a:xfrm>
              <a:off x="10358714" y="1671222"/>
              <a:ext cx="766557" cy="789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33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604C3EA-784D-224B-8409-ADCD4F93C176}"/>
                </a:ext>
              </a:extLst>
            </p:cNvPr>
            <p:cNvSpPr txBox="1"/>
            <p:nvPr/>
          </p:nvSpPr>
          <p:spPr>
            <a:xfrm>
              <a:off x="10954249" y="2049349"/>
              <a:ext cx="1808508" cy="707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20,000 genes</a:t>
              </a:r>
            </a:p>
            <a:p>
              <a:endParaRPr lang="en-US" sz="2000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6011489-2AB6-B44E-B5F4-397E3B173A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0" r="51702"/>
          <a:stretch/>
        </p:blipFill>
        <p:spPr>
          <a:xfrm>
            <a:off x="1531702" y="1588096"/>
            <a:ext cx="2953937" cy="4009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E424FD-6C79-3444-BD41-BBC514E2809A}"/>
              </a:ext>
            </a:extLst>
          </p:cNvPr>
          <p:cNvSpPr txBox="1"/>
          <p:nvPr/>
        </p:nvSpPr>
        <p:spPr>
          <a:xfrm>
            <a:off x="4535424" y="5870662"/>
            <a:ext cx="3290256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/>
              <a:t>Relationship between the stress cell states and inflammatory fibroblasts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2E3C7D2-A150-494C-AD62-9F6268E42FB8}"/>
              </a:ext>
            </a:extLst>
          </p:cNvPr>
          <p:cNvCxnSpPr>
            <a:cxnSpLocks/>
          </p:cNvCxnSpPr>
          <p:nvPr/>
        </p:nvCxnSpPr>
        <p:spPr>
          <a:xfrm flipV="1">
            <a:off x="6093759" y="5584256"/>
            <a:ext cx="0" cy="386776"/>
          </a:xfrm>
          <a:prstGeom prst="line">
            <a:avLst/>
          </a:prstGeom>
          <a:ln w="9525" cmpd="sng">
            <a:solidFill>
              <a:schemeClr val="tx1"/>
            </a:solidFill>
            <a:head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5A0A670-FE8F-7B4C-96D1-9D3A5744678A}"/>
              </a:ext>
            </a:extLst>
          </p:cNvPr>
          <p:cNvSpPr txBox="1"/>
          <p:nvPr/>
        </p:nvSpPr>
        <p:spPr>
          <a:xfrm>
            <a:off x="-376181" y="6173049"/>
            <a:ext cx="3394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000" dirty="0"/>
              <a:t>Moncada, Barkley, …, Yanai </a:t>
            </a:r>
            <a:r>
              <a:rPr lang="en-US" sz="2000" i="1" dirty="0"/>
              <a:t>Nature Biotechnology </a:t>
            </a:r>
            <a:r>
              <a:rPr lang="en-US" sz="2000" dirty="0"/>
              <a:t>2020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5054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70753</TotalTime>
  <Words>428</Words>
  <Application>Microsoft Macintosh PowerPoint</Application>
  <PresentationFormat>Widescreen</PresentationFormat>
  <Paragraphs>94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HMS</dc:title>
  <dc:creator>Itai</dc:creator>
  <cp:lastModifiedBy>Scott, Kelly</cp:lastModifiedBy>
  <cp:revision>1579</cp:revision>
  <cp:lastPrinted>2021-09-23T18:47:08Z</cp:lastPrinted>
  <dcterms:created xsi:type="dcterms:W3CDTF">2014-11-07T13:42:33Z</dcterms:created>
  <dcterms:modified xsi:type="dcterms:W3CDTF">2022-09-12T16:11:17Z</dcterms:modified>
</cp:coreProperties>
</file>