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12" r:id="rId2"/>
    <p:sldId id="596" r:id="rId3"/>
    <p:sldId id="505" r:id="rId4"/>
    <p:sldId id="600" r:id="rId5"/>
    <p:sldId id="504" r:id="rId6"/>
    <p:sldId id="590" r:id="rId7"/>
    <p:sldId id="599" r:id="rId8"/>
    <p:sldId id="547" r:id="rId9"/>
    <p:sldId id="591" r:id="rId10"/>
    <p:sldId id="564" r:id="rId11"/>
    <p:sldId id="592" r:id="rId12"/>
    <p:sldId id="601" r:id="rId13"/>
    <p:sldId id="588" r:id="rId14"/>
    <p:sldId id="261" r:id="rId15"/>
    <p:sldId id="603" r:id="rId16"/>
    <p:sldId id="604" r:id="rId17"/>
    <p:sldId id="605" r:id="rId18"/>
    <p:sldId id="257" r:id="rId19"/>
    <p:sldId id="259" r:id="rId20"/>
    <p:sldId id="572" r:id="rId21"/>
    <p:sldId id="258" r:id="rId22"/>
    <p:sldId id="260" r:id="rId23"/>
    <p:sldId id="602" r:id="rId24"/>
    <p:sldId id="262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s-christian A Luebeck" initials="JAL" lastIdx="14" clrIdx="0">
    <p:extLst>
      <p:ext uri="{19B8F6BF-5375-455C-9EA6-DF929625EA0E}">
        <p15:presenceInfo xmlns:p15="http://schemas.microsoft.com/office/powerpoint/2012/main" userId="Jens-christian A Luebe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/>
    <p:restoredTop sz="94889"/>
  </p:normalViewPr>
  <p:slideViewPr>
    <p:cSldViewPr snapToGrid="0" snapToObjects="1">
      <p:cViewPr varScale="1">
        <p:scale>
          <a:sx n="126" d="100"/>
          <a:sy n="126" d="100"/>
        </p:scale>
        <p:origin x="4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B306A-ED3B-D44F-A946-E975E07C011D}" type="datetimeFigureOut">
              <a:rPr lang="en-US" smtClean="0"/>
              <a:t>9/8/22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035A7-B476-FB46-9C77-BF7CECDBC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1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035A7-B476-FB46-9C77-BF7CECDBC7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75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4b0e4f956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4b0e4f956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599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4b0e4f95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4b0e4f95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176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743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e5ac2f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51e5ac2f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7765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4b21f9b6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4b21f9b6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933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3eb03d0e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d3eb03d0e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194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d3eb03d0ef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d3eb03d0ef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172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035A7-B476-FB46-9C77-BF7CECDBC7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87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06aac5668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06aac5668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updated version to vineet, updated version of the presentation BY JAN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640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4afb829e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4afb829e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062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49e3e8d5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49e3e8d5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099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51e5ac2f6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51e5ac2f6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4846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031b0971e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031b0971e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81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65C2E-67BA-AD46-B32B-FCD2F1CBF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182283-D71E-FC4D-84C8-2940EA7A6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E45B8-E057-DF40-85AB-C59D0D7F9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EAB-291C-F748-8E52-18B4503261CF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252A4-DC86-A44F-9659-F520AA234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F26A2-531D-9C45-841F-E91F938F3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F430-41DD-2244-A563-B30D26A5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6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2F78-D094-984A-8421-6B3E819C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85DAEE-F7B0-6746-914C-E934640A5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8E32A-0F4E-F04B-9517-DD55B0670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EAB-291C-F748-8E52-18B4503261CF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6EFCC-D20A-9A45-80AF-425DF4BB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1BCB2-EFCF-F142-9DB7-7E480B4F3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F430-41DD-2244-A563-B30D26A5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BE9260-0554-9F4C-A843-56102ADBC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C7BBD-901D-2845-AF70-395497C6B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0AAE1-FA1B-D746-9619-A667106D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EAB-291C-F748-8E52-18B4503261CF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8948A-B756-F94F-8B3C-3DEAD732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F329D-3AC7-7543-BD6B-6E009723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F430-41DD-2244-A563-B30D26A5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17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945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ADA48-B3B4-7649-A699-7951F399F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5C42-30FD-0B48-BB1F-E7AF82A7A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DE80C-F418-A64B-B7CB-14B34F68A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EAB-291C-F748-8E52-18B4503261CF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69A7C-428D-2848-8B40-7AA2824C5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EB5EB-D3CF-6D45-95C5-FB154D71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F430-41DD-2244-A563-B30D26A5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8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08B7-C0B4-C14F-8B17-4A6DCF247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A81EC-DD78-7A4A-9789-0416ADD4E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DCF7B-57D2-4242-94FA-F7E54224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EAB-291C-F748-8E52-18B4503261CF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623E5-7A2B-AE48-B0AE-44D24DD6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E7C42-DDF0-A549-9946-8597FBD9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F430-41DD-2244-A563-B30D26A5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31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31D8B-F7BE-4E43-A8D3-3BEDAE4AE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F2559-EDB6-774F-A752-9396BCFC9B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D7C7F-0A59-F849-9C05-55762449E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94B23-E1AC-EC44-9C69-E08FAD01C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EAB-291C-F748-8E52-18B4503261CF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FB1FD-CCC4-E242-8F22-0237E50AD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4185E-5174-A040-A0AE-8DE58B5B3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F430-41DD-2244-A563-B30D26A5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3122-A0F7-994D-80BF-52706FBB5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78C07-4E25-4549-B81C-5F3276CAB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19DE78-09F3-AC40-AD5C-CD076C37E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558E0-8EDA-AA48-8E6B-9E036DB58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437159-E932-F045-8538-90B106822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41F7CB-1DC6-F845-A442-486E7540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EAB-291C-F748-8E52-18B4503261CF}" type="datetimeFigureOut">
              <a:rPr lang="en-US" smtClean="0"/>
              <a:t>9/8/22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8EAE56-E1B0-DB4E-BC23-2A7B86C40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8B5581-1567-434B-BF2E-8FCBC3EE1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F430-41DD-2244-A563-B30D26A5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6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54F1A-AD45-D64D-8462-0C8E9388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94A1B-6668-D641-A8DC-1B7B49D79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EAB-291C-F748-8E52-18B4503261CF}" type="datetimeFigureOut">
              <a:rPr lang="en-US" smtClean="0"/>
              <a:t>9/8/22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6D25E-DDE8-CF4E-AD83-B4265C18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A5CF6-99F0-B34A-B0E1-2912C7512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F430-41DD-2244-A563-B30D26A5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1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FDAFA6-6472-124E-B5A2-2AF7618E8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EAB-291C-F748-8E52-18B4503261CF}" type="datetimeFigureOut">
              <a:rPr lang="en-US" smtClean="0"/>
              <a:t>9/8/22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3CE3F0-D9EE-2E4C-B634-1DF79CC53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57D48-0ED3-E146-97F8-634C5E19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F430-41DD-2244-A563-B30D26A5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3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2F049-63A7-E44A-ADEC-95985A15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FB13E-A428-484F-901A-5FB58EF6B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589F4-BA25-B344-BE9F-C25785211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65B36-E4E6-8843-B7A5-7009BF7F6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EAB-291C-F748-8E52-18B4503261CF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21EDF-4283-A640-9F9B-B09E9B80B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FCF5A-608F-884A-8CC5-30DE1B4CD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F430-41DD-2244-A563-B30D26A5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8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40486-C5F7-104A-A31A-0845C1FE7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EC7DDD-6375-154A-9864-87503DFB7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924A-5CEA-F243-AE90-1F508BA52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A7DEE-9137-0446-BFC0-A147F2FEA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EAB-291C-F748-8E52-18B4503261CF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F5D7E-E84C-294B-BB1B-E86A700EA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039E4-7F8A-8146-855F-FC93D1D0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F430-41DD-2244-A563-B30D26A5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2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977C4-5E1E-FF4B-A830-AC92A11B1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17B1D-9A4C-FE42-BFAE-4901E15D4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F52E2-6617-B942-9478-97AB0461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53EAB-291C-F748-8E52-18B4503261CF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A2C3A-F5F0-A44A-9A44-1E4BEE3C6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164E8-26DD-5B44-AEDE-EBFA59F44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6F430-41DD-2244-A563-B30D26A5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6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4505012-CB0B-EF46-B0CB-EB2DC8A33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9687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Vineet Bafna, Jill </a:t>
            </a:r>
            <a:r>
              <a:rPr lang="en-US" sz="3200" dirty="0" err="1"/>
              <a:t>Mesirov</a:t>
            </a:r>
            <a:endParaRPr lang="en-US" sz="3200" dirty="0"/>
          </a:p>
          <a:p>
            <a:r>
              <a:rPr lang="en-US" sz="3200" dirty="0"/>
              <a:t>(UC San Diego)</a:t>
            </a:r>
          </a:p>
          <a:p>
            <a:r>
              <a:rPr lang="en-US" sz="3200" dirty="0"/>
              <a:t>Paul S. </a:t>
            </a:r>
            <a:r>
              <a:rPr lang="en-US" sz="3200" dirty="0" err="1"/>
              <a:t>Mischel</a:t>
            </a:r>
            <a:endParaRPr lang="en-US" sz="3200" dirty="0"/>
          </a:p>
          <a:p>
            <a:r>
              <a:rPr lang="en-US" sz="3200" dirty="0"/>
              <a:t>(Stanford)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2A14CE-00B4-1943-ABD5-50D97CA09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178" y="240631"/>
            <a:ext cx="10495547" cy="3188369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/>
              <a:t>Software and algorithms for elucidating the structure, function, and evolution of extrachromosomal DNA (ecDNA)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993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9C1FA-376D-EA46-A07A-6CC86DA2E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69581"/>
          </a:xfrm>
        </p:spPr>
        <p:txBody>
          <a:bodyPr/>
          <a:lstStyle/>
          <a:p>
            <a:r>
              <a:rPr lang="en-US" dirty="0"/>
              <a:t>RNA-expression and outcomes for ecDNA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FA7D5F-10C1-9E4A-961D-2C761B079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7808" y="1089568"/>
            <a:ext cx="6141012" cy="5581555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20C2AD-F3B9-AD4B-8BA1-FA8A275168FD}"/>
              </a:ext>
            </a:extLst>
          </p:cNvPr>
          <p:cNvGrpSpPr/>
          <p:nvPr/>
        </p:nvGrpSpPr>
        <p:grpSpPr>
          <a:xfrm>
            <a:off x="2747808" y="1086653"/>
            <a:ext cx="10233607" cy="5815302"/>
            <a:chOff x="3390359" y="1050575"/>
            <a:chExt cx="10233607" cy="58153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E2CD49-F5FA-9E4F-8857-03751F109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0359" y="1050575"/>
              <a:ext cx="8080089" cy="55059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B71253-6A1E-1D49-9CDC-B463089328DC}"/>
                </a:ext>
              </a:extLst>
            </p:cNvPr>
            <p:cNvSpPr txBox="1"/>
            <p:nvPr/>
          </p:nvSpPr>
          <p:spPr>
            <a:xfrm>
              <a:off x="8859796" y="6404212"/>
              <a:ext cx="4764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Kim, Nature Genetics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873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7C932E-164F-964C-8B69-38C1B36F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3" y="140931"/>
            <a:ext cx="11665119" cy="716692"/>
          </a:xfrm>
        </p:spPr>
        <p:txBody>
          <a:bodyPr>
            <a:noAutofit/>
          </a:bodyPr>
          <a:lstStyle/>
          <a:p>
            <a:r>
              <a:rPr lang="en-US" sz="3200" dirty="0"/>
              <a:t>Results from other groups support the idea of ecDNA mediated regulatory rewiring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F1681D-345A-E948-B6DB-C6E209DEDF2E}"/>
              </a:ext>
            </a:extLst>
          </p:cNvPr>
          <p:cNvGrpSpPr/>
          <p:nvPr/>
        </p:nvGrpSpPr>
        <p:grpSpPr>
          <a:xfrm>
            <a:off x="47359" y="1380563"/>
            <a:ext cx="3586207" cy="5165091"/>
            <a:chOff x="455140" y="1380563"/>
            <a:chExt cx="3586207" cy="516509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F8B37CD-9F36-9446-934C-C7DB18F1D4D2}"/>
                </a:ext>
              </a:extLst>
            </p:cNvPr>
            <p:cNvGrpSpPr/>
            <p:nvPr/>
          </p:nvGrpSpPr>
          <p:grpSpPr>
            <a:xfrm>
              <a:off x="455140" y="1380563"/>
              <a:ext cx="3586207" cy="4133103"/>
              <a:chOff x="455140" y="1380563"/>
              <a:chExt cx="3586207" cy="4133103"/>
            </a:xfrm>
          </p:grpSpPr>
          <p:pic>
            <p:nvPicPr>
              <p:cNvPr id="6" name="Picture 5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A60DF195-DE1C-C24C-AFDC-06BCB9099C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848"/>
              <a:stretch/>
            </p:blipFill>
            <p:spPr>
              <a:xfrm>
                <a:off x="593129" y="1380563"/>
                <a:ext cx="3448218" cy="4133103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47F9E0-DBC7-AF4C-A42E-73ED802949FF}"/>
                  </a:ext>
                </a:extLst>
              </p:cNvPr>
              <p:cNvSpPr/>
              <p:nvPr/>
            </p:nvSpPr>
            <p:spPr>
              <a:xfrm>
                <a:off x="455140" y="1380563"/>
                <a:ext cx="533401" cy="262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35D92B-9BA5-9F4C-B929-0E16D84904DE}"/>
                </a:ext>
              </a:extLst>
            </p:cNvPr>
            <p:cNvSpPr txBox="1"/>
            <p:nvPr/>
          </p:nvSpPr>
          <p:spPr>
            <a:xfrm>
              <a:off x="721840" y="5622324"/>
              <a:ext cx="31720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Helmhauser</a:t>
              </a:r>
              <a:r>
                <a:rPr lang="en-US" dirty="0"/>
                <a:t>, </a:t>
              </a:r>
              <a:r>
                <a:rPr lang="en-US" i="1" dirty="0"/>
                <a:t>Nat </a:t>
              </a:r>
              <a:r>
                <a:rPr lang="en-US" i="1" dirty="0" err="1"/>
                <a:t>Commun</a:t>
              </a:r>
              <a:r>
                <a:rPr lang="en-US" i="1" dirty="0"/>
                <a:t> 2020</a:t>
              </a:r>
            </a:p>
            <a:p>
              <a:endParaRPr lang="en-US" i="1" dirty="0"/>
            </a:p>
            <a:p>
              <a:r>
                <a:rPr lang="en-US" i="1" dirty="0"/>
                <a:t>Neuroblastoma, MYCN</a:t>
              </a:r>
              <a:endParaRPr lang="en-US" dirty="0"/>
            </a:p>
          </p:txBody>
        </p:sp>
      </p:grp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BC5420D-052A-4D4F-8DFC-68944291C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555" y="3447114"/>
            <a:ext cx="4131573" cy="19993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E0C846-EBD7-544E-99D8-4F99AF685D0E}"/>
              </a:ext>
            </a:extLst>
          </p:cNvPr>
          <p:cNvSpPr txBox="1"/>
          <p:nvPr/>
        </p:nvSpPr>
        <p:spPr>
          <a:xfrm>
            <a:off x="4357519" y="5581330"/>
            <a:ext cx="202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Morton, </a:t>
            </a:r>
            <a:r>
              <a:rPr lang="en-US" i="1" dirty="0"/>
              <a:t>Cell 2019</a:t>
            </a:r>
          </a:p>
          <a:p>
            <a:endParaRPr lang="en-US" i="1" dirty="0"/>
          </a:p>
          <a:p>
            <a:r>
              <a:rPr lang="en-US" i="1" dirty="0"/>
              <a:t>Glioblastoma, EGFR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12CC4C-5C4A-F146-98A7-BD2DB580F8D8}"/>
              </a:ext>
            </a:extLst>
          </p:cNvPr>
          <p:cNvGrpSpPr/>
          <p:nvPr/>
        </p:nvGrpSpPr>
        <p:grpSpPr>
          <a:xfrm>
            <a:off x="3771555" y="716693"/>
            <a:ext cx="6472177" cy="2526545"/>
            <a:chOff x="3771555" y="716693"/>
            <a:chExt cx="6472177" cy="25265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9E99F60-875B-5442-83A0-7D08A618B094}"/>
                </a:ext>
              </a:extLst>
            </p:cNvPr>
            <p:cNvGrpSpPr/>
            <p:nvPr/>
          </p:nvGrpSpPr>
          <p:grpSpPr>
            <a:xfrm>
              <a:off x="3771555" y="716693"/>
              <a:ext cx="4245856" cy="2526545"/>
              <a:chOff x="3771555" y="716693"/>
              <a:chExt cx="4245856" cy="2526545"/>
            </a:xfrm>
          </p:grpSpPr>
          <p:pic>
            <p:nvPicPr>
              <p:cNvPr id="15" name="Picture 14" descr="Diagram&#10;&#10;Description automatically generated">
                <a:extLst>
                  <a:ext uri="{FF2B5EF4-FFF2-40B4-BE49-F238E27FC236}">
                    <a16:creationId xmlns:a16="http://schemas.microsoft.com/office/drawing/2014/main" id="{DE9C9D1F-9D73-FA40-BA5C-DFEDACF3D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1555" y="851535"/>
                <a:ext cx="4245856" cy="2391703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8CF4DE8-068C-AA47-807A-35A752773AC8}"/>
                  </a:ext>
                </a:extLst>
              </p:cNvPr>
              <p:cNvSpPr/>
              <p:nvPr/>
            </p:nvSpPr>
            <p:spPr>
              <a:xfrm>
                <a:off x="3771555" y="716693"/>
                <a:ext cx="585964" cy="527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2FFAE4-40A1-F64E-A665-D3538AABA5EE}"/>
                </a:ext>
              </a:extLst>
            </p:cNvPr>
            <p:cNvSpPr txBox="1"/>
            <p:nvPr/>
          </p:nvSpPr>
          <p:spPr>
            <a:xfrm>
              <a:off x="7735032" y="1528286"/>
              <a:ext cx="25087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Zhu, Cancer </a:t>
              </a:r>
              <a:r>
                <a:rPr lang="en-US" i="1" dirty="0"/>
                <a:t>Cell 2021</a:t>
              </a:r>
            </a:p>
            <a:p>
              <a:endParaRPr lang="en-US" i="1" dirty="0"/>
            </a:p>
            <a:p>
              <a:r>
                <a:rPr lang="en-US" i="1" dirty="0"/>
                <a:t>Glioblastoma, EGFR/</a:t>
              </a:r>
              <a:r>
                <a:rPr lang="en-US" i="1" dirty="0" err="1"/>
                <a:t>Myc</a:t>
              </a:r>
              <a:endParaRPr lang="en-US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F36B169-3A4B-DB4C-9EC8-21B929F3D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8436" y="3429000"/>
            <a:ext cx="3106683" cy="18697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C7A2DC-3487-DB42-AF44-07397A729B9D}"/>
              </a:ext>
            </a:extLst>
          </p:cNvPr>
          <p:cNvSpPr txBox="1"/>
          <p:nvPr/>
        </p:nvSpPr>
        <p:spPr>
          <a:xfrm>
            <a:off x="9232237" y="5462768"/>
            <a:ext cx="1968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Hung, </a:t>
            </a:r>
            <a:r>
              <a:rPr lang="en-US" i="1" dirty="0"/>
              <a:t>Nature 2021</a:t>
            </a:r>
          </a:p>
          <a:p>
            <a:endParaRPr lang="en-US" i="1" dirty="0"/>
          </a:p>
          <a:p>
            <a:r>
              <a:rPr lang="en-US" i="1" dirty="0"/>
              <a:t>COLO320, </a:t>
            </a:r>
            <a:r>
              <a:rPr lang="en-US" i="1" dirty="0" err="1"/>
              <a:t>Myc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BD8F16-D4DD-0846-90B2-B69790DE1021}"/>
              </a:ext>
            </a:extLst>
          </p:cNvPr>
          <p:cNvSpPr/>
          <p:nvPr/>
        </p:nvSpPr>
        <p:spPr>
          <a:xfrm>
            <a:off x="8558436" y="3429000"/>
            <a:ext cx="239575" cy="29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08CD53-7F13-154A-B1BE-745C4E109622}"/>
              </a:ext>
            </a:extLst>
          </p:cNvPr>
          <p:cNvSpPr/>
          <p:nvPr/>
        </p:nvSpPr>
        <p:spPr>
          <a:xfrm>
            <a:off x="47359" y="980278"/>
            <a:ext cx="3586207" cy="57417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6187F1-BA94-3441-B67F-0F3DAF1C7975}"/>
              </a:ext>
            </a:extLst>
          </p:cNvPr>
          <p:cNvSpPr/>
          <p:nvPr/>
        </p:nvSpPr>
        <p:spPr>
          <a:xfrm>
            <a:off x="3922596" y="980278"/>
            <a:ext cx="6730993" cy="22629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63C847-CFFC-FA4D-B72D-074FCD741AA5}"/>
              </a:ext>
            </a:extLst>
          </p:cNvPr>
          <p:cNvSpPr/>
          <p:nvPr/>
        </p:nvSpPr>
        <p:spPr>
          <a:xfrm>
            <a:off x="3752846" y="3315631"/>
            <a:ext cx="4245856" cy="34064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12721E-06F2-524B-832F-894FE706E9F6}"/>
              </a:ext>
            </a:extLst>
          </p:cNvPr>
          <p:cNvSpPr/>
          <p:nvPr/>
        </p:nvSpPr>
        <p:spPr>
          <a:xfrm>
            <a:off x="8266670" y="3315033"/>
            <a:ext cx="3883902" cy="34064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3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timeline&#10;&#10;Description automatically generated">
            <a:extLst>
              <a:ext uri="{FF2B5EF4-FFF2-40B4-BE49-F238E27FC236}">
                <a16:creationId xmlns:a16="http://schemas.microsoft.com/office/drawing/2014/main" id="{76000100-936C-D988-B3FB-0D6D6A690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70" y="873768"/>
            <a:ext cx="10065026" cy="6170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A66D93-E1E0-9FA5-4164-B2767E53C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6728"/>
            <a:ext cx="11379200" cy="1500228"/>
          </a:xfrm>
        </p:spPr>
        <p:txBody>
          <a:bodyPr/>
          <a:lstStyle/>
          <a:p>
            <a:r>
              <a:rPr lang="en-US" dirty="0" err="1"/>
              <a:t>AmpliconSuite</a:t>
            </a:r>
            <a:r>
              <a:rPr lang="en-US" dirty="0"/>
              <a:t>: Optical maps to disambiguate 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28681-9733-C201-0738-C3E26E768D65}"/>
              </a:ext>
            </a:extLst>
          </p:cNvPr>
          <p:cNvSpPr txBox="1"/>
          <p:nvPr/>
        </p:nvSpPr>
        <p:spPr>
          <a:xfrm>
            <a:off x="6347792" y="2729949"/>
            <a:ext cx="2064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 #33, </a:t>
            </a:r>
            <a:r>
              <a:rPr lang="en-US" dirty="0" err="1"/>
              <a:t>Luebeck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532EA-E79F-363A-CF20-B8D1D0987825}"/>
              </a:ext>
            </a:extLst>
          </p:cNvPr>
          <p:cNvSpPr txBox="1"/>
          <p:nvPr/>
        </p:nvSpPr>
        <p:spPr>
          <a:xfrm>
            <a:off x="4256710" y="4991100"/>
            <a:ext cx="199169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Poster #54, </a:t>
            </a:r>
            <a:r>
              <a:rPr lang="en-US" sz="2800" dirty="0" err="1"/>
              <a:t>Dehkordi</a:t>
            </a:r>
            <a:r>
              <a:rPr lang="en-US" sz="2800" dirty="0"/>
              <a:t>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0BA51EC-1BF3-EF08-4AAA-C561DAB72CEB}"/>
              </a:ext>
            </a:extLst>
          </p:cNvPr>
          <p:cNvSpPr/>
          <p:nvPr/>
        </p:nvSpPr>
        <p:spPr>
          <a:xfrm>
            <a:off x="330200" y="3276600"/>
            <a:ext cx="10706100" cy="3429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8AB974A4-F49D-6241-B0D5-62279502C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49" y="3688941"/>
            <a:ext cx="5551558" cy="318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1606B41-BB0B-D742-BBDE-D86B008DB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117" y="0"/>
            <a:ext cx="5966350" cy="368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54B6D6-0945-1B6A-B4B0-8D832622A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250031"/>
            <a:ext cx="6121400" cy="1325563"/>
          </a:xfrm>
        </p:spPr>
        <p:txBody>
          <a:bodyPr/>
          <a:lstStyle/>
          <a:p>
            <a:r>
              <a:rPr lang="en-US" dirty="0"/>
              <a:t>Challenges with AA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4154E-A49B-83D9-6BBC-BC14B8BE8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825625"/>
            <a:ext cx="5064760" cy="4351338"/>
          </a:xfrm>
        </p:spPr>
        <p:txBody>
          <a:bodyPr/>
          <a:lstStyle/>
          <a:p>
            <a:r>
              <a:rPr lang="en-US" dirty="0"/>
              <a:t>Heavy compute requirements</a:t>
            </a:r>
          </a:p>
          <a:p>
            <a:r>
              <a:rPr lang="en-US" dirty="0"/>
              <a:t>Variable running time</a:t>
            </a:r>
          </a:p>
          <a:p>
            <a:r>
              <a:rPr lang="en-US" dirty="0"/>
              <a:t>Dependencies in the code</a:t>
            </a:r>
          </a:p>
          <a:p>
            <a:r>
              <a:rPr lang="en-US" dirty="0"/>
              <a:t>We have developed a GenePattern Module for a point and click interface to running AA.</a:t>
            </a:r>
          </a:p>
        </p:txBody>
      </p:sp>
    </p:spTree>
    <p:extLst>
      <p:ext uri="{BB962C8B-B14F-4D97-AF65-F5344CB8AC3E}">
        <p14:creationId xmlns:p14="http://schemas.microsoft.com/office/powerpoint/2010/main" val="199163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7099" y="866526"/>
            <a:ext cx="4487371" cy="526715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cxnSp>
        <p:nvCxnSpPr>
          <p:cNvPr id="117" name="Google Shape;117;p18"/>
          <p:cNvCxnSpPr>
            <a:cxnSpLocks/>
          </p:cNvCxnSpPr>
          <p:nvPr/>
        </p:nvCxnSpPr>
        <p:spPr>
          <a:xfrm>
            <a:off x="6492240" y="3695927"/>
            <a:ext cx="366611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8" name="Google Shape;118;p18"/>
          <p:cNvSpPr txBox="1"/>
          <p:nvPr/>
        </p:nvSpPr>
        <p:spPr>
          <a:xfrm>
            <a:off x="0" y="124563"/>
            <a:ext cx="121700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3200" dirty="0"/>
              <a:t>GP Interface for running AA   (</a:t>
            </a:r>
            <a:r>
              <a:rPr lang="en-US" sz="3200" dirty="0"/>
              <a:t>https://</a:t>
            </a:r>
            <a:r>
              <a:rPr lang="en-US" sz="3200" dirty="0" err="1"/>
              <a:t>genepattern.ucsd.edu</a:t>
            </a:r>
            <a:r>
              <a:rPr lang="en-US" sz="3200" dirty="0"/>
              <a:t>/)</a:t>
            </a:r>
            <a:r>
              <a:rPr lang="en" sz="3200" dirty="0"/>
              <a:t>                                                             </a:t>
            </a:r>
            <a:endParaRPr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F544D5-5B9E-A96C-9B2F-AF583E701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24" y="863186"/>
            <a:ext cx="6097242" cy="527049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EE935-44DA-AF5B-A3D0-936C4E0604DA}"/>
              </a:ext>
            </a:extLst>
          </p:cNvPr>
          <p:cNvSpPr txBox="1"/>
          <p:nvPr/>
        </p:nvSpPr>
        <p:spPr>
          <a:xfrm>
            <a:off x="2278722" y="6210217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F2C02-CFF3-3302-8D76-67272E8F058D}"/>
              </a:ext>
            </a:extLst>
          </p:cNvPr>
          <p:cNvSpPr txBox="1"/>
          <p:nvPr/>
        </p:nvSpPr>
        <p:spPr>
          <a:xfrm>
            <a:off x="8793822" y="6210217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069785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BCE44-2EF6-EEED-12D0-DCA936A5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453666"/>
            <a:ext cx="11360800" cy="2035533"/>
          </a:xfrm>
        </p:spPr>
        <p:txBody>
          <a:bodyPr>
            <a:normAutofit/>
          </a:bodyPr>
          <a:lstStyle/>
          <a:p>
            <a:r>
              <a:rPr lang="en-US" dirty="0" err="1"/>
              <a:t>AmpliconRepository</a:t>
            </a:r>
            <a:r>
              <a:rPr lang="en-US" dirty="0"/>
              <a:t> for browsing ecDNA (user or community driven projects) </a:t>
            </a:r>
            <a:br>
              <a:rPr lang="en-US" dirty="0"/>
            </a:br>
            <a:r>
              <a:rPr lang="en-US" dirty="0"/>
              <a:t>Under construction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A47AD-FF6D-E472-91E1-4618B1F64D05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12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DBF2DE-3FC8-447F-1C9C-C10064709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2852737"/>
          </a:xfrm>
        </p:spPr>
        <p:txBody>
          <a:bodyPr/>
          <a:lstStyle/>
          <a:p>
            <a:r>
              <a:rPr lang="en-US" dirty="0"/>
              <a:t>One last item: how early do ecDNA arise during progression to cancer?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64A17-4610-530C-E9EB-792333B80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63630"/>
            <a:ext cx="7772400" cy="2013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51D49F-C3AA-2853-D13F-7E2EB777A825}"/>
              </a:ext>
            </a:extLst>
          </p:cNvPr>
          <p:cNvSpPr txBox="1"/>
          <p:nvPr/>
        </p:nvSpPr>
        <p:spPr>
          <a:xfrm>
            <a:off x="8312923" y="4865208"/>
            <a:ext cx="34218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Biorxiv</a:t>
            </a:r>
            <a:r>
              <a:rPr lang="en-US" sz="3200" dirty="0"/>
              <a:t>, </a:t>
            </a:r>
          </a:p>
          <a:p>
            <a:r>
              <a:rPr lang="en-US" sz="3200" dirty="0"/>
              <a:t>Posted July 2022</a:t>
            </a:r>
          </a:p>
        </p:txBody>
      </p:sp>
    </p:spTree>
    <p:extLst>
      <p:ext uri="{BB962C8B-B14F-4D97-AF65-F5344CB8AC3E}">
        <p14:creationId xmlns:p14="http://schemas.microsoft.com/office/powerpoint/2010/main" val="1210220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4F257-B467-197A-7BED-AA173725B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4360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ecDNA in the cancerous transformation of Barrett’s esophagus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359B6-764F-78F1-1CF8-A4E62B8B3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965325"/>
            <a:ext cx="4178300" cy="4351338"/>
          </a:xfrm>
        </p:spPr>
        <p:txBody>
          <a:bodyPr/>
          <a:lstStyle/>
          <a:p>
            <a:r>
              <a:rPr lang="en-US" dirty="0"/>
              <a:t>Cambridge UK cohort, selected cross-sectional study (206 patients)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FHCC cohort, prospectively collected (80 patients X 2 timepoints )</a:t>
            </a:r>
          </a:p>
          <a:p>
            <a:endParaRPr lang="en-US" dirty="0"/>
          </a:p>
        </p:txBody>
      </p:sp>
      <p:sp>
        <p:nvSpPr>
          <p:cNvPr id="4" name="Google Shape;56;p13">
            <a:extLst>
              <a:ext uri="{FF2B5EF4-FFF2-40B4-BE49-F238E27FC236}">
                <a16:creationId xmlns:a16="http://schemas.microsoft.com/office/drawing/2014/main" id="{08D1D2EF-8D8C-09EE-DA1B-A4D47E966FCC}"/>
              </a:ext>
            </a:extLst>
          </p:cNvPr>
          <p:cNvSpPr txBox="1"/>
          <p:nvPr/>
        </p:nvSpPr>
        <p:spPr>
          <a:xfrm>
            <a:off x="6369800" y="1657000"/>
            <a:ext cx="2772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 dirty="0">
                <a:solidFill>
                  <a:schemeClr val="accent1"/>
                </a:solidFill>
              </a:rPr>
              <a:t>42</a:t>
            </a:r>
            <a:endParaRPr sz="3200" b="1" dirty="0">
              <a:solidFill>
                <a:schemeClr val="accent1"/>
              </a:solidFill>
            </a:endParaRPr>
          </a:p>
          <a:p>
            <a:pPr algn="ctr"/>
            <a:r>
              <a:rPr lang="en" sz="2400" dirty="0">
                <a:solidFill>
                  <a:schemeClr val="accent1"/>
                </a:solidFill>
              </a:rPr>
              <a:t>Non-dysplastic BE</a:t>
            </a: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5" name="Google Shape;57;p13">
            <a:extLst>
              <a:ext uri="{FF2B5EF4-FFF2-40B4-BE49-F238E27FC236}">
                <a16:creationId xmlns:a16="http://schemas.microsoft.com/office/drawing/2014/main" id="{DC135035-9E35-DFA7-4226-EEEEA8F34B72}"/>
              </a:ext>
            </a:extLst>
          </p:cNvPr>
          <p:cNvSpPr txBox="1"/>
          <p:nvPr/>
        </p:nvSpPr>
        <p:spPr>
          <a:xfrm>
            <a:off x="8720200" y="1657000"/>
            <a:ext cx="32404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 dirty="0">
                <a:solidFill>
                  <a:srgbClr val="999999"/>
                </a:solidFill>
              </a:rPr>
              <a:t>25</a:t>
            </a:r>
            <a:endParaRPr sz="3200" b="1" dirty="0">
              <a:solidFill>
                <a:srgbClr val="999999"/>
              </a:solidFill>
            </a:endParaRPr>
          </a:p>
          <a:p>
            <a:pPr algn="ctr"/>
            <a:r>
              <a:rPr lang="en" sz="2400" dirty="0">
                <a:solidFill>
                  <a:srgbClr val="999999"/>
                </a:solidFill>
              </a:rPr>
              <a:t>High-grade dysplasia</a:t>
            </a:r>
            <a:endParaRPr sz="2400" dirty="0">
              <a:solidFill>
                <a:srgbClr val="999999"/>
              </a:solidFill>
            </a:endParaRPr>
          </a:p>
        </p:txBody>
      </p:sp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ED9243CF-E275-C563-A4E8-F80ACB8BE16B}"/>
              </a:ext>
            </a:extLst>
          </p:cNvPr>
          <p:cNvSpPr txBox="1"/>
          <p:nvPr/>
        </p:nvSpPr>
        <p:spPr>
          <a:xfrm>
            <a:off x="6557200" y="2683000"/>
            <a:ext cx="23972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 dirty="0">
                <a:solidFill>
                  <a:srgbClr val="434343"/>
                </a:solidFill>
              </a:rPr>
              <a:t>51</a:t>
            </a:r>
            <a:endParaRPr sz="3200" b="1" dirty="0">
              <a:solidFill>
                <a:srgbClr val="434343"/>
              </a:solidFill>
            </a:endParaRPr>
          </a:p>
          <a:p>
            <a:pPr algn="ctr"/>
            <a:r>
              <a:rPr lang="en" sz="2400" dirty="0">
                <a:solidFill>
                  <a:srgbClr val="434343"/>
                </a:solidFill>
              </a:rPr>
              <a:t>Early-stage EAC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7" name="Google Shape;59;p13">
            <a:extLst>
              <a:ext uri="{FF2B5EF4-FFF2-40B4-BE49-F238E27FC236}">
                <a16:creationId xmlns:a16="http://schemas.microsoft.com/office/drawing/2014/main" id="{B1FBD29F-718B-E8FB-431F-87CE559A132C}"/>
              </a:ext>
            </a:extLst>
          </p:cNvPr>
          <p:cNvSpPr txBox="1"/>
          <p:nvPr/>
        </p:nvSpPr>
        <p:spPr>
          <a:xfrm>
            <a:off x="9141800" y="2701697"/>
            <a:ext cx="23972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 dirty="0">
                <a:solidFill>
                  <a:schemeClr val="dk1"/>
                </a:solidFill>
              </a:rPr>
              <a:t>88</a:t>
            </a:r>
            <a:endParaRPr sz="3200" b="1" dirty="0">
              <a:solidFill>
                <a:schemeClr val="dk1"/>
              </a:solidFill>
            </a:endParaRPr>
          </a:p>
          <a:p>
            <a:pPr algn="ctr"/>
            <a:r>
              <a:rPr lang="en" sz="2400" dirty="0">
                <a:solidFill>
                  <a:schemeClr val="dk1"/>
                </a:solidFill>
              </a:rPr>
              <a:t>Late-stage EAC</a:t>
            </a: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8" name="Google Shape;61;p13">
            <a:extLst>
              <a:ext uri="{FF2B5EF4-FFF2-40B4-BE49-F238E27FC236}">
                <a16:creationId xmlns:a16="http://schemas.microsoft.com/office/drawing/2014/main" id="{0DB5CDEF-5C8D-15CE-23FD-2DE4725A56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3861"/>
          <a:stretch/>
        </p:blipFill>
        <p:spPr>
          <a:xfrm>
            <a:off x="5425900" y="3815997"/>
            <a:ext cx="6113100" cy="29913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125BF06-DE52-3A0E-8F02-C446F20699EF}"/>
              </a:ext>
            </a:extLst>
          </p:cNvPr>
          <p:cNvSpPr/>
          <p:nvPr/>
        </p:nvSpPr>
        <p:spPr>
          <a:xfrm>
            <a:off x="292100" y="1690688"/>
            <a:ext cx="11668500" cy="20370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9ED8658-95A3-CEE4-BC48-F136271D5648}"/>
              </a:ext>
            </a:extLst>
          </p:cNvPr>
          <p:cNvSpPr/>
          <p:nvPr/>
        </p:nvSpPr>
        <p:spPr>
          <a:xfrm>
            <a:off x="292100" y="3797300"/>
            <a:ext cx="11811000" cy="29913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87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51" y="3429000"/>
            <a:ext cx="9319649" cy="326631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78351" y="278982"/>
            <a:ext cx="4549650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SzPts val="1400"/>
            </a:pPr>
            <a:r>
              <a:rPr lang="en" sz="3200" b="1" dirty="0"/>
              <a:t>Patients with ecDNA(+) bi</a:t>
            </a:r>
            <a:r>
              <a:rPr lang="en-US" sz="3200" b="1" dirty="0"/>
              <a:t>op</a:t>
            </a:r>
            <a:r>
              <a:rPr lang="en" sz="3200" b="1" dirty="0"/>
              <a:t>sies  are much more likely to progress to cancer</a:t>
            </a:r>
            <a:endParaRPr sz="3200" b="1" dirty="0"/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4">
            <a:alphaModFix/>
          </a:blip>
          <a:srcRect r="34477"/>
          <a:stretch/>
        </p:blipFill>
        <p:spPr>
          <a:xfrm>
            <a:off x="5580816" y="162684"/>
            <a:ext cx="6436434" cy="326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 rotWithShape="1">
          <a:blip r:embed="rId4">
            <a:alphaModFix/>
          </a:blip>
          <a:srcRect l="49952" t="4682" r="29123" b="86526"/>
          <a:stretch/>
        </p:blipFill>
        <p:spPr>
          <a:xfrm>
            <a:off x="7611676" y="1685772"/>
            <a:ext cx="2167324" cy="422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181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12" y="76296"/>
            <a:ext cx="7887325" cy="323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334" y="3391068"/>
            <a:ext cx="6651399" cy="339063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8386700" y="2330701"/>
            <a:ext cx="3630400" cy="390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Char char="●"/>
            </a:pPr>
            <a:r>
              <a:rPr lang="en" sz="2400"/>
              <a:t>The same ecDNA found in pre-cancer are maintained in cancer.</a:t>
            </a:r>
            <a:endParaRPr sz="2400"/>
          </a:p>
          <a:p>
            <a:pPr marL="609585">
              <a:spcBef>
                <a:spcPts val="1333"/>
              </a:spcBef>
            </a:pPr>
            <a:endParaRPr sz="2400"/>
          </a:p>
          <a:p>
            <a:pPr marL="609585" indent="-423323">
              <a:spcBef>
                <a:spcPts val="1333"/>
              </a:spcBef>
              <a:buSzPts val="1400"/>
              <a:buChar char="●"/>
            </a:pPr>
            <a:r>
              <a:rPr lang="en" sz="2400"/>
              <a:t>ecDNA formation can be a truncal event in the malignant transformation.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9801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8F80-DDF0-924D-B821-F1036018F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62" y="0"/>
            <a:ext cx="11870282" cy="1144588"/>
          </a:xfrm>
        </p:spPr>
        <p:txBody>
          <a:bodyPr/>
          <a:lstStyle/>
          <a:p>
            <a:r>
              <a:rPr lang="en-US" dirty="0"/>
              <a:t>ecDNA: extrachromosomal, acentric, circular, large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9F281E-4C38-8441-94A3-DF15AB94E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56" y="990600"/>
            <a:ext cx="4121130" cy="487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D0E50F-4A80-9E44-9949-248F58A6F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62" y="5310142"/>
            <a:ext cx="4708848" cy="13195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9E63D2-32FE-6AE2-5270-CA1882A46D1E}"/>
              </a:ext>
            </a:extLst>
          </p:cNvPr>
          <p:cNvGrpSpPr/>
          <p:nvPr/>
        </p:nvGrpSpPr>
        <p:grpSpPr>
          <a:xfrm>
            <a:off x="6329678" y="1050908"/>
            <a:ext cx="4957763" cy="5314819"/>
            <a:chOff x="6336827" y="551758"/>
            <a:chExt cx="5617945" cy="61991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07FBC1-EB30-F5EA-513C-BE57BA32E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000"/>
            <a:stretch/>
          </p:blipFill>
          <p:spPr>
            <a:xfrm>
              <a:off x="6336827" y="551758"/>
              <a:ext cx="5617945" cy="56179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D48064-60D6-6C08-C202-DC96D99C1BC4}"/>
                </a:ext>
              </a:extLst>
            </p:cNvPr>
            <p:cNvSpPr txBox="1"/>
            <p:nvPr/>
          </p:nvSpPr>
          <p:spPr>
            <a:xfrm>
              <a:off x="7989040" y="6289285"/>
              <a:ext cx="231351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Wu 2019, Nature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6522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n" dirty="0"/>
              <a:t>Acknowledgements</a:t>
            </a:r>
            <a:endParaRPr dirty="0"/>
          </a:p>
          <a:p>
            <a:endParaRPr dirty="0"/>
          </a:p>
        </p:txBody>
      </p:sp>
      <p:sp>
        <p:nvSpPr>
          <p:cNvPr id="229" name="Google Shape;229;p32"/>
          <p:cNvSpPr txBox="1">
            <a:spLocks noGrp="1"/>
          </p:cNvSpPr>
          <p:nvPr>
            <p:ph type="body" idx="1"/>
          </p:nvPr>
        </p:nvSpPr>
        <p:spPr>
          <a:xfrm>
            <a:off x="88900" y="1549332"/>
            <a:ext cx="5408318" cy="48260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 dirty="0" err="1">
                <a:solidFill>
                  <a:schemeClr val="dk1"/>
                </a:solidFill>
              </a:rPr>
              <a:t>Mesirov</a:t>
            </a:r>
            <a:r>
              <a:rPr lang="en" dirty="0">
                <a:solidFill>
                  <a:schemeClr val="dk1"/>
                </a:solidFill>
              </a:rPr>
              <a:t> (co-I) lab </a:t>
            </a:r>
          </a:p>
          <a:p>
            <a:pPr lvl="1"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Michael Reich, Ted </a:t>
            </a:r>
            <a:r>
              <a:rPr lang="en" dirty="0" err="1">
                <a:solidFill>
                  <a:schemeClr val="dk1"/>
                </a:solidFill>
              </a:rPr>
              <a:t>Liefeld</a:t>
            </a:r>
            <a:r>
              <a:rPr lang="en" dirty="0">
                <a:solidFill>
                  <a:schemeClr val="dk1"/>
                </a:solidFill>
              </a:rPr>
              <a:t>, Barbara Hill, Edwin Juarez, 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 err="1">
                <a:solidFill>
                  <a:schemeClr val="dk1"/>
                </a:solidFill>
              </a:rPr>
              <a:t>Mischel</a:t>
            </a:r>
            <a:r>
              <a:rPr lang="en" dirty="0">
                <a:solidFill>
                  <a:schemeClr val="dk1"/>
                </a:solidFill>
              </a:rPr>
              <a:t> (co-I lab)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Collaborators</a:t>
            </a:r>
          </a:p>
          <a:p>
            <a:pPr lvl="1"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Chang, Wu, Alexandrov, Paulson, Fitzgerald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Bafna Lab</a:t>
            </a:r>
          </a:p>
          <a:p>
            <a:pPr lvl="1">
              <a:buClr>
                <a:schemeClr val="dk1"/>
              </a:buClr>
              <a:buChar char="-"/>
            </a:pPr>
            <a:r>
              <a:rPr lang="en" b="1" dirty="0">
                <a:solidFill>
                  <a:schemeClr val="dk1"/>
                </a:solidFill>
              </a:rPr>
              <a:t>Jens </a:t>
            </a:r>
            <a:r>
              <a:rPr lang="en" b="1" dirty="0" err="1">
                <a:solidFill>
                  <a:schemeClr val="dk1"/>
                </a:solidFill>
              </a:rPr>
              <a:t>Luebeck</a:t>
            </a:r>
            <a:endParaRPr lang="en" b="1" dirty="0">
              <a:solidFill>
                <a:schemeClr val="dk1"/>
              </a:solidFill>
            </a:endParaRPr>
          </a:p>
          <a:p>
            <a:pPr lvl="1"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Kaiyuan Zhu</a:t>
            </a:r>
          </a:p>
          <a:p>
            <a:pPr lvl="1">
              <a:buClr>
                <a:schemeClr val="dk1"/>
              </a:buClr>
              <a:buChar char="-"/>
            </a:pPr>
            <a:r>
              <a:rPr lang="en" dirty="0" err="1">
                <a:solidFill>
                  <a:schemeClr val="dk1"/>
                </a:solidFill>
              </a:rPr>
              <a:t>Siavash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dirty="0" err="1">
                <a:solidFill>
                  <a:schemeClr val="dk1"/>
                </a:solidFill>
              </a:rPr>
              <a:t>Raeisi</a:t>
            </a:r>
            <a:endParaRPr lang="en" dirty="0">
              <a:solidFill>
                <a:schemeClr val="dk1"/>
              </a:solidFill>
            </a:endParaRPr>
          </a:p>
          <a:p>
            <a:pPr lvl="1"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Bhargavi </a:t>
            </a:r>
            <a:r>
              <a:rPr lang="en" dirty="0" err="1">
                <a:solidFill>
                  <a:schemeClr val="dk1"/>
                </a:solidFill>
              </a:rPr>
              <a:t>Dameracharla</a:t>
            </a:r>
            <a:endParaRPr lang="en" dirty="0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34CAE-0F7C-0513-950D-86414426A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218" y="2894918"/>
            <a:ext cx="6567782" cy="3369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BD9FC7-6DDE-0CD3-0609-177967A34BF0}"/>
              </a:ext>
            </a:extLst>
          </p:cNvPr>
          <p:cNvSpPr txBox="1"/>
          <p:nvPr/>
        </p:nvSpPr>
        <p:spPr>
          <a:xfrm>
            <a:off x="5535318" y="1229967"/>
            <a:ext cx="65677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 sz="3200" dirty="0">
                <a:solidFill>
                  <a:schemeClr val="dk1"/>
                </a:solidFill>
              </a:rPr>
              <a:t> NCI (ITCR)</a:t>
            </a:r>
          </a:p>
          <a:p>
            <a:pPr>
              <a:buClr>
                <a:schemeClr val="dk1"/>
              </a:buClr>
              <a:buChar char="-"/>
            </a:pPr>
            <a:r>
              <a:rPr lang="en" sz="3200" dirty="0">
                <a:solidFill>
                  <a:schemeClr val="dk1"/>
                </a:solidFill>
              </a:rPr>
              <a:t> NIGMS, </a:t>
            </a:r>
          </a:p>
          <a:p>
            <a:pPr>
              <a:buClr>
                <a:schemeClr val="dk1"/>
              </a:buClr>
              <a:buChar char="-"/>
            </a:pPr>
            <a:r>
              <a:rPr lang="en" sz="3200" dirty="0">
                <a:solidFill>
                  <a:schemeClr val="dk1"/>
                </a:solidFill>
              </a:rPr>
              <a:t> Cancer Grand Challenges (NCI, CRUK)</a:t>
            </a:r>
          </a:p>
        </p:txBody>
      </p:sp>
    </p:spTree>
    <p:extLst>
      <p:ext uri="{BB962C8B-B14F-4D97-AF65-F5344CB8AC3E}">
        <p14:creationId xmlns:p14="http://schemas.microsoft.com/office/powerpoint/2010/main" val="229123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667" y="1369934"/>
            <a:ext cx="4866500" cy="428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4">
            <a:alphaModFix/>
          </a:blip>
          <a:srcRect t="39878"/>
          <a:stretch/>
        </p:blipFill>
        <p:spPr>
          <a:xfrm>
            <a:off x="6487734" y="2565767"/>
            <a:ext cx="4959732" cy="1730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790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 t="17143"/>
          <a:stretch/>
        </p:blipFill>
        <p:spPr>
          <a:xfrm>
            <a:off x="232167" y="226234"/>
            <a:ext cx="6187935" cy="407116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5723000" y="226218"/>
            <a:ext cx="1441200" cy="4719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/>
              <a:t>WT </a:t>
            </a:r>
            <a:r>
              <a:rPr lang="en" sz="1467" i="1"/>
              <a:t>TP53</a:t>
            </a:r>
            <a:endParaRPr sz="1467" i="1"/>
          </a:p>
        </p:txBody>
      </p:sp>
      <p:sp>
        <p:nvSpPr>
          <p:cNvPr id="98" name="Google Shape;98;p17"/>
          <p:cNvSpPr txBox="1"/>
          <p:nvPr/>
        </p:nvSpPr>
        <p:spPr>
          <a:xfrm>
            <a:off x="5723000" y="638217"/>
            <a:ext cx="1627200" cy="4719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/>
              <a:t>Disrupted </a:t>
            </a:r>
            <a:r>
              <a:rPr lang="en" sz="1467" i="1"/>
              <a:t>TP53</a:t>
            </a:r>
            <a:endParaRPr sz="1467" i="1"/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l="63179" r="22369" b="84283"/>
          <a:stretch/>
        </p:blipFill>
        <p:spPr>
          <a:xfrm>
            <a:off x="4910100" y="338001"/>
            <a:ext cx="894200" cy="77223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1380217" y="5043709"/>
            <a:ext cx="2017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2400" i="1">
                <a:solidFill>
                  <a:schemeClr val="dk1"/>
                </a:solidFill>
              </a:rPr>
              <a:t>TP53</a:t>
            </a:r>
            <a:r>
              <a:rPr lang="en" sz="2400">
                <a:solidFill>
                  <a:schemeClr val="dk1"/>
                </a:solidFill>
              </a:rPr>
              <a:t> disruption</a:t>
            </a:r>
            <a:endParaRPr sz="2400"/>
          </a:p>
        </p:txBody>
      </p:sp>
      <p:sp>
        <p:nvSpPr>
          <p:cNvPr id="101" name="Google Shape;101;p17"/>
          <p:cNvSpPr txBox="1"/>
          <p:nvPr/>
        </p:nvSpPr>
        <p:spPr>
          <a:xfrm>
            <a:off x="4269633" y="5043700"/>
            <a:ext cx="1099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</a:rPr>
              <a:t>HGD</a:t>
            </a:r>
            <a:endParaRPr sz="2400"/>
          </a:p>
        </p:txBody>
      </p:sp>
      <p:sp>
        <p:nvSpPr>
          <p:cNvPr id="102" name="Google Shape;102;p17"/>
          <p:cNvSpPr txBox="1"/>
          <p:nvPr/>
        </p:nvSpPr>
        <p:spPr>
          <a:xfrm>
            <a:off x="8683351" y="5043708"/>
            <a:ext cx="2017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indent="609585"/>
            <a:r>
              <a:rPr lang="en" sz="2400">
                <a:solidFill>
                  <a:schemeClr val="dk1"/>
                </a:solidFill>
              </a:rPr>
              <a:t>EAC</a:t>
            </a:r>
            <a:endParaRPr sz="2400"/>
          </a:p>
        </p:txBody>
      </p:sp>
      <p:cxnSp>
        <p:nvCxnSpPr>
          <p:cNvPr id="103" name="Google Shape;103;p17"/>
          <p:cNvCxnSpPr/>
          <p:nvPr/>
        </p:nvCxnSpPr>
        <p:spPr>
          <a:xfrm rot="10800000" flipH="1">
            <a:off x="8358275" y="5306108"/>
            <a:ext cx="812800" cy="8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" name="Google Shape;104;p17"/>
          <p:cNvCxnSpPr/>
          <p:nvPr/>
        </p:nvCxnSpPr>
        <p:spPr>
          <a:xfrm rot="10800000" flipH="1">
            <a:off x="3427325" y="5306108"/>
            <a:ext cx="812800" cy="8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" name="Google Shape;105;p17"/>
          <p:cNvSpPr txBox="1"/>
          <p:nvPr/>
        </p:nvSpPr>
        <p:spPr>
          <a:xfrm>
            <a:off x="6274267" y="5043701"/>
            <a:ext cx="2084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</a:rPr>
              <a:t>ecDNA formation</a:t>
            </a:r>
            <a:endParaRPr sz="2400"/>
          </a:p>
        </p:txBody>
      </p:sp>
      <p:sp>
        <p:nvSpPr>
          <p:cNvPr id="106" name="Google Shape;106;p17"/>
          <p:cNvSpPr txBox="1"/>
          <p:nvPr/>
        </p:nvSpPr>
        <p:spPr>
          <a:xfrm>
            <a:off x="7350200" y="1829867"/>
            <a:ext cx="44520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/>
              <a:t>ecDNA occurs in a subset of </a:t>
            </a:r>
            <a:r>
              <a:rPr lang="en" sz="2400" i="1"/>
              <a:t>TP53</a:t>
            </a:r>
            <a:r>
              <a:rPr lang="en" sz="2400"/>
              <a:t> disrupted samples, suggesting </a:t>
            </a:r>
            <a:r>
              <a:rPr lang="en" sz="2400" b="1"/>
              <a:t>prior </a:t>
            </a:r>
            <a:r>
              <a:rPr lang="en" sz="2400" b="1" i="1"/>
              <a:t>TP53</a:t>
            </a:r>
            <a:r>
              <a:rPr lang="en" sz="2400" b="1"/>
              <a:t> disruption is critical for ecDNA formation </a:t>
            </a:r>
            <a:r>
              <a:rPr lang="en" sz="2400"/>
              <a:t>in Barrett’s.</a:t>
            </a:r>
            <a:endParaRPr sz="2400"/>
          </a:p>
        </p:txBody>
      </p:sp>
      <p:cxnSp>
        <p:nvCxnSpPr>
          <p:cNvPr id="107" name="Google Shape;107;p17"/>
          <p:cNvCxnSpPr/>
          <p:nvPr/>
        </p:nvCxnSpPr>
        <p:spPr>
          <a:xfrm rot="10800000" flipH="1">
            <a:off x="5368841" y="5306108"/>
            <a:ext cx="812800" cy="8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754283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5367" y="127133"/>
            <a:ext cx="6331933" cy="4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900" y="3817704"/>
            <a:ext cx="9838216" cy="2281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124000" y="127134"/>
            <a:ext cx="51384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/>
              <a:t>Extrachromosomal DNA in the cancerous transformation of Barrett’s esophagus.</a:t>
            </a:r>
            <a:endParaRPr sz="2400" b="1"/>
          </a:p>
        </p:txBody>
      </p:sp>
      <p:sp>
        <p:nvSpPr>
          <p:cNvPr id="115" name="Google Shape;115;p18"/>
          <p:cNvSpPr txBox="1"/>
          <p:nvPr/>
        </p:nvSpPr>
        <p:spPr>
          <a:xfrm>
            <a:off x="124000" y="1041167"/>
            <a:ext cx="5138400" cy="11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/>
              <a:t>Analysis of ecDNA in a longitudinal case-control cohort and an independent cross-sectional surveillance cohort of Barrett’s esophagus (BE) patients with BE or BE-adjacent esophageal adenocarcinoma.</a:t>
            </a:r>
            <a:endParaRPr sz="1467"/>
          </a:p>
        </p:txBody>
      </p:sp>
      <p:sp>
        <p:nvSpPr>
          <p:cNvPr id="116" name="Google Shape;116;p18"/>
          <p:cNvSpPr txBox="1"/>
          <p:nvPr/>
        </p:nvSpPr>
        <p:spPr>
          <a:xfrm>
            <a:off x="124000" y="2146267"/>
            <a:ext cx="5489600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 b="1"/>
              <a:t>Cambridge University, UK: </a:t>
            </a:r>
            <a:r>
              <a:rPr lang="en" sz="1467"/>
              <a:t>206 patients</a:t>
            </a:r>
            <a:endParaRPr sz="1467"/>
          </a:p>
          <a:p>
            <a:r>
              <a:rPr lang="en" sz="1467" b="1"/>
              <a:t>Fred Hutchinson Cancer Center, USA: </a:t>
            </a:r>
            <a:r>
              <a:rPr lang="en" sz="1467"/>
              <a:t>80 patients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3133058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768" y="77999"/>
            <a:ext cx="8070936" cy="246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436" y="3305400"/>
            <a:ext cx="3447033" cy="272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2731" y="3127452"/>
            <a:ext cx="2976101" cy="366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5167" y="2999233"/>
            <a:ext cx="1703100" cy="32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8460633" y="75400"/>
            <a:ext cx="3629600" cy="645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/>
              <a:t>ecDNA</a:t>
            </a:r>
            <a:r>
              <a:rPr lang="en" sz="2400"/>
              <a:t>…</a:t>
            </a:r>
            <a:endParaRPr sz="2400"/>
          </a:p>
          <a:p>
            <a:pPr marL="609585" indent="-423323">
              <a:buSzPts val="1400"/>
              <a:buChar char="●"/>
            </a:pPr>
            <a:r>
              <a:rPr lang="en" sz="2400"/>
              <a:t>is found in high-grade dysplasia from patients who later develop cancer.</a:t>
            </a:r>
            <a:endParaRPr sz="2400"/>
          </a:p>
          <a:p>
            <a:pPr marL="609585" indent="-423323">
              <a:spcBef>
                <a:spcPts val="1333"/>
              </a:spcBef>
              <a:buSzPts val="1400"/>
              <a:buChar char="●"/>
            </a:pPr>
            <a:r>
              <a:rPr lang="en" sz="2400"/>
              <a:t>associates with worsening histology.</a:t>
            </a:r>
            <a:endParaRPr sz="2400"/>
          </a:p>
          <a:p>
            <a:pPr marL="609585" indent="-423323">
              <a:spcBef>
                <a:spcPts val="1333"/>
              </a:spcBef>
              <a:buSzPts val="1400"/>
              <a:buChar char="●"/>
            </a:pPr>
            <a:r>
              <a:rPr lang="en" sz="2400"/>
              <a:t>becomes more frequent in late-stage cancers.</a:t>
            </a:r>
            <a:endParaRPr sz="2400"/>
          </a:p>
          <a:p>
            <a:pPr marL="609585" indent="-423323">
              <a:spcBef>
                <a:spcPts val="1333"/>
              </a:spcBef>
              <a:buSzPts val="1400"/>
              <a:buChar char="●"/>
            </a:pPr>
            <a:r>
              <a:rPr lang="en" sz="2400"/>
              <a:t>increases in copy-number between pre-cancer and cancer.</a:t>
            </a:r>
            <a:endParaRPr sz="2400"/>
          </a:p>
          <a:p>
            <a:pPr>
              <a:spcBef>
                <a:spcPts val="1333"/>
              </a:spcBef>
            </a:pPr>
            <a:endParaRPr sz="2400"/>
          </a:p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6026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451" y="4024767"/>
            <a:ext cx="8054237" cy="251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4">
            <a:alphaModFix/>
          </a:blip>
          <a:srcRect t="16914" b="56660"/>
          <a:stretch/>
        </p:blipFill>
        <p:spPr>
          <a:xfrm>
            <a:off x="6156401" y="1674567"/>
            <a:ext cx="4959732" cy="76046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/>
          <p:nvPr/>
        </p:nvSpPr>
        <p:spPr>
          <a:xfrm>
            <a:off x="4296667" y="736467"/>
            <a:ext cx="1218800" cy="22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7201" y="249602"/>
            <a:ext cx="3253233" cy="40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5134" y="2463367"/>
            <a:ext cx="3021533" cy="311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880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60" y="322896"/>
            <a:ext cx="6021479" cy="5265536"/>
          </a:xfrm>
        </p:spPr>
      </p:pic>
      <p:sp>
        <p:nvSpPr>
          <p:cNvPr id="5" name="TextBox 4"/>
          <p:cNvSpPr txBox="1"/>
          <p:nvPr/>
        </p:nvSpPr>
        <p:spPr>
          <a:xfrm>
            <a:off x="2756174" y="6020431"/>
            <a:ext cx="6679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alibri"/>
                <a:cs typeface="Calibri"/>
              </a:rPr>
              <a:t>Turner, Nature 2017 (collaboration with </a:t>
            </a:r>
            <a:r>
              <a:rPr lang="en-US" sz="2400" i="1" dirty="0" err="1">
                <a:latin typeface="Calibri"/>
                <a:cs typeface="Calibri"/>
              </a:rPr>
              <a:t>Mischel</a:t>
            </a:r>
            <a:r>
              <a:rPr lang="en-US" sz="2400" i="1" dirty="0">
                <a:latin typeface="Calibri"/>
                <a:cs typeface="Calibri"/>
              </a:rPr>
              <a:t> lab)</a:t>
            </a:r>
          </a:p>
        </p:txBody>
      </p:sp>
    </p:spTree>
    <p:extLst>
      <p:ext uri="{BB962C8B-B14F-4D97-AF65-F5344CB8AC3E}">
        <p14:creationId xmlns:p14="http://schemas.microsoft.com/office/powerpoint/2010/main" val="1526962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C5F90-6B54-CD58-FE9B-CA0FC163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360" y="15831"/>
            <a:ext cx="12085320" cy="807129"/>
          </a:xfrm>
        </p:spPr>
        <p:txBody>
          <a:bodyPr/>
          <a:lstStyle/>
          <a:p>
            <a:r>
              <a:rPr lang="en-US" dirty="0" err="1"/>
              <a:t>AmpliconSuite</a:t>
            </a:r>
            <a:r>
              <a:rPr lang="en-US" dirty="0"/>
              <a:t>: </a:t>
            </a:r>
            <a:r>
              <a:rPr lang="en-US" dirty="0" err="1"/>
              <a:t>ecSeg</a:t>
            </a:r>
            <a:endParaRPr lang="en-US" dirty="0"/>
          </a:p>
        </p:txBody>
      </p:sp>
      <p:pic>
        <p:nvPicPr>
          <p:cNvPr id="4" name="Picture 3" descr="Diagram, timeline&#10;&#10;Description automatically generated">
            <a:extLst>
              <a:ext uri="{FF2B5EF4-FFF2-40B4-BE49-F238E27FC236}">
                <a16:creationId xmlns:a16="http://schemas.microsoft.com/office/drawing/2014/main" id="{5B9394C4-ACEB-4D29-C82F-8D01227B8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32" b="81087"/>
          <a:stretch/>
        </p:blipFill>
        <p:spPr>
          <a:xfrm>
            <a:off x="2862470" y="2394892"/>
            <a:ext cx="7404652" cy="1167067"/>
          </a:xfrm>
          <a:prstGeom prst="rect">
            <a:avLst/>
          </a:prstGeom>
        </p:spPr>
      </p:pic>
      <p:pic>
        <p:nvPicPr>
          <p:cNvPr id="5" name="Picture 4" descr="A picture containing text, sky, soup&#10;&#10;Description automatically generated">
            <a:extLst>
              <a:ext uri="{FF2B5EF4-FFF2-40B4-BE49-F238E27FC236}">
                <a16:creationId xmlns:a16="http://schemas.microsoft.com/office/drawing/2014/main" id="{6388A7BA-DC49-EC99-A585-A2A28E7E7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4266"/>
            <a:ext cx="3069357" cy="2929467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53876A65-ADD2-B749-B20F-B693E473F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2643" y="1875182"/>
            <a:ext cx="3069357" cy="297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31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1176000" cy="948267"/>
          </a:xfrm>
        </p:spPr>
        <p:txBody>
          <a:bodyPr>
            <a:normAutofit/>
          </a:bodyPr>
          <a:lstStyle/>
          <a:p>
            <a:r>
              <a:rPr lang="en-US" dirty="0" err="1"/>
              <a:t>ecDNA</a:t>
            </a:r>
            <a:r>
              <a:rPr lang="en-US" dirty="0"/>
              <a:t> abound in tumors but not in normal!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2" t="20188" r="851" b="59992"/>
          <a:stretch/>
        </p:blipFill>
        <p:spPr bwMode="auto">
          <a:xfrm>
            <a:off x="-84" y="1625599"/>
            <a:ext cx="11817853" cy="374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08CEB3-F918-8D4C-92CC-74F5C272B3DC}"/>
              </a:ext>
            </a:extLst>
          </p:cNvPr>
          <p:cNvSpPr/>
          <p:nvPr/>
        </p:nvSpPr>
        <p:spPr>
          <a:xfrm>
            <a:off x="8159316" y="5645089"/>
            <a:ext cx="2262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Calibri"/>
                <a:cs typeface="Calibri"/>
              </a:rPr>
              <a:t>Turner, Nature 2017</a:t>
            </a:r>
          </a:p>
        </p:txBody>
      </p:sp>
    </p:spTree>
    <p:extLst>
      <p:ext uri="{BB962C8B-B14F-4D97-AF65-F5344CB8AC3E}">
        <p14:creationId xmlns:p14="http://schemas.microsoft.com/office/powerpoint/2010/main" val="2742561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75110"/>
            <a:ext cx="12192004" cy="510778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4"/>
          <p:cNvSpPr/>
          <p:nvPr/>
        </p:nvSpPr>
        <p:spPr>
          <a:xfrm>
            <a:off x="857500" y="4083300"/>
            <a:ext cx="5104000" cy="147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2" name="Google Shape;242;p54"/>
          <p:cNvSpPr/>
          <p:nvPr/>
        </p:nvSpPr>
        <p:spPr>
          <a:xfrm>
            <a:off x="271100" y="4276233"/>
            <a:ext cx="9144000" cy="153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43" name="Google Shape;243;p54"/>
          <p:cNvCxnSpPr/>
          <p:nvPr/>
        </p:nvCxnSpPr>
        <p:spPr>
          <a:xfrm rot="10800000">
            <a:off x="1318633" y="5015633"/>
            <a:ext cx="836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" name="Google Shape;244;p54"/>
          <p:cNvCxnSpPr/>
          <p:nvPr/>
        </p:nvCxnSpPr>
        <p:spPr>
          <a:xfrm>
            <a:off x="1318917" y="4029633"/>
            <a:ext cx="0" cy="98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5" name="Google Shape;245;p54"/>
          <p:cNvSpPr txBox="1"/>
          <p:nvPr/>
        </p:nvSpPr>
        <p:spPr>
          <a:xfrm>
            <a:off x="4839900" y="4212234"/>
            <a:ext cx="1121600" cy="166195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9200" b="1">
                <a:latin typeface="Droid Sans"/>
                <a:ea typeface="Droid Sans"/>
                <a:cs typeface="Droid Sans"/>
                <a:sym typeface="Droid Sans"/>
              </a:rPr>
              <a:t>?</a:t>
            </a:r>
            <a:endParaRPr sz="9200" b="1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46" name="Google Shape;246;p54"/>
          <p:cNvSpPr/>
          <p:nvPr/>
        </p:nvSpPr>
        <p:spPr>
          <a:xfrm>
            <a:off x="5144900" y="2600100"/>
            <a:ext cx="6722400" cy="153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7" name="Google Shape;247;p54"/>
          <p:cNvSpPr/>
          <p:nvPr/>
        </p:nvSpPr>
        <p:spPr>
          <a:xfrm>
            <a:off x="271100" y="987967"/>
            <a:ext cx="6722400" cy="19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8" name="Google Shape;248;p54"/>
          <p:cNvSpPr/>
          <p:nvPr/>
        </p:nvSpPr>
        <p:spPr>
          <a:xfrm>
            <a:off x="2612400" y="2158500"/>
            <a:ext cx="1854800" cy="19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DB88B280-776B-5E41-B390-5519E12F46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176000" cy="171896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Can we detect ecDNA using genomic data? </a:t>
            </a:r>
          </a:p>
          <a:p>
            <a:endParaRPr lang="en-US" dirty="0"/>
          </a:p>
          <a:p>
            <a:r>
              <a:rPr lang="en-US" dirty="0"/>
              <a:t>and what is the the fine structure of ecDNA?</a:t>
            </a:r>
          </a:p>
        </p:txBody>
      </p:sp>
    </p:spTree>
    <p:extLst>
      <p:ext uri="{BB962C8B-B14F-4D97-AF65-F5344CB8AC3E}">
        <p14:creationId xmlns:p14="http://schemas.microsoft.com/office/powerpoint/2010/main" val="2425815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timeline&#10;&#10;Description automatically generated">
            <a:extLst>
              <a:ext uri="{FF2B5EF4-FFF2-40B4-BE49-F238E27FC236}">
                <a16:creationId xmlns:a16="http://schemas.microsoft.com/office/drawing/2014/main" id="{76000100-936C-D988-B3FB-0D6D6A690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321"/>
          <a:stretch/>
        </p:blipFill>
        <p:spPr>
          <a:xfrm>
            <a:off x="576470" y="873769"/>
            <a:ext cx="10065026" cy="244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A66D93-E1E0-9FA5-4164-B2767E53C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6728"/>
            <a:ext cx="10515600" cy="1325563"/>
          </a:xfrm>
        </p:spPr>
        <p:txBody>
          <a:bodyPr/>
          <a:lstStyle/>
          <a:p>
            <a:r>
              <a:rPr lang="en-US" dirty="0" err="1"/>
              <a:t>AmpliconSuite</a:t>
            </a:r>
            <a:r>
              <a:rPr lang="en-US" dirty="0"/>
              <a:t>: AA+AC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28681-9733-C201-0738-C3E26E768D65}"/>
              </a:ext>
            </a:extLst>
          </p:cNvPr>
          <p:cNvSpPr txBox="1"/>
          <p:nvPr/>
        </p:nvSpPr>
        <p:spPr>
          <a:xfrm>
            <a:off x="6403534" y="2761138"/>
            <a:ext cx="20649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Poster #33, </a:t>
            </a:r>
            <a:r>
              <a:rPr lang="en-US" dirty="0" err="1"/>
              <a:t>Luebeck</a:t>
            </a:r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A682F09-74C2-ECBD-6B38-EA57FCBE1187}"/>
              </a:ext>
            </a:extLst>
          </p:cNvPr>
          <p:cNvSpPr/>
          <p:nvPr/>
        </p:nvSpPr>
        <p:spPr>
          <a:xfrm>
            <a:off x="3352800" y="2049517"/>
            <a:ext cx="7162800" cy="11840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a1.png">
            <a:extLst>
              <a:ext uri="{FF2B5EF4-FFF2-40B4-BE49-F238E27FC236}">
                <a16:creationId xmlns:a16="http://schemas.microsoft.com/office/drawing/2014/main" id="{E8C87007-FB5E-D9AF-25B6-50A8982F8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4" y="2098357"/>
            <a:ext cx="3186450" cy="132556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1a8.png">
            <a:extLst>
              <a:ext uri="{FF2B5EF4-FFF2-40B4-BE49-F238E27FC236}">
                <a16:creationId xmlns:a16="http://schemas.microsoft.com/office/drawing/2014/main" id="{1B4EBA13-71B4-2018-24E6-071422F48E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3"/>
          <a:stretch/>
        </p:blipFill>
        <p:spPr>
          <a:xfrm>
            <a:off x="2955552" y="3779713"/>
            <a:ext cx="5668605" cy="210292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67F4A1-371D-5476-4C11-4EF383F8C2FB}"/>
              </a:ext>
            </a:extLst>
          </p:cNvPr>
          <p:cNvCxnSpPr/>
          <p:nvPr/>
        </p:nvCxnSpPr>
        <p:spPr>
          <a:xfrm>
            <a:off x="6045200" y="2708648"/>
            <a:ext cx="0" cy="1049764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A0E386-0A54-82D1-F809-076BEA9CB43D}"/>
              </a:ext>
            </a:extLst>
          </p:cNvPr>
          <p:cNvSpPr txBox="1"/>
          <p:nvPr/>
        </p:nvSpPr>
        <p:spPr>
          <a:xfrm>
            <a:off x="176275" y="1742564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Mapped sequence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FDB883-86ED-A04A-4846-BA60AC3D3A3B}"/>
              </a:ext>
            </a:extLst>
          </p:cNvPr>
          <p:cNvSpPr txBox="1"/>
          <p:nvPr/>
        </p:nvSpPr>
        <p:spPr>
          <a:xfrm>
            <a:off x="4295036" y="6155366"/>
            <a:ext cx="166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Amplicon graph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616BDF-7066-9521-021D-E0F786B89300}"/>
              </a:ext>
            </a:extLst>
          </p:cNvPr>
          <p:cNvCxnSpPr>
            <a:cxnSpLocks/>
          </p:cNvCxnSpPr>
          <p:nvPr/>
        </p:nvCxnSpPr>
        <p:spPr>
          <a:xfrm>
            <a:off x="9550400" y="3099281"/>
            <a:ext cx="181883" cy="37415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5FB8F9-FACF-CD09-94FB-28F541520208}"/>
              </a:ext>
            </a:extLst>
          </p:cNvPr>
          <p:cNvGrpSpPr/>
          <p:nvPr/>
        </p:nvGrpSpPr>
        <p:grpSpPr>
          <a:xfrm>
            <a:off x="9198348" y="3322321"/>
            <a:ext cx="2725993" cy="3487245"/>
            <a:chOff x="9198348" y="3322321"/>
            <a:chExt cx="2725993" cy="3487245"/>
          </a:xfrm>
        </p:grpSpPr>
        <p:pic>
          <p:nvPicPr>
            <p:cNvPr id="21" name="Picture 20" descr="Diagram&#10;&#10;Description automatically generated">
              <a:extLst>
                <a:ext uri="{FF2B5EF4-FFF2-40B4-BE49-F238E27FC236}">
                  <a16:creationId xmlns:a16="http://schemas.microsoft.com/office/drawing/2014/main" id="{A4929D14-404E-EC6A-BA0F-413F6519E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97649" y="4245265"/>
              <a:ext cx="1488083" cy="1339275"/>
            </a:xfrm>
            <a:prstGeom prst="rect">
              <a:avLst/>
            </a:prstGeom>
          </p:spPr>
        </p:pic>
        <p:pic>
          <p:nvPicPr>
            <p:cNvPr id="23" name="Picture 22" descr="Diagram&#10;&#10;Description automatically generated">
              <a:extLst>
                <a:ext uri="{FF2B5EF4-FFF2-40B4-BE49-F238E27FC236}">
                  <a16:creationId xmlns:a16="http://schemas.microsoft.com/office/drawing/2014/main" id="{40DC2E04-1738-FB65-CF20-A201A6F8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59041" y="3322321"/>
              <a:ext cx="1765300" cy="834153"/>
            </a:xfrm>
            <a:prstGeom prst="rect">
              <a:avLst/>
            </a:prstGeom>
          </p:spPr>
        </p:pic>
        <p:pic>
          <p:nvPicPr>
            <p:cNvPr id="25" name="Picture 24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C47658F-FDBD-415A-699A-157B3062D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83892" y="5961294"/>
              <a:ext cx="1604342" cy="84827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DFA93B6-E6A0-AA03-91F1-627FDA726543}"/>
                </a:ext>
              </a:extLst>
            </p:cNvPr>
            <p:cNvSpPr txBox="1"/>
            <p:nvPr/>
          </p:nvSpPr>
          <p:spPr>
            <a:xfrm>
              <a:off x="9223748" y="6151966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Linear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C1B164-714E-6C8C-58A3-96E149AABBD7}"/>
                </a:ext>
              </a:extLst>
            </p:cNvPr>
            <p:cNvSpPr txBox="1"/>
            <p:nvPr/>
          </p:nvSpPr>
          <p:spPr>
            <a:xfrm>
              <a:off x="9198348" y="4506311"/>
              <a:ext cx="11790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Complex non-cyclic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5318FF1-04EC-4765-200D-E017828A3F34}"/>
                </a:ext>
              </a:extLst>
            </p:cNvPr>
            <p:cNvSpPr txBox="1"/>
            <p:nvPr/>
          </p:nvSpPr>
          <p:spPr>
            <a:xfrm>
              <a:off x="9278375" y="3455654"/>
              <a:ext cx="11790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Circular (ecDNA)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7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9B7321-4763-6B41-A190-5C319451E81C}"/>
              </a:ext>
            </a:extLst>
          </p:cNvPr>
          <p:cNvSpPr/>
          <p:nvPr/>
        </p:nvSpPr>
        <p:spPr>
          <a:xfrm>
            <a:off x="6432325" y="4099034"/>
            <a:ext cx="34894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0BE83B-4B15-2A4D-A985-5A68B0D7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93" y="444095"/>
            <a:ext cx="4813696" cy="895283"/>
          </a:xfrm>
        </p:spPr>
        <p:txBody>
          <a:bodyPr>
            <a:normAutofit fontScale="90000"/>
          </a:bodyPr>
          <a:lstStyle/>
          <a:p>
            <a:r>
              <a:rPr lang="en-US" dirty="0"/>
              <a:t>AC can be used to predict ecDNA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0DB054-6956-EB4B-9AF5-A8D1E10F4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42" y="2576594"/>
            <a:ext cx="2114539" cy="12267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&gt;82% precision &amp; recall</a:t>
            </a:r>
          </a:p>
        </p:txBody>
      </p:sp>
      <p:sp>
        <p:nvSpPr>
          <p:cNvPr id="13" name="Google Shape;232;p53">
            <a:extLst>
              <a:ext uri="{FF2B5EF4-FFF2-40B4-BE49-F238E27FC236}">
                <a16:creationId xmlns:a16="http://schemas.microsoft.com/office/drawing/2014/main" id="{1C4DD6BD-EF56-C744-A38E-993C562B22DF}"/>
              </a:ext>
            </a:extLst>
          </p:cNvPr>
          <p:cNvSpPr txBox="1"/>
          <p:nvPr/>
        </p:nvSpPr>
        <p:spPr>
          <a:xfrm>
            <a:off x="181593" y="5756664"/>
            <a:ext cx="4436227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Luebeck</a:t>
            </a:r>
            <a:r>
              <a:rPr lang="en" sz="24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poster #33</a:t>
            </a:r>
            <a:endParaRPr sz="24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03E1D1-5F50-449C-843F-5BA89BA06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0609" y="777637"/>
            <a:ext cx="7851391" cy="523426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0E5BB9-57A5-159A-D2A9-0234B9007314}"/>
              </a:ext>
            </a:extLst>
          </p:cNvPr>
          <p:cNvCxnSpPr/>
          <p:nvPr/>
        </p:nvCxnSpPr>
        <p:spPr>
          <a:xfrm>
            <a:off x="4526049" y="4589822"/>
            <a:ext cx="7480510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256C46-CFB8-0274-328C-21C200FB1207}"/>
              </a:ext>
            </a:extLst>
          </p:cNvPr>
          <p:cNvCxnSpPr>
            <a:cxnSpLocks/>
          </p:cNvCxnSpPr>
          <p:nvPr/>
        </p:nvCxnSpPr>
        <p:spPr>
          <a:xfrm rot="5400000">
            <a:off x="6272421" y="3488744"/>
            <a:ext cx="7480510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D083B01-E7C4-AA48-B1C3-E3A12122D27E}"/>
              </a:ext>
            </a:extLst>
          </p:cNvPr>
          <p:cNvSpPr txBox="1"/>
          <p:nvPr/>
        </p:nvSpPr>
        <p:spPr>
          <a:xfrm>
            <a:off x="11353066" y="1389367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A9836B-6BEE-6DF2-85D3-074F6BF48C69}"/>
              </a:ext>
            </a:extLst>
          </p:cNvPr>
          <p:cNvSpPr txBox="1"/>
          <p:nvPr/>
        </p:nvSpPr>
        <p:spPr>
          <a:xfrm>
            <a:off x="11353066" y="5847077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515E2-EDD9-D1EB-2135-E93290755079}"/>
              </a:ext>
            </a:extLst>
          </p:cNvPr>
          <p:cNvSpPr txBox="1"/>
          <p:nvPr/>
        </p:nvSpPr>
        <p:spPr>
          <a:xfrm>
            <a:off x="6082888" y="1419939"/>
            <a:ext cx="638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434A7-BA4A-93B7-5479-B0EF73E67520}"/>
              </a:ext>
            </a:extLst>
          </p:cNvPr>
          <p:cNvSpPr txBox="1"/>
          <p:nvPr/>
        </p:nvSpPr>
        <p:spPr>
          <a:xfrm>
            <a:off x="6051667" y="5816899"/>
            <a:ext cx="649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77F59F-50A2-1B08-2E48-58CB60F36C63}"/>
              </a:ext>
            </a:extLst>
          </p:cNvPr>
          <p:cNvSpPr txBox="1"/>
          <p:nvPr/>
        </p:nvSpPr>
        <p:spPr>
          <a:xfrm rot="16200000">
            <a:off x="2552417" y="2962124"/>
            <a:ext cx="3546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#ecDNA/cell (cytogenetics)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A779A6-7482-51EA-BCB8-BE6ED7A4A504}"/>
              </a:ext>
            </a:extLst>
          </p:cNvPr>
          <p:cNvCxnSpPr/>
          <p:nvPr/>
        </p:nvCxnSpPr>
        <p:spPr>
          <a:xfrm flipV="1">
            <a:off x="4797287" y="2080591"/>
            <a:ext cx="0" cy="159026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5A40A8E-458C-8136-2802-7728778ABF8B}"/>
              </a:ext>
            </a:extLst>
          </p:cNvPr>
          <p:cNvSpPr txBox="1"/>
          <p:nvPr/>
        </p:nvSpPr>
        <p:spPr>
          <a:xfrm>
            <a:off x="7066105" y="5677799"/>
            <a:ext cx="2581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AA+AC calls on </a:t>
            </a:r>
            <a:r>
              <a:rPr lang="en-US" sz="2400" dirty="0" err="1"/>
              <a:t>wgs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3180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3"/>
          <p:cNvSpPr txBox="1"/>
          <p:nvPr/>
        </p:nvSpPr>
        <p:spPr>
          <a:xfrm>
            <a:off x="786939" y="6303600"/>
            <a:ext cx="102827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Kim H, et al. </a:t>
            </a:r>
            <a:r>
              <a:rPr lang="en" sz="1600" b="1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EcDNA hubs drive cooperative intermolecular oncogene expression</a:t>
            </a:r>
            <a:r>
              <a:rPr lang="en" sz="16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" sz="1600" i="1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Nature Genetics</a:t>
            </a:r>
            <a:r>
              <a:rPr lang="en" sz="16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. 2020.</a:t>
            </a:r>
            <a:endParaRPr sz="16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4" name="Google Shape;23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939" y="603244"/>
            <a:ext cx="9875171" cy="565151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3"/>
          <p:cNvSpPr/>
          <p:nvPr/>
        </p:nvSpPr>
        <p:spPr>
          <a:xfrm>
            <a:off x="956151" y="250667"/>
            <a:ext cx="158400" cy="12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00FCE-B2A8-D41E-9D32-A182D692F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525"/>
            <a:ext cx="11582400" cy="1044575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Distribution of ecDNA in pan-cancer samples (TCGA/ICGC)</a:t>
            </a:r>
          </a:p>
        </p:txBody>
      </p:sp>
    </p:spTree>
    <p:extLst>
      <p:ext uri="{BB962C8B-B14F-4D97-AF65-F5344CB8AC3E}">
        <p14:creationId xmlns:p14="http://schemas.microsoft.com/office/powerpoint/2010/main" val="50527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10614</TotalTime>
  <Words>607</Words>
  <Application>Microsoft Macintosh PowerPoint</Application>
  <PresentationFormat>Widescreen</PresentationFormat>
  <Paragraphs>114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Droid Sans</vt:lpstr>
      <vt:lpstr>Roboto</vt:lpstr>
      <vt:lpstr>Office Theme</vt:lpstr>
      <vt:lpstr>Software and algorithms for elucidating the structure, function, and evolution of extrachromosomal DNA (ecDNA)</vt:lpstr>
      <vt:lpstr>ecDNA: extrachromosomal, acentric, circular, large</vt:lpstr>
      <vt:lpstr>PowerPoint Presentation</vt:lpstr>
      <vt:lpstr>AmpliconSuite: ecSeg</vt:lpstr>
      <vt:lpstr>ecDNA abound in tumors but not in normal!</vt:lpstr>
      <vt:lpstr>PowerPoint Presentation</vt:lpstr>
      <vt:lpstr>AmpliconSuite: AA+AC</vt:lpstr>
      <vt:lpstr>AC can be used to predict ecDNA</vt:lpstr>
      <vt:lpstr>Distribution of ecDNA in pan-cancer samples (TCGA/ICGC)</vt:lpstr>
      <vt:lpstr>RNA-expression and outcomes for ecDNA</vt:lpstr>
      <vt:lpstr>Results from other groups support the idea of ecDNA mediated regulatory rewiring</vt:lpstr>
      <vt:lpstr>AmpliconSuite: Optical maps to disambiguate structures</vt:lpstr>
      <vt:lpstr>Challenges with AA analysis</vt:lpstr>
      <vt:lpstr>PowerPoint Presentation</vt:lpstr>
      <vt:lpstr>AmpliconRepository for browsing ecDNA (user or community driven projects)  Under construction</vt:lpstr>
      <vt:lpstr>One last item: how early do ecDNA arise during progression to cancer?</vt:lpstr>
      <vt:lpstr>ecDNA in the cancerous transformation of Barrett’s esophagus</vt:lpstr>
      <vt:lpstr>PowerPoint Presentation</vt:lpstr>
      <vt:lpstr>PowerPoint Presentation</vt:lpstr>
      <vt:lpstr>Acknowledgements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Vineet Bafna</dc:creator>
  <cp:lastModifiedBy>Bafna, Vineet</cp:lastModifiedBy>
  <cp:revision>399</cp:revision>
  <dcterms:created xsi:type="dcterms:W3CDTF">2020-01-28T19:10:08Z</dcterms:created>
  <dcterms:modified xsi:type="dcterms:W3CDTF">2022-09-08T22:08:50Z</dcterms:modified>
</cp:coreProperties>
</file>