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Arial Black" panose="020B060402020202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rme" panose="02000000000000000000" pitchFamily="2" charset="0"/>
      <p:regular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03F214-7530-412F-9BBF-E30A3C999C29}">
  <a:tblStyle styleId="{FC03F214-7530-412F-9BBF-E30A3C999C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meron314/concurrentqueu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ncHmEUmJZf4" TargetMode="External"/><Relationship Id="rId5" Type="http://schemas.openxmlformats.org/officeDocument/2006/relationships/hyperlink" Target="https://abseil.io/about/design/swisstables" TargetMode="External"/><Relationship Id="rId4" Type="http://schemas.openxmlformats.org/officeDocument/2006/relationships/hyperlink" Target="https://abseil.io/blog/20180927-swisstables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4f7ff4711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04f7ff471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e762bdc9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fe762bdc99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fe762bdc99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d665ed68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10d665ed680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0d665ed680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4f7ff47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4f7ff4711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104f7ff4711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16359fb6f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16359fb6f_0_5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Pull-based reactive multi-threading:</a:t>
            </a:r>
            <a:r>
              <a:rPr lang="en-US"/>
              <a:t> Main thread has a list of windows that need to be processed.  Worker threads request for new windows to be processed from the main thread one at a time via the lock-free concurrent queue. This way all the worker threads are effectively used throughout the runtime of the program regardless of variability in computation time of each window.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Lock-free concurrent queue</a:t>
            </a:r>
            <a:r>
              <a:rPr lang="en-US"/>
              <a:t>: An industrial-strength lock-free queue for C++. Blazing fast performance.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https://github.com/cameron314/concurrentqueue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Swiss Tables: </a:t>
            </a:r>
            <a:r>
              <a:rPr lang="en-US"/>
              <a:t>Designed to be used as a replacement for std::hash. It boast improvements to efficiency and provide C++11 codebases early access to APIs from C++17 and C++20.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https://abseil.io/blog/20180927-swisstables</a:t>
            </a:r>
            <a:r>
              <a:rPr lang="en-US" sz="10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https://abseil.io/about/design/swisstables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https://www.youtube.com/watch?v=ncHmEUmJZf4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1016359fb6f_0_5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4bf04440c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4bf04440c_0_4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134bf04440c_0_4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866e200d3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14866e200d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58abadeb8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58abadeb8_0_2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358abadeb8_0_2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4bf04440c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34bf04440c_0_3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34bf04440c_0_3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58abadeb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58abadeb8_0_2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358abadeb8_0_2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asic Branded Title w/contactinfo">
  <p:cSld name="1_Basic Branded Title w/contactinf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357506" y="6311783"/>
            <a:ext cx="2174927" cy="28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C8C"/>
              </a:buClr>
              <a:buSzPts val="1400"/>
              <a:buFont typeface="Arial"/>
              <a:buNone/>
              <a:defRPr sz="1400" cap="none">
                <a:solidFill>
                  <a:srgbClr val="8A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939215" y="4900314"/>
            <a:ext cx="10313571" cy="3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4E4F"/>
              </a:buClr>
              <a:buSzPts val="2000"/>
              <a:buNone/>
              <a:defRPr sz="2000" b="1" i="0">
                <a:solidFill>
                  <a:srgbClr val="4C4E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939215" y="3393650"/>
            <a:ext cx="10313571" cy="132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4E4F"/>
              </a:buClr>
              <a:buSzPts val="2400"/>
              <a:buNone/>
              <a:defRPr sz="2400" b="1" i="0" cap="none">
                <a:solidFill>
                  <a:srgbClr val="4C4E4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560"/>
            <a:ext cx="12192000" cy="1453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215" y="1823313"/>
            <a:ext cx="1664971" cy="1248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8721" y="6327178"/>
            <a:ext cx="285535" cy="21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body" idx="4"/>
          </p:nvPr>
        </p:nvSpPr>
        <p:spPr>
          <a:xfrm>
            <a:off x="940385" y="5772815"/>
            <a:ext cx="10312400" cy="28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4E4F"/>
              </a:buClr>
              <a:buSzPts val="1800"/>
              <a:buFont typeface="Arial"/>
              <a:buNone/>
              <a:defRPr sz="1800" cap="none">
                <a:solidFill>
                  <a:srgbClr val="4C4E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5"/>
          </p:nvPr>
        </p:nvSpPr>
        <p:spPr>
          <a:xfrm>
            <a:off x="940385" y="5432175"/>
            <a:ext cx="10312400" cy="28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4E4F"/>
              </a:buClr>
              <a:buSzPts val="1800"/>
              <a:buFont typeface="Arial"/>
              <a:buNone/>
              <a:defRPr sz="1800" cap="none">
                <a:solidFill>
                  <a:srgbClr val="4C4E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5">
            <a:alphaModFix/>
          </a:blip>
          <a:srcRect l="38191" r="39036"/>
          <a:stretch/>
        </p:blipFill>
        <p:spPr>
          <a:xfrm>
            <a:off x="920308" y="6327178"/>
            <a:ext cx="332075" cy="2116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>
            <a:spLocks noGrp="1"/>
          </p:cNvSpPr>
          <p:nvPr>
            <p:ph type="body" idx="6"/>
          </p:nvPr>
        </p:nvSpPr>
        <p:spPr>
          <a:xfrm>
            <a:off x="4450863" y="6311783"/>
            <a:ext cx="4000700" cy="28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C8C"/>
              </a:buClr>
              <a:buSzPts val="1400"/>
              <a:buFont typeface="Arial"/>
              <a:buNone/>
              <a:defRPr sz="1400" cap="none">
                <a:solidFill>
                  <a:srgbClr val="8A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No Logo Bullets w/LONG Title">
  <p:cSld name="1_No Logo Bullets w/LONG 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485901" y="2895601"/>
            <a:ext cx="70485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lvl="0" indent="-34715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6DB6"/>
              </a:buClr>
              <a:buSzPts val="1867"/>
              <a:buFont typeface="Arial"/>
              <a:buChar char="•"/>
              <a:defRPr sz="1867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2"/>
          </p:nvPr>
        </p:nvSpPr>
        <p:spPr>
          <a:xfrm>
            <a:off x="1501777" y="1617517"/>
            <a:ext cx="9712228" cy="65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76DB6"/>
              </a:buClr>
              <a:buSzPts val="2667"/>
              <a:buNone/>
              <a:defRPr sz="2667" b="0" i="0">
                <a:solidFill>
                  <a:srgbClr val="276DB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3"/>
          </p:nvPr>
        </p:nvSpPr>
        <p:spPr>
          <a:xfrm>
            <a:off x="1485900" y="2376629"/>
            <a:ext cx="678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6DB6"/>
              </a:buClr>
              <a:buSzPts val="2267"/>
              <a:buNone/>
              <a:defRPr sz="2267" b="0" i="0">
                <a:solidFill>
                  <a:srgbClr val="276D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 flipH="1">
            <a:off x="1485900" y="6356351"/>
            <a:ext cx="50240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0" y="1"/>
            <a:ext cx="12192000" cy="225137"/>
          </a:xfrm>
          <a:prstGeom prst="rect">
            <a:avLst/>
          </a:prstGeom>
          <a:solidFill>
            <a:srgbClr val="276D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ygenome/Lancet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hub.docker.com/r/rmusunuri/lancet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er.nih.gov/project-details/950724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porter.nih.gov/project-details/10304730" TargetMode="External"/><Relationship Id="rId4" Type="http://schemas.openxmlformats.org/officeDocument/2006/relationships/hyperlink" Target="https://www.nygenome.org/bioinformatics/software/nygc-cancer-pipelin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ygenome/Lancet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1357506" y="6311783"/>
            <a:ext cx="2174927" cy="28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8C8C"/>
              </a:buClr>
              <a:buSzPts val="1400"/>
              <a:buFont typeface="Arial"/>
              <a:buNone/>
            </a:pPr>
            <a:r>
              <a:rPr lang="en-US"/>
              <a:t>@gnarzisi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1003763" y="4588355"/>
            <a:ext cx="103137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4E4F"/>
              </a:buClr>
              <a:buSzPts val="2000"/>
              <a:buNone/>
            </a:pPr>
            <a:r>
              <a:rPr lang="en-US"/>
              <a:t>Giuseppe Narzisi, PhD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3"/>
          </p:nvPr>
        </p:nvSpPr>
        <p:spPr>
          <a:xfrm>
            <a:off x="668150" y="3155850"/>
            <a:ext cx="109302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</a:pPr>
            <a:r>
              <a:rPr lang="en-US" sz="37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Advanced development of Lancet, an emerging tool for complex variant calling in cancer genomics</a:t>
            </a:r>
            <a:endParaRPr sz="37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</a:pPr>
            <a:endParaRPr sz="37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4"/>
          </p:nvPr>
        </p:nvSpPr>
        <p:spPr>
          <a:xfrm>
            <a:off x="3124499" y="5592475"/>
            <a:ext cx="6222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E4F"/>
              </a:buClr>
              <a:buSzPts val="1665"/>
              <a:buFont typeface="Arial"/>
              <a:buNone/>
            </a:pPr>
            <a:r>
              <a:rPr lang="en-US" sz="1665"/>
              <a:t>ITCR 2022</a:t>
            </a:r>
            <a:endParaRPr sz="1665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E4F"/>
              </a:buClr>
              <a:buSzPts val="1665"/>
              <a:buFont typeface="Arial"/>
              <a:buNone/>
            </a:pPr>
            <a:r>
              <a:rPr lang="en-US" sz="1665"/>
              <a:t>September 13th - 14th 2022</a:t>
            </a:r>
            <a:endParaRPr sz="1665"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5"/>
          </p:nvPr>
        </p:nvSpPr>
        <p:spPr>
          <a:xfrm>
            <a:off x="4774389" y="5121675"/>
            <a:ext cx="29475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C4E4F"/>
              </a:buClr>
              <a:buSzPts val="1665"/>
              <a:buFont typeface="Arial"/>
              <a:buNone/>
            </a:pPr>
            <a:r>
              <a:rPr lang="en-US" sz="1665"/>
              <a:t>Lead Bioinformatics Scientist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6"/>
          </p:nvPr>
        </p:nvSpPr>
        <p:spPr>
          <a:xfrm>
            <a:off x="4450863" y="6311783"/>
            <a:ext cx="4000700" cy="28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8C8C"/>
              </a:buClr>
              <a:buSzPts val="1400"/>
              <a:buFont typeface="Arial"/>
              <a:buNone/>
            </a:pPr>
            <a:r>
              <a:rPr lang="en-US"/>
              <a:t>gnarzisi@nygenome.org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2492111" y="-4501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5" descr="NYGC_sm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3021" y="1462541"/>
            <a:ext cx="2090231" cy="140742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/>
          <p:nvPr/>
        </p:nvSpPr>
        <p:spPr>
          <a:xfrm>
            <a:off x="1003763" y="1801184"/>
            <a:ext cx="1626920" cy="1068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 idx="4294967295"/>
          </p:nvPr>
        </p:nvSpPr>
        <p:spPr>
          <a:xfrm>
            <a:off x="208359" y="249277"/>
            <a:ext cx="63801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Github repository</a:t>
            </a:r>
            <a:endParaRPr/>
          </a:p>
        </p:txBody>
      </p:sp>
      <p:sp>
        <p:nvSpPr>
          <p:cNvPr id="202" name="Google Shape;202;p24"/>
          <p:cNvSpPr txBox="1"/>
          <p:nvPr/>
        </p:nvSpPr>
        <p:spPr>
          <a:xfrm>
            <a:off x="208350" y="1078975"/>
            <a:ext cx="5985000" cy="5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code freely available (BSD-3-Clause) via NYGC github: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https://github.com/nygenome/Lancet2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 C/C++ code with native multi-threading parallelization.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user interface similar to other bioinformatics utilities (e.g., samtools, bamtools, bedtools, etc.).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Compilation: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 clone https://github.com/nygenome/Lancet2.git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 Lancet2 &amp;&amp; mkdir build &amp;&amp; cd build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cmake .. &amp;&amp; make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Pre-built docker images for Lancet2 are available on DockerHub: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https://hub.docker.com/r/rmusunuri/lancet2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0875" y="564925"/>
            <a:ext cx="5984924" cy="57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 t="49" b="49"/>
          <a:stretch/>
        </p:blipFill>
        <p:spPr>
          <a:xfrm>
            <a:off x="115275" y="876625"/>
            <a:ext cx="11961452" cy="58639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>
            <a:spLocks noGrp="1"/>
          </p:cNvSpPr>
          <p:nvPr>
            <p:ph type="title" idx="4294967295"/>
          </p:nvPr>
        </p:nvSpPr>
        <p:spPr>
          <a:xfrm>
            <a:off x="208350" y="249275"/>
            <a:ext cx="11868300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000"/>
              <a:t>Documentation: https://nygenome.github.io/Lancet2/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body" idx="1"/>
          </p:nvPr>
        </p:nvSpPr>
        <p:spPr>
          <a:xfrm>
            <a:off x="1357506" y="6311783"/>
            <a:ext cx="21750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8C8C"/>
              </a:buClr>
              <a:buSzPts val="1400"/>
              <a:buFont typeface="Arial"/>
              <a:buNone/>
            </a:pPr>
            <a:r>
              <a:rPr lang="en-US"/>
              <a:t>@gnarzisi</a:t>
            </a:r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body" idx="6"/>
          </p:nvPr>
        </p:nvSpPr>
        <p:spPr>
          <a:xfrm>
            <a:off x="4450863" y="6311783"/>
            <a:ext cx="4000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8C8C"/>
              </a:buClr>
              <a:buSzPts val="1400"/>
              <a:buFont typeface="Arial"/>
              <a:buNone/>
            </a:pPr>
            <a:r>
              <a:rPr lang="en-US"/>
              <a:t>gnarzisi@nygenome.org</a:t>
            </a:r>
            <a:endParaRPr/>
          </a:p>
        </p:txBody>
      </p:sp>
      <p:sp>
        <p:nvSpPr>
          <p:cNvPr id="218" name="Google Shape;218;p26"/>
          <p:cNvSpPr txBox="1"/>
          <p:nvPr/>
        </p:nvSpPr>
        <p:spPr>
          <a:xfrm>
            <a:off x="12492111" y="-450166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6" descr="NYGC_sm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109" y="5298416"/>
            <a:ext cx="2090231" cy="140742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6"/>
          <p:cNvSpPr/>
          <p:nvPr/>
        </p:nvSpPr>
        <p:spPr>
          <a:xfrm>
            <a:off x="1003763" y="1801184"/>
            <a:ext cx="1626900" cy="106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182" y="3480160"/>
            <a:ext cx="4762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6"/>
          <p:cNvSpPr/>
          <p:nvPr/>
        </p:nvSpPr>
        <p:spPr>
          <a:xfrm>
            <a:off x="3776600" y="6258850"/>
            <a:ext cx="28935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443725" y="1555150"/>
            <a:ext cx="49374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7177275" y="1478950"/>
            <a:ext cx="4937400" cy="52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Rajeeva Musunuri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Bryan Zhu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Jennifer Shelton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Minita Shah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André Corvelo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Nicolas Robine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 Zody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Kanika Arora,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MSKCC</a:t>
            </a:r>
            <a:endParaRPr sz="2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Ewa Bergmann,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Illumina</a:t>
            </a:r>
            <a:endParaRPr sz="2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Vladimir Vacic,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23andMe</a:t>
            </a:r>
            <a:endParaRPr sz="2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Anne-Katrin Emde,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Variant Bio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625" y="4297675"/>
            <a:ext cx="10290750" cy="23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6112600" y="347125"/>
            <a:ext cx="57069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Lancet: somatic variant calling using colored de Bruijn graphs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997221" y="6576924"/>
            <a:ext cx="5086500" cy="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85"/>
              <a:buFont typeface="Arial"/>
              <a:buNone/>
            </a:pPr>
            <a:r>
              <a:rPr lang="en-US" sz="1085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sz="10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tumor, </a:t>
            </a:r>
            <a:r>
              <a:rPr lang="en-US" sz="1085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green </a:t>
            </a:r>
            <a:r>
              <a:rPr lang="en-US" sz="10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normal, </a:t>
            </a:r>
            <a:r>
              <a:rPr lang="en-US" sz="1085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blue </a:t>
            </a:r>
            <a:r>
              <a:rPr lang="en-US" sz="10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shared, </a:t>
            </a:r>
            <a:r>
              <a:rPr lang="en-US" sz="1085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grey </a:t>
            </a:r>
            <a:r>
              <a:rPr lang="en-US" sz="10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low coverage &amp; sequencing errors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5898375" y="1379500"/>
            <a:ext cx="5372400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assembly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tumor and normal data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bias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 regions of genomes that substantially differ from the reference sequence.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power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discover shared/private events across tumor and matched normal samples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accurate variant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allele fraction estimates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critical to understanding sub-clonal structures.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400" y="347125"/>
            <a:ext cx="5284199" cy="387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 idx="4294967295"/>
          </p:nvPr>
        </p:nvSpPr>
        <p:spPr>
          <a:xfrm>
            <a:off x="838200" y="288925"/>
            <a:ext cx="105156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5100"/>
              <a:t>Lancet history</a:t>
            </a:r>
            <a:endParaRPr sz="5900"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666300" y="1055250"/>
            <a:ext cx="11002200" cy="57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430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67"/>
              <a:buFont typeface="Calibri"/>
              <a:buChar char="•"/>
            </a:pPr>
            <a:r>
              <a:rPr lang="en-US" sz="2767">
                <a:latin typeface="Calibri"/>
                <a:ea typeface="Calibri"/>
                <a:cs typeface="Calibri"/>
                <a:sym typeface="Calibri"/>
              </a:rPr>
              <a:t>First released in late-2017.</a:t>
            </a:r>
            <a:endParaRPr sz="2767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430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67"/>
              <a:buFont typeface="Calibri"/>
              <a:buChar char="•"/>
            </a:pPr>
            <a:r>
              <a:rPr lang="en-US" sz="2767">
                <a:latin typeface="Calibri"/>
                <a:ea typeface="Calibri"/>
                <a:cs typeface="Calibri"/>
                <a:sym typeface="Calibri"/>
              </a:rPr>
              <a:t>Quickly become the method of choice for somatic variant calling via local assembly. </a:t>
            </a:r>
            <a:endParaRPr sz="2767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430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67"/>
              <a:buFont typeface="Calibri"/>
              <a:buChar char="•"/>
            </a:pPr>
            <a:r>
              <a:rPr lang="en-US" sz="2767">
                <a:latin typeface="Calibri"/>
                <a:ea typeface="Calibri"/>
                <a:cs typeface="Calibri"/>
                <a:sym typeface="Calibri"/>
              </a:rPr>
              <a:t>Funded by ITCR in 2018 under the NCI R21 award </a:t>
            </a:r>
            <a:r>
              <a:rPr lang="en-US" sz="2767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1R21CA220411-01A1</a:t>
            </a:r>
            <a:r>
              <a:rPr lang="en-US" sz="2767">
                <a:latin typeface="Calibri"/>
                <a:ea typeface="Calibri"/>
                <a:cs typeface="Calibri"/>
                <a:sym typeface="Calibri"/>
              </a:rPr>
              <a:t>. </a:t>
            </a:r>
            <a:endParaRPr sz="2767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430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67"/>
              <a:buFont typeface="Calibri"/>
              <a:buChar char="•"/>
            </a:pPr>
            <a:r>
              <a:rPr lang="en-US" sz="2767">
                <a:latin typeface="Calibri"/>
                <a:ea typeface="Calibri"/>
                <a:cs typeface="Calibri"/>
                <a:sym typeface="Calibri"/>
              </a:rPr>
              <a:t>Cited in &gt; 50 high-impact papers studying diverse cancer types: melanocytic naevi, polymorphous adenocarcinoma, pancreatic cancers, colorectal cancer, hyalinizing trabecular tumors of the thyroid, triple-negative breast cancer, etc.</a:t>
            </a:r>
            <a:endParaRPr sz="2767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430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67"/>
              <a:buFont typeface="Calibri"/>
              <a:buChar char="•"/>
            </a:pPr>
            <a:r>
              <a:rPr lang="en-US" sz="2767">
                <a:latin typeface="Calibri"/>
                <a:ea typeface="Calibri"/>
                <a:cs typeface="Calibri"/>
                <a:sym typeface="Calibri"/>
              </a:rPr>
              <a:t>Lancet is a critical component of the </a:t>
            </a:r>
            <a:r>
              <a:rPr lang="en-US" sz="2767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cancer pipeline</a:t>
            </a:r>
            <a:r>
              <a:rPr lang="en-US" sz="2767">
                <a:latin typeface="Calibri"/>
                <a:ea typeface="Calibri"/>
                <a:cs typeface="Calibri"/>
                <a:sym typeface="Calibri"/>
              </a:rPr>
              <a:t> at the New York Genome Center [Arora et al. (2019) Scientific reports, 9(1), 19123].</a:t>
            </a:r>
            <a:endParaRPr sz="2767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4304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767"/>
              <a:buFont typeface="Calibri"/>
              <a:buChar char="•"/>
            </a:pPr>
            <a:r>
              <a:rPr lang="en-US" sz="2767">
                <a:latin typeface="Calibri"/>
                <a:ea typeface="Calibri"/>
                <a:cs typeface="Calibri"/>
                <a:sym typeface="Calibri"/>
              </a:rPr>
              <a:t>Funded by ITCR in 2021 under the NCI U01 award </a:t>
            </a:r>
            <a:r>
              <a:rPr lang="en-US" sz="2767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1U01CA253405-01A1</a:t>
            </a:r>
            <a:r>
              <a:rPr lang="en-US" sz="2767">
                <a:latin typeface="Calibri"/>
                <a:ea typeface="Calibri"/>
                <a:cs typeface="Calibri"/>
                <a:sym typeface="Calibri"/>
              </a:rPr>
              <a:t>. </a:t>
            </a:r>
            <a:endParaRPr sz="2767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 idx="4294967295"/>
          </p:nvPr>
        </p:nvSpPr>
        <p:spPr>
          <a:xfrm>
            <a:off x="442000" y="365125"/>
            <a:ext cx="8681700" cy="1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Lancet2 - refactored code for speed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300" u="sng">
                <a:solidFill>
                  <a:schemeClr val="hlink"/>
                </a:solidFill>
                <a:hlinkClick r:id="rId3"/>
              </a:rPr>
              <a:t>https://github.com/nygenome/Lancet2</a:t>
            </a:r>
            <a:r>
              <a:rPr lang="en-US" sz="2300"/>
              <a:t> </a:t>
            </a:r>
            <a:endParaRPr sz="2300"/>
          </a:p>
        </p:txBody>
      </p:sp>
      <p:sp>
        <p:nvSpPr>
          <p:cNvPr id="138" name="Google Shape;138;p18"/>
          <p:cNvSpPr txBox="1"/>
          <p:nvPr/>
        </p:nvSpPr>
        <p:spPr>
          <a:xfrm>
            <a:off x="6280475" y="2190625"/>
            <a:ext cx="5680800" cy="4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4959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-US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Re-factor the source code using modern </a:t>
            </a:r>
            <a:r>
              <a:rPr lang="en-US" sz="2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C++1</a:t>
            </a:r>
            <a:r>
              <a:rPr lang="en-US" sz="2300" b="1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features</a:t>
            </a:r>
            <a:r>
              <a:rPr lang="en-US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modularity and m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aintainability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4959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Store the graph using a fast hash table (</a:t>
            </a:r>
            <a:r>
              <a:rPr lang="en-US" sz="2300" b="1">
                <a:latin typeface="Calibri"/>
                <a:ea typeface="Calibri"/>
                <a:cs typeface="Calibri"/>
                <a:sym typeface="Calibri"/>
              </a:rPr>
              <a:t>Abseil’s Swiss table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) to improve graph traversal performance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4959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Efficient pull-based reactive multi-threading strategy for local assembly of windows using a </a:t>
            </a:r>
            <a:r>
              <a:rPr lang="en-US" sz="2300" b="1">
                <a:latin typeface="Calibri"/>
                <a:ea typeface="Calibri"/>
                <a:cs typeface="Calibri"/>
                <a:sym typeface="Calibri"/>
              </a:rPr>
              <a:t>lock-free concurrent queue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4959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-US" sz="2300" b="1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eveloper tool kit and APIs</a:t>
            </a:r>
            <a:r>
              <a:rPr lang="en-US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facilitate new feature development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 and integration with other bioinformatics tools.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10442625" y="706563"/>
            <a:ext cx="14166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347"/>
              </a:buClr>
              <a:buSzPts val="1300"/>
              <a:buFont typeface="Carme"/>
              <a:buNone/>
            </a:pPr>
            <a:r>
              <a:rPr lang="en-US" sz="1200" b="1" i="0" u="none" strike="noStrike" cap="none">
                <a:solidFill>
                  <a:srgbClr val="012347"/>
                </a:solidFill>
                <a:latin typeface="Carme"/>
                <a:ea typeface="Carme"/>
                <a:cs typeface="Carme"/>
                <a:sym typeface="Carme"/>
              </a:rPr>
              <a:t>Rajeeva Musunuri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347"/>
              </a:buClr>
              <a:buSzPts val="1200"/>
              <a:buFont typeface="Carme"/>
              <a:buNone/>
            </a:pPr>
            <a:r>
              <a:rPr lang="en-US" sz="1100" b="0" i="0" u="none" strike="noStrike" cap="none">
                <a:solidFill>
                  <a:srgbClr val="012347"/>
                </a:solidFill>
                <a:latin typeface="Carme"/>
                <a:ea typeface="Carme"/>
                <a:cs typeface="Carme"/>
                <a:sym typeface="Carme"/>
              </a:rPr>
              <a:t>Bioinformatics </a:t>
            </a:r>
            <a:endParaRPr sz="1100" b="0" i="0" u="none" strike="noStrike" cap="none">
              <a:solidFill>
                <a:srgbClr val="012347"/>
              </a:solidFill>
              <a:latin typeface="Carme"/>
              <a:ea typeface="Carme"/>
              <a:cs typeface="Carme"/>
              <a:sym typeface="Carm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347"/>
              </a:buClr>
              <a:buSzPts val="1200"/>
              <a:buFont typeface="Carme"/>
              <a:buNone/>
            </a:pPr>
            <a:r>
              <a:rPr lang="en-US" sz="1100" b="0" i="0" u="none" strike="noStrike" cap="none">
                <a:solidFill>
                  <a:srgbClr val="012347"/>
                </a:solidFill>
                <a:latin typeface="Carme"/>
                <a:ea typeface="Carme"/>
                <a:cs typeface="Carme"/>
                <a:sym typeface="Carme"/>
              </a:rPr>
              <a:t>Data</a:t>
            </a:r>
            <a:r>
              <a:rPr lang="en-US" sz="1100">
                <a:solidFill>
                  <a:srgbClr val="012347"/>
                </a:solidFill>
                <a:latin typeface="Carme"/>
                <a:ea typeface="Carme"/>
                <a:cs typeface="Carme"/>
                <a:sym typeface="Carme"/>
              </a:rPr>
              <a:t> Scientist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025" y="310313"/>
            <a:ext cx="1416600" cy="159202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442000" y="1978525"/>
            <a:ext cx="5680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Genome-wide computational performance on the Virtual Tumor.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2" name="Google Shape;142;p18"/>
          <p:cNvGraphicFramePr/>
          <p:nvPr/>
        </p:nvGraphicFramePr>
        <p:xfrm>
          <a:off x="442000" y="2400300"/>
          <a:ext cx="5680800" cy="3959500"/>
        </p:xfrm>
        <a:graphic>
          <a:graphicData uri="http://schemas.openxmlformats.org/drawingml/2006/table">
            <a:tbl>
              <a:tblPr>
                <a:noFill/>
                <a:tableStyleId>{FC03F214-7530-412F-9BBF-E30A3C999C29}</a:tableStyleId>
              </a:tblPr>
              <a:tblGrid>
                <a:gridCol w="142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WGS</a:t>
                      </a:r>
                      <a:endParaRPr sz="16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Total Runtime (core hrs)</a:t>
                      </a:r>
                      <a:endParaRPr sz="16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Max Memory Utilized (GB)</a:t>
                      </a:r>
                      <a:endParaRPr sz="16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Avg CPU Utilization (%)</a:t>
                      </a:r>
                      <a:endParaRPr sz="16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Lancet 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v1.1.0</a:t>
                      </a:r>
                      <a:endParaRPr sz="16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2902.7</a:t>
                      </a:r>
                      <a:endParaRPr sz="16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38.69</a:t>
                      </a:r>
                      <a:endParaRPr sz="16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94.1</a:t>
                      </a:r>
                      <a:endParaRPr sz="16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Lancet2 alpha</a:t>
                      </a:r>
                      <a:endParaRPr sz="16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728.4</a:t>
                      </a:r>
                      <a:endParaRPr sz="16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5.1</a:t>
                      </a:r>
                      <a:endParaRPr sz="16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99.7</a:t>
                      </a:r>
                      <a:endParaRPr sz="1600" b="1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Mutect2 v4.2.6.1</a:t>
                      </a:r>
                      <a:endParaRPr sz="16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954.4</a:t>
                      </a:r>
                      <a:endParaRPr sz="16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12.7</a:t>
                      </a:r>
                      <a:endParaRPr sz="16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11.6</a:t>
                      </a:r>
                      <a:endParaRPr sz="16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Strelka2 v2.9.10</a:t>
                      </a:r>
                      <a:endParaRPr sz="16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81.4</a:t>
                      </a:r>
                      <a:endParaRPr sz="16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3.2</a:t>
                      </a:r>
                      <a:endParaRPr sz="16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45.8</a:t>
                      </a:r>
                      <a:endParaRPr sz="16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75" y="2255675"/>
            <a:ext cx="5365973" cy="4219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721900" y="278025"/>
            <a:ext cx="63051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Computational performance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(CPU utilization)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4">
            <a:alphaModFix/>
          </a:blip>
          <a:srcRect l="3324" r="6811" b="15131"/>
          <a:stretch/>
        </p:blipFill>
        <p:spPr>
          <a:xfrm flipH="1">
            <a:off x="9104726" y="354225"/>
            <a:ext cx="1223892" cy="154120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/>
          <p:nvPr/>
        </p:nvSpPr>
        <p:spPr>
          <a:xfrm>
            <a:off x="10328625" y="725063"/>
            <a:ext cx="14166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347"/>
              </a:buClr>
              <a:buSzPts val="1300"/>
              <a:buFont typeface="Carme"/>
              <a:buNone/>
            </a:pPr>
            <a:r>
              <a:rPr lang="en-US" sz="1200" b="1">
                <a:solidFill>
                  <a:srgbClr val="012347"/>
                </a:solidFill>
                <a:latin typeface="Carme"/>
                <a:ea typeface="Carme"/>
                <a:cs typeface="Carme"/>
                <a:sym typeface="Carme"/>
              </a:rPr>
              <a:t>Bryan </a:t>
            </a:r>
            <a:r>
              <a:rPr lang="en-US" sz="1200" b="1" i="0" u="none" strike="noStrike" cap="none">
                <a:solidFill>
                  <a:srgbClr val="012347"/>
                </a:solidFill>
                <a:latin typeface="Carme"/>
                <a:ea typeface="Carme"/>
                <a:cs typeface="Carme"/>
                <a:sym typeface="Carme"/>
              </a:rPr>
              <a:t> </a:t>
            </a:r>
            <a:r>
              <a:rPr lang="en-US" sz="1200" b="1">
                <a:solidFill>
                  <a:srgbClr val="012347"/>
                </a:solidFill>
                <a:latin typeface="Carme"/>
                <a:ea typeface="Carme"/>
                <a:cs typeface="Carme"/>
                <a:sym typeface="Carme"/>
              </a:rPr>
              <a:t>Zhu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347"/>
              </a:buClr>
              <a:buSzPts val="1200"/>
              <a:buFont typeface="Carme"/>
              <a:buNone/>
            </a:pPr>
            <a:r>
              <a:rPr lang="en-US" sz="1100" b="0" i="0" u="none" strike="noStrike" cap="none">
                <a:solidFill>
                  <a:srgbClr val="012347"/>
                </a:solidFill>
                <a:latin typeface="Carme"/>
                <a:ea typeface="Carme"/>
                <a:cs typeface="Carme"/>
                <a:sym typeface="Carme"/>
              </a:rPr>
              <a:t>Bioinformatics </a:t>
            </a:r>
            <a:endParaRPr sz="1100" b="0" i="0" u="none" strike="noStrike" cap="none">
              <a:solidFill>
                <a:srgbClr val="012347"/>
              </a:solidFill>
              <a:latin typeface="Carme"/>
              <a:ea typeface="Carme"/>
              <a:cs typeface="Carme"/>
              <a:sym typeface="Carm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347"/>
              </a:buClr>
              <a:buSzPts val="1200"/>
              <a:buFont typeface="Carme"/>
              <a:buNone/>
            </a:pPr>
            <a:r>
              <a:rPr lang="en-US" sz="1100">
                <a:solidFill>
                  <a:srgbClr val="012347"/>
                </a:solidFill>
                <a:latin typeface="Carme"/>
                <a:ea typeface="Carme"/>
                <a:cs typeface="Carme"/>
                <a:sym typeface="Carme"/>
              </a:rPr>
              <a:t>Programmer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3146" y="2255675"/>
            <a:ext cx="6672655" cy="42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 idx="4294967295"/>
          </p:nvPr>
        </p:nvSpPr>
        <p:spPr>
          <a:xfrm>
            <a:off x="790500" y="268425"/>
            <a:ext cx="106110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/>
              <a:t>Somatic indel mutations performance comparison</a:t>
            </a:r>
            <a:endParaRPr sz="3500"/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450" y="836663"/>
            <a:ext cx="5703620" cy="39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297" y="912875"/>
            <a:ext cx="5594654" cy="39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6000" y="4913175"/>
            <a:ext cx="10060024" cy="18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875" y="1550275"/>
            <a:ext cx="6554115" cy="3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/>
          <p:nvPr/>
        </p:nvSpPr>
        <p:spPr>
          <a:xfrm>
            <a:off x="838200" y="212725"/>
            <a:ext cx="10515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98 bp insertion in chr14 of COLO829 cancer cell-line</a:t>
            </a:r>
            <a:endParaRPr sz="38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286875" y="5499200"/>
            <a:ext cx="6554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Clear pattern of soft-clipped sequences in the tumor reads indicating the challenge to map the reads to the reference.</a:t>
            </a:r>
            <a:endParaRPr sz="1600"/>
          </a:p>
        </p:txBody>
      </p:sp>
      <p:sp>
        <p:nvSpPr>
          <p:cNvPr id="169" name="Google Shape;169;p21"/>
          <p:cNvSpPr txBox="1"/>
          <p:nvPr/>
        </p:nvSpPr>
        <p:spPr>
          <a:xfrm rot="-5400000">
            <a:off x="-278400" y="2725263"/>
            <a:ext cx="835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Tumor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 rot="-5400000">
            <a:off x="-270225" y="4183550"/>
            <a:ext cx="835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Normal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 rotWithShape="1">
          <a:blip r:embed="rId4">
            <a:alphaModFix/>
          </a:blip>
          <a:srcRect l="39957"/>
          <a:stretch/>
        </p:blipFill>
        <p:spPr>
          <a:xfrm>
            <a:off x="6878755" y="1550275"/>
            <a:ext cx="5243396" cy="3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/>
          <p:nvPr/>
        </p:nvSpPr>
        <p:spPr>
          <a:xfrm>
            <a:off x="6912950" y="5499200"/>
            <a:ext cx="517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Lancet colored de Bruijn graph for the same 98bp insertion in COLO829 (red = tumor; green = normal; blue = shared; white = sequencing errors).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/>
        </p:nvSpPr>
        <p:spPr>
          <a:xfrm>
            <a:off x="503100" y="212725"/>
            <a:ext cx="108507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Visualizing (Cancer) Genome Graphs</a:t>
            </a:r>
            <a:endParaRPr sz="38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503100" y="979075"/>
            <a:ext cx="109539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9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explore the underlying graph data with high-resolution and fidelity.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dependent on the application (eg. whole-genome vs variant calling)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22"/>
          <p:cNvGrpSpPr/>
          <p:nvPr/>
        </p:nvGrpSpPr>
        <p:grpSpPr>
          <a:xfrm>
            <a:off x="347506" y="2042437"/>
            <a:ext cx="5822481" cy="3692581"/>
            <a:chOff x="0" y="0"/>
            <a:chExt cx="3425190" cy="2172362"/>
          </a:xfrm>
        </p:grpSpPr>
        <p:pic>
          <p:nvPicPr>
            <p:cNvPr id="181" name="Google Shape;181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425190" cy="20567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2"/>
            <p:cNvSpPr txBox="1"/>
            <p:nvPr/>
          </p:nvSpPr>
          <p:spPr>
            <a:xfrm>
              <a:off x="127444" y="1900562"/>
              <a:ext cx="3297600" cy="271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Bandage user interface</a:t>
              </a:r>
              <a:r>
                <a:rPr lang="en-US" sz="1600" i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Multiple drop-down menus are available to, for example, move, label and color nodes.</a:t>
              </a:r>
              <a:endParaRPr sz="1600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3" name="Google Shape;183;p22"/>
          <p:cNvGrpSpPr/>
          <p:nvPr/>
        </p:nvGrpSpPr>
        <p:grpSpPr>
          <a:xfrm>
            <a:off x="6368075" y="2192307"/>
            <a:ext cx="5476410" cy="3818341"/>
            <a:chOff x="-3" y="0"/>
            <a:chExt cx="3218010" cy="2243444"/>
          </a:xfrm>
        </p:grpSpPr>
        <p:pic>
          <p:nvPicPr>
            <p:cNvPr id="184" name="Google Shape;184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42" y="0"/>
              <a:ext cx="3212466" cy="172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2"/>
            <p:cNvSpPr txBox="1"/>
            <p:nvPr/>
          </p:nvSpPr>
          <p:spPr>
            <a:xfrm>
              <a:off x="-3" y="1773044"/>
              <a:ext cx="3212400" cy="470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SequenceTubeMap graph layout</a:t>
              </a:r>
              <a:r>
                <a:rPr lang="en-US" sz="1600" i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Sequence graph illustration of a stretch of the BRCA1 gene with known variants from the 1000 Genomes project and supporting reads aligned.</a:t>
              </a:r>
              <a:endParaRPr sz="1600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86" name="Google Shape;186;p22"/>
          <p:cNvSpPr txBox="1"/>
          <p:nvPr/>
        </p:nvSpPr>
        <p:spPr>
          <a:xfrm>
            <a:off x="503100" y="6076875"/>
            <a:ext cx="5476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Wick, R.R., et al., </a:t>
            </a:r>
            <a:r>
              <a:rPr lang="en-US" sz="1300" i="1"/>
              <a:t>Bandage: interactive visualization of de novo genome assemblies</a:t>
            </a:r>
            <a:r>
              <a:rPr lang="en-US" sz="1300"/>
              <a:t>. </a:t>
            </a:r>
            <a:r>
              <a:rPr lang="en-US" sz="1300" b="1"/>
              <a:t>Bioinformatics</a:t>
            </a:r>
            <a:r>
              <a:rPr lang="en-US" sz="1300"/>
              <a:t>, 2015. 31(20): p. 3350-2.</a:t>
            </a:r>
            <a:endParaRPr sz="1300"/>
          </a:p>
        </p:txBody>
      </p:sp>
      <p:sp>
        <p:nvSpPr>
          <p:cNvPr id="187" name="Google Shape;187;p22"/>
          <p:cNvSpPr txBox="1"/>
          <p:nvPr/>
        </p:nvSpPr>
        <p:spPr>
          <a:xfrm>
            <a:off x="6326025" y="6076875"/>
            <a:ext cx="556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Beyer, W. et al.</a:t>
            </a:r>
            <a:r>
              <a:rPr lang="en-US" sz="1300" i="1"/>
              <a:t> Sequence tube maps: making graph genomes intuitive to commuters</a:t>
            </a:r>
            <a:r>
              <a:rPr lang="en-US" sz="1300"/>
              <a:t>. </a:t>
            </a:r>
            <a:r>
              <a:rPr lang="en-US" sz="1300" b="1"/>
              <a:t>Bioinformatics</a:t>
            </a:r>
            <a:r>
              <a:rPr lang="en-US" sz="1300"/>
              <a:t> 35, 5318–5320 (2019)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/>
        </p:nvSpPr>
        <p:spPr>
          <a:xfrm>
            <a:off x="269475" y="324225"/>
            <a:ext cx="116529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Set-aside project in collaboration with Benedict Paten (UCSC):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</a:t>
            </a:r>
            <a:r>
              <a:rPr lang="en-US" sz="3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Integrating Lancet with vg and SequenceTubeMap to provide an enhanced approach to examining somatic variants with genome graphs.</a:t>
            </a:r>
            <a:endParaRPr sz="30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652275" y="5978300"/>
            <a:ext cx="10887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SequenceTubeMap graph layout for the same 98bp insertion in COLO829. The sequence graph illustration shows both the inserted sequence and the reads supporting the inserted haplotype along with the reference.</a:t>
            </a:r>
            <a:endParaRPr sz="1600"/>
          </a:p>
        </p:txBody>
      </p:sp>
      <p:pic>
        <p:nvPicPr>
          <p:cNvPr id="195" name="Google Shape;19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925" y="3099100"/>
            <a:ext cx="11652776" cy="31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/>
        </p:nvSpPr>
        <p:spPr>
          <a:xfrm>
            <a:off x="358500" y="1837125"/>
            <a:ext cx="11475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Display somatic variants together with the supporting reads in an intuitive and elegant way.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Provide direct evidence for the presence of the variant in graph space.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Facilitate the inspection of important cancer variants by clinicians and researchers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994</Words>
  <Application>Microsoft Macintosh PowerPoint</Application>
  <PresentationFormat>Widescreen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Carme</vt:lpstr>
      <vt:lpstr>Cambria</vt:lpstr>
      <vt:lpstr>Georgia</vt:lpstr>
      <vt:lpstr>Roboto</vt:lpstr>
      <vt:lpstr>Times New Roman</vt:lpstr>
      <vt:lpstr>Calibri</vt:lpstr>
      <vt:lpstr>Arial Black</vt:lpstr>
      <vt:lpstr>Arial</vt:lpstr>
      <vt:lpstr>Office Theme</vt:lpstr>
      <vt:lpstr>PowerPoint Presentation</vt:lpstr>
      <vt:lpstr>PowerPoint Presentation</vt:lpstr>
      <vt:lpstr>Lancet history</vt:lpstr>
      <vt:lpstr>Lancet2 - refactored code for speed https://github.com/nygenome/Lancet2 </vt:lpstr>
      <vt:lpstr>PowerPoint Presentation</vt:lpstr>
      <vt:lpstr>Somatic indel mutations performance comparison</vt:lpstr>
      <vt:lpstr>PowerPoint Presentation</vt:lpstr>
      <vt:lpstr>PowerPoint Presentation</vt:lpstr>
      <vt:lpstr>PowerPoint Presentation</vt:lpstr>
      <vt:lpstr>Github repository</vt:lpstr>
      <vt:lpstr>Documentation: https://nygenome.github.io/Lancet2/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Giuseppe Narzisi</cp:lastModifiedBy>
  <cp:revision>1</cp:revision>
  <dcterms:modified xsi:type="dcterms:W3CDTF">2022-09-08T01:52:31Z</dcterms:modified>
</cp:coreProperties>
</file>