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389" r:id="rId2"/>
    <p:sldId id="391" r:id="rId3"/>
    <p:sldId id="402" r:id="rId4"/>
    <p:sldId id="415" r:id="rId5"/>
    <p:sldId id="439" r:id="rId6"/>
    <p:sldId id="435" r:id="rId7"/>
    <p:sldId id="431" r:id="rId8"/>
    <p:sldId id="437" r:id="rId9"/>
    <p:sldId id="440" r:id="rId10"/>
    <p:sldId id="433" r:id="rId11"/>
    <p:sldId id="434" r:id="rId12"/>
    <p:sldId id="441" r:id="rId13"/>
    <p:sldId id="428" r:id="rId14"/>
    <p:sldId id="429" r:id="rId15"/>
    <p:sldId id="430" r:id="rId16"/>
    <p:sldId id="442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7030A0"/>
    <a:srgbClr val="EBF1DE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93" autoAdjust="0"/>
    <p:restoredTop sz="96395" autoAdjust="0"/>
  </p:normalViewPr>
  <p:slideViewPr>
    <p:cSldViewPr>
      <p:cViewPr varScale="1">
        <p:scale>
          <a:sx n="124" d="100"/>
          <a:sy n="124" d="100"/>
        </p:scale>
        <p:origin x="656" y="16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E2694F-7230-4F7B-8898-90A97400BB66}" type="datetimeFigureOut">
              <a:rPr lang="en-US" smtClean="0"/>
              <a:t>9/6/22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83B244-D878-427B-B34E-05AB53EC55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4937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3B244-D878-427B-B34E-05AB53EC551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359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83B244-D878-427B-B34E-05AB53EC551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817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6949851-D223-41BF-86BD-7E68AE70CEE8}"/>
              </a:ext>
            </a:extLst>
          </p:cNvPr>
          <p:cNvGrpSpPr/>
          <p:nvPr userDrawn="1"/>
        </p:nvGrpSpPr>
        <p:grpSpPr>
          <a:xfrm>
            <a:off x="0" y="5867400"/>
            <a:ext cx="12192000" cy="990600"/>
            <a:chOff x="0" y="5867400"/>
            <a:chExt cx="12192000" cy="9906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1B882F3-4BBD-4A4D-937F-E49C0F840F8D}"/>
                </a:ext>
              </a:extLst>
            </p:cNvPr>
            <p:cNvSpPr/>
            <p:nvPr userDrawn="1"/>
          </p:nvSpPr>
          <p:spPr>
            <a:xfrm>
              <a:off x="0" y="5867400"/>
              <a:ext cx="121920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46F2C23D-5ACB-46EF-ADF6-A086A97E6E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144" b="20644"/>
            <a:stretch/>
          </p:blipFill>
          <p:spPr>
            <a:xfrm>
              <a:off x="0" y="6400800"/>
              <a:ext cx="12192000" cy="36512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9DF1F1-6BD4-45B5-A7FE-FE0262CFF57F}"/>
              </a:ext>
            </a:extLst>
          </p:cNvPr>
          <p:cNvGrpSpPr/>
          <p:nvPr userDrawn="1"/>
        </p:nvGrpSpPr>
        <p:grpSpPr>
          <a:xfrm>
            <a:off x="0" y="5867400"/>
            <a:ext cx="12192000" cy="990600"/>
            <a:chOff x="0" y="5867400"/>
            <a:chExt cx="12192000" cy="9906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E8260A8-1848-454C-92B9-DBC5D8C82418}"/>
                </a:ext>
              </a:extLst>
            </p:cNvPr>
            <p:cNvSpPr/>
            <p:nvPr userDrawn="1"/>
          </p:nvSpPr>
          <p:spPr>
            <a:xfrm>
              <a:off x="0" y="5867400"/>
              <a:ext cx="121920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 descr="A close up of a logo&#10;&#10;Description automatically generated">
              <a:extLst>
                <a:ext uri="{FF2B5EF4-FFF2-40B4-BE49-F238E27FC236}">
                  <a16:creationId xmlns:a16="http://schemas.microsoft.com/office/drawing/2014/main" id="{87DDC1B9-1E2B-4CCC-9BD0-78BCEF372F4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144" b="20644"/>
            <a:stretch/>
          </p:blipFill>
          <p:spPr>
            <a:xfrm>
              <a:off x="0" y="6400800"/>
              <a:ext cx="12192000" cy="36512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778B63BB-F0BE-4585-BBC8-D9EFCB70EA01}"/>
              </a:ext>
            </a:extLst>
          </p:cNvPr>
          <p:cNvGrpSpPr/>
          <p:nvPr userDrawn="1"/>
        </p:nvGrpSpPr>
        <p:grpSpPr>
          <a:xfrm>
            <a:off x="0" y="5867400"/>
            <a:ext cx="12192000" cy="990600"/>
            <a:chOff x="0" y="5867400"/>
            <a:chExt cx="12192000" cy="9906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00E5767-1D68-4C56-820D-38CB801C5D4D}"/>
                </a:ext>
              </a:extLst>
            </p:cNvPr>
            <p:cNvSpPr/>
            <p:nvPr userDrawn="1"/>
          </p:nvSpPr>
          <p:spPr>
            <a:xfrm>
              <a:off x="0" y="5867400"/>
              <a:ext cx="121920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close up of a logo&#10;&#10;Description automatically generated">
              <a:extLst>
                <a:ext uri="{FF2B5EF4-FFF2-40B4-BE49-F238E27FC236}">
                  <a16:creationId xmlns:a16="http://schemas.microsoft.com/office/drawing/2014/main" id="{9B380590-2ACA-4FE5-965C-FB5A76143F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144" b="20644"/>
            <a:stretch/>
          </p:blipFill>
          <p:spPr>
            <a:xfrm>
              <a:off x="0" y="6400800"/>
              <a:ext cx="12192000" cy="36512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803DCC9-409F-4D3B-9715-D69FFC33E933}"/>
              </a:ext>
            </a:extLst>
          </p:cNvPr>
          <p:cNvGrpSpPr/>
          <p:nvPr userDrawn="1"/>
        </p:nvGrpSpPr>
        <p:grpSpPr>
          <a:xfrm>
            <a:off x="0" y="5867400"/>
            <a:ext cx="12192000" cy="990600"/>
            <a:chOff x="0" y="5867400"/>
            <a:chExt cx="12192000" cy="990600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61F523-7483-4B91-9469-6434DAA73232}"/>
                </a:ext>
              </a:extLst>
            </p:cNvPr>
            <p:cNvSpPr/>
            <p:nvPr userDrawn="1"/>
          </p:nvSpPr>
          <p:spPr>
            <a:xfrm>
              <a:off x="0" y="5867400"/>
              <a:ext cx="12192000" cy="990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 descr="A close up of a logo&#10;&#10;Description automatically generated">
              <a:extLst>
                <a:ext uri="{FF2B5EF4-FFF2-40B4-BE49-F238E27FC236}">
                  <a16:creationId xmlns:a16="http://schemas.microsoft.com/office/drawing/2014/main" id="{5EA7EC74-41A9-4FD6-B656-F644FC645B1C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24144" b="20644"/>
            <a:stretch/>
          </p:blipFill>
          <p:spPr>
            <a:xfrm>
              <a:off x="0" y="6400800"/>
              <a:ext cx="12192000" cy="365125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e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1462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9/6/22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17B1359-483F-456E-9925-B4D7B23604C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818"/>
          <a:stretch/>
        </p:blipFill>
        <p:spPr bwMode="auto">
          <a:xfrm>
            <a:off x="213302" y="6067463"/>
            <a:ext cx="2209801" cy="63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Image result for siteman cancer center logo">
            <a:extLst>
              <a:ext uri="{FF2B5EF4-FFF2-40B4-BE49-F238E27FC236}">
                <a16:creationId xmlns:a16="http://schemas.microsoft.com/office/drawing/2014/main" id="{C5D4FAD1-7E8E-478A-B8D3-A5ECC43D35A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850" y="6108884"/>
            <a:ext cx="2255750" cy="615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8D3C8EE-9D2A-418B-83E6-D0F947BE4C6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940580" y="6093034"/>
            <a:ext cx="1946620" cy="72243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AC4EDA-3721-473D-81AF-BCF67EF845C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2984157" y="6098060"/>
            <a:ext cx="3362765" cy="58783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ixi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www.pixi.org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S0167-8655(98)00057-9" TargetMode="External"/><Relationship Id="rId4" Type="http://schemas.openxmlformats.org/officeDocument/2006/relationships/hyperlink" Target="https://doi.org/10.1016/0031-3203(93)90115-D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EDCA506-8059-49D8-A0C4-0293736C61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38584" y="304800"/>
            <a:ext cx="10363200" cy="2590800"/>
          </a:xfrm>
        </p:spPr>
        <p:txBody>
          <a:bodyPr>
            <a:normAutofit/>
          </a:bodyPr>
          <a:lstStyle/>
          <a:p>
            <a:r>
              <a:rPr lang="en-US" b="1" dirty="0"/>
              <a:t>Development of an Open-Source Preclinical Imaging Informatics Platform for </a:t>
            </a:r>
            <a:br>
              <a:rPr lang="en-US" b="1" dirty="0"/>
            </a:br>
            <a:r>
              <a:rPr lang="en-US" b="1" dirty="0"/>
              <a:t>Cancer Research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78843929-1C0A-4153-B30E-F7341FEE09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2446" y="3665054"/>
            <a:ext cx="8839200" cy="800101"/>
          </a:xfrm>
        </p:spPr>
        <p:txBody>
          <a:bodyPr>
            <a:noAutofit/>
          </a:bodyPr>
          <a:lstStyle/>
          <a:p>
            <a:pPr algn="l">
              <a:spcBef>
                <a:spcPts val="0"/>
              </a:spcBef>
            </a:pPr>
            <a:endParaRPr lang="en-US" sz="2500" dirty="0">
              <a:solidFill>
                <a:schemeClr val="tx1"/>
              </a:solidFill>
            </a:endParaRPr>
          </a:p>
          <a:p>
            <a:pPr algn="l"/>
            <a:endParaRPr lang="en-US" sz="2500" dirty="0">
              <a:solidFill>
                <a:schemeClr val="tx1"/>
              </a:solidFill>
            </a:endParaRPr>
          </a:p>
          <a:p>
            <a:pPr algn="l"/>
            <a:endParaRPr lang="en-US" sz="2500" dirty="0">
              <a:solidFill>
                <a:schemeClr val="tx1"/>
              </a:solidFill>
            </a:endParaRPr>
          </a:p>
          <a:p>
            <a:pPr algn="l"/>
            <a:endParaRPr lang="en-US" sz="2500" dirty="0"/>
          </a:p>
        </p:txBody>
      </p:sp>
      <p:sp>
        <p:nvSpPr>
          <p:cNvPr id="6" name="Subtitle 6">
            <a:extLst>
              <a:ext uri="{FF2B5EF4-FFF2-40B4-BE49-F238E27FC236}">
                <a16:creationId xmlns:a16="http://schemas.microsoft.com/office/drawing/2014/main" id="{B68E69BE-D4EF-4698-8EBB-4C7FC5CF89EA}"/>
              </a:ext>
            </a:extLst>
          </p:cNvPr>
          <p:cNvSpPr txBox="1">
            <a:spLocks/>
          </p:cNvSpPr>
          <p:nvPr/>
        </p:nvSpPr>
        <p:spPr>
          <a:xfrm>
            <a:off x="581769" y="2971800"/>
            <a:ext cx="11076831" cy="1752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endParaRPr lang="en-US" sz="2500" b="1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800" b="1" dirty="0">
                <a:solidFill>
                  <a:schemeClr val="tx1"/>
                </a:solidFill>
              </a:rPr>
              <a:t>Andrew Lassiter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On behalf of Kooresh Shoghi, PhD, Daniel Marcus, PhD (MPIs)</a:t>
            </a: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Stephen M. Moore, William Horton, James D. Quirk, Jenny Gurney, Richard </a:t>
            </a:r>
            <a:r>
              <a:rPr lang="en-US" sz="1800" dirty="0" err="1">
                <a:solidFill>
                  <a:schemeClr val="tx1"/>
                </a:solidFill>
              </a:rPr>
              <a:t>Laforest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solidFill>
                  <a:schemeClr val="tx1"/>
                </a:solidFill>
              </a:rPr>
              <a:t>NCI Informatics Technology for Cancer Research (ITCR) 2022</a:t>
            </a:r>
            <a:endParaRPr lang="en-US" sz="250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endParaRPr lang="en-US" sz="2500" dirty="0">
              <a:solidFill>
                <a:schemeClr val="tx1"/>
              </a:solidFill>
            </a:endParaRPr>
          </a:p>
          <a:p>
            <a:endParaRPr lang="en-US" sz="2500" dirty="0">
              <a:solidFill>
                <a:schemeClr val="tx1"/>
              </a:solidFill>
            </a:endParaRPr>
          </a:p>
          <a:p>
            <a:endParaRPr lang="en-US" sz="2500" dirty="0">
              <a:solidFill>
                <a:schemeClr val="tx1"/>
              </a:solidFill>
            </a:endParaRPr>
          </a:p>
          <a:p>
            <a:endParaRPr lang="en-US" sz="2500" dirty="0"/>
          </a:p>
        </p:txBody>
      </p:sp>
      <p:sp>
        <p:nvSpPr>
          <p:cNvPr id="8" name="Subtitle 6">
            <a:extLst>
              <a:ext uri="{FF2B5EF4-FFF2-40B4-BE49-F238E27FC236}">
                <a16:creationId xmlns:a16="http://schemas.microsoft.com/office/drawing/2014/main" id="{D4510BFD-155D-4CFE-BFDA-30998BCD8861}"/>
              </a:ext>
            </a:extLst>
          </p:cNvPr>
          <p:cNvSpPr txBox="1">
            <a:spLocks/>
          </p:cNvSpPr>
          <p:nvPr/>
        </p:nvSpPr>
        <p:spPr>
          <a:xfrm>
            <a:off x="6347131" y="2998304"/>
            <a:ext cx="5638800" cy="13906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spcBef>
                <a:spcPts val="0"/>
              </a:spcBef>
            </a:pPr>
            <a:endParaRPr lang="en-US" sz="2500" dirty="0">
              <a:solidFill>
                <a:schemeClr val="tx1"/>
              </a:solidFill>
            </a:endParaRPr>
          </a:p>
          <a:p>
            <a:pPr algn="r"/>
            <a:endParaRPr lang="en-US" sz="2500" dirty="0">
              <a:solidFill>
                <a:schemeClr val="tx1"/>
              </a:solidFill>
            </a:endParaRPr>
          </a:p>
          <a:p>
            <a:pPr algn="r"/>
            <a:endParaRPr lang="en-US" sz="2500" dirty="0">
              <a:solidFill>
                <a:schemeClr val="tx1"/>
              </a:solidFill>
            </a:endParaRPr>
          </a:p>
          <a:p>
            <a:pPr algn="r"/>
            <a:endParaRPr lang="en-US" sz="2500" dirty="0"/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56376085-5082-634A-AC74-989B77256B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012" y="4800600"/>
            <a:ext cx="2382599" cy="121257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08D7F7D-CE3B-324B-967D-0FC86ABDE252}"/>
              </a:ext>
            </a:extLst>
          </p:cNvPr>
          <p:cNvSpPr txBox="1"/>
          <p:nvPr/>
        </p:nvSpPr>
        <p:spPr>
          <a:xfrm>
            <a:off x="4650604" y="4857683"/>
            <a:ext cx="2890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hlinkClick r:id="rId4"/>
              </a:rPr>
              <a:t>https://www.PIXI.org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647691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1">
            <a:extLst>
              <a:ext uri="{FF2B5EF4-FFF2-40B4-BE49-F238E27FC236}">
                <a16:creationId xmlns:a16="http://schemas.microsoft.com/office/drawing/2014/main" id="{F1E691EC-F6C9-6243-A22F-29638E9F50E9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b="1" kern="1200">
                <a:latin typeface="+mj-lt"/>
                <a:ea typeface="+mj-ea"/>
                <a:cs typeface="+mj-cs"/>
              </a:rPr>
              <a:t>Jupyter Notebook Demonstation</a:t>
            </a:r>
          </a:p>
        </p:txBody>
      </p:sp>
      <p:pic>
        <p:nvPicPr>
          <p:cNvPr id="2" name="video1124181985" descr="video1124181985">
            <a:hlinkClick r:id="" action="ppaction://media"/>
            <a:extLst>
              <a:ext uri="{FF2B5EF4-FFF2-40B4-BE49-F238E27FC236}">
                <a16:creationId xmlns:a16="http://schemas.microsoft.com/office/drawing/2014/main" id="{3BE53E6C-7F09-8DAA-965B-491F5E27E6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55804" y="1414622"/>
            <a:ext cx="6680391" cy="45259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303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0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itle 4">
            <a:extLst>
              <a:ext uri="{FF2B5EF4-FFF2-40B4-BE49-F238E27FC236}">
                <a16:creationId xmlns:a16="http://schemas.microsoft.com/office/drawing/2014/main" id="{B7CD46EC-279F-E140-806F-D422CE338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44562"/>
          </a:xfrm>
        </p:spPr>
        <p:txBody>
          <a:bodyPr/>
          <a:lstStyle/>
          <a:p>
            <a:r>
              <a:rPr lang="en-US" b="1" dirty="0"/>
              <a:t>Summary</a:t>
            </a:r>
          </a:p>
        </p:txBody>
      </p:sp>
      <p:sp>
        <p:nvSpPr>
          <p:cNvPr id="98" name="Content Placeholder 2">
            <a:extLst>
              <a:ext uri="{FF2B5EF4-FFF2-40B4-BE49-F238E27FC236}">
                <a16:creationId xmlns:a16="http://schemas.microsoft.com/office/drawing/2014/main" id="{AFFE5CDE-5272-CF42-9684-19CDD5D2A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219200"/>
            <a:ext cx="56388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PIXI provides preclinical researches a cloud-based environment to both manage and analyze preclinical imaging datasets</a:t>
            </a:r>
          </a:p>
          <a:p>
            <a:pPr lvl="1"/>
            <a:r>
              <a:rPr lang="en-US" sz="2400" dirty="0"/>
              <a:t>Metadata in support of preclinical imaging research</a:t>
            </a:r>
          </a:p>
          <a:p>
            <a:pPr lvl="1"/>
            <a:r>
              <a:rPr lang="en-US" sz="2400" dirty="0"/>
              <a:t>Support for small animal subjects and hotel image sessions</a:t>
            </a:r>
          </a:p>
          <a:p>
            <a:pPr lvl="1"/>
            <a:r>
              <a:rPr lang="en-US" sz="2400" dirty="0"/>
              <a:t>Integrated Jupyter notebooks for cloud-based analysis</a:t>
            </a:r>
          </a:p>
          <a:p>
            <a:r>
              <a:rPr lang="en-US" sz="2800" dirty="0"/>
              <a:t>First PIXI release expected in 2023</a:t>
            </a:r>
          </a:p>
          <a:p>
            <a:r>
              <a:rPr lang="en-US" sz="2800" dirty="0"/>
              <a:t>Register for updates and to become an </a:t>
            </a:r>
            <a:r>
              <a:rPr lang="en-US" sz="2800" u="sng" dirty="0"/>
              <a:t>early adopter </a:t>
            </a:r>
            <a:r>
              <a:rPr lang="en-US" sz="2800" dirty="0"/>
              <a:t>at </a:t>
            </a:r>
            <a:r>
              <a:rPr lang="en-US" sz="2800" dirty="0">
                <a:hlinkClick r:id="rId2"/>
              </a:rPr>
              <a:t>pixi.org</a:t>
            </a:r>
            <a:endParaRPr lang="en-US" sz="2800" dirty="0"/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A4BB4A90-3626-4146-8304-9F825E593CB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486400"/>
            <a:ext cx="2209800" cy="11246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742B77-5868-648B-98AE-91137AFB4628}"/>
              </a:ext>
            </a:extLst>
          </p:cNvPr>
          <p:cNvSpPr txBox="1"/>
          <p:nvPr/>
        </p:nvSpPr>
        <p:spPr>
          <a:xfrm>
            <a:off x="7162800" y="990600"/>
            <a:ext cx="47244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/>
              <a:t>NCI CIRP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Baylor/UT@A/Stanford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UCSF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MD Anderson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University of Pennsylvania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Duke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U. Of Michigan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Washington University School of Medicine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Stanford</a:t>
            </a:r>
          </a:p>
          <a:p>
            <a:r>
              <a:rPr lang="en-US" sz="2000" u="sng" dirty="0"/>
              <a:t>Consultants</a:t>
            </a:r>
          </a:p>
          <a:p>
            <a:r>
              <a:rPr lang="en-US" sz="2000" dirty="0"/>
              <a:t>Dr. David </a:t>
            </a:r>
            <a:r>
              <a:rPr lang="en-US" sz="2000" dirty="0" err="1"/>
              <a:t>Clunie</a:t>
            </a:r>
            <a:r>
              <a:rPr lang="en-US" sz="2000" dirty="0"/>
              <a:t> </a:t>
            </a:r>
          </a:p>
          <a:p>
            <a:r>
              <a:rPr lang="en-US" sz="2000" dirty="0"/>
              <a:t>Dr. Cristian </a:t>
            </a:r>
            <a:r>
              <a:rPr lang="en-US" sz="2000" dirty="0" err="1"/>
              <a:t>Badea</a:t>
            </a:r>
            <a:r>
              <a:rPr lang="en-US" sz="2000" dirty="0"/>
              <a:t> </a:t>
            </a:r>
          </a:p>
          <a:p>
            <a:r>
              <a:rPr lang="en-US" sz="2000" dirty="0"/>
              <a:t>Dr. Walter Akers</a:t>
            </a:r>
          </a:p>
          <a:p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74ADE1-C265-FD60-F71C-632FC31DBB10}"/>
              </a:ext>
            </a:extLst>
          </p:cNvPr>
          <p:cNvSpPr txBox="1"/>
          <p:nvPr/>
        </p:nvSpPr>
        <p:spPr>
          <a:xfrm>
            <a:off x="7162800" y="5308937"/>
            <a:ext cx="20574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u="sng" dirty="0"/>
              <a:t>Funding</a:t>
            </a:r>
          </a:p>
          <a:p>
            <a:r>
              <a:rPr lang="en-US" sz="2000" dirty="0"/>
              <a:t>U24-CA209837</a:t>
            </a:r>
          </a:p>
          <a:p>
            <a:r>
              <a:rPr lang="en-US" sz="2000" dirty="0"/>
              <a:t>U24-CA253531</a:t>
            </a:r>
          </a:p>
        </p:txBody>
      </p:sp>
    </p:spTree>
    <p:extLst>
      <p:ext uri="{BB962C8B-B14F-4D97-AF65-F5344CB8AC3E}">
        <p14:creationId xmlns:p14="http://schemas.microsoft.com/office/powerpoint/2010/main" val="1069872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DF43E026-EDFF-326B-C5A9-EBF86EDE2060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109728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22809674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52400"/>
            <a:ext cx="10972800" cy="1143000"/>
          </a:xfrm>
        </p:spPr>
        <p:txBody>
          <a:bodyPr/>
          <a:lstStyle/>
          <a:p>
            <a:r>
              <a:rPr lang="en-US" b="1" dirty="0"/>
              <a:t>Animal Modeling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66E5F03-3F03-E24F-BDB4-799A524531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31" y="912662"/>
            <a:ext cx="4755925" cy="449753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B874003-57E9-A246-85E9-11591FE53F5D}"/>
              </a:ext>
            </a:extLst>
          </p:cNvPr>
          <p:cNvGrpSpPr/>
          <p:nvPr/>
        </p:nvGrpSpPr>
        <p:grpSpPr>
          <a:xfrm>
            <a:off x="5166987" y="1096970"/>
            <a:ext cx="1580613" cy="3526132"/>
            <a:chOff x="0" y="0"/>
            <a:chExt cx="1428750" cy="400217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2BEDBC0-BB97-EC44-B70B-9FB7DB97A024}"/>
                </a:ext>
              </a:extLst>
            </p:cNvPr>
            <p:cNvGrpSpPr/>
            <p:nvPr/>
          </p:nvGrpSpPr>
          <p:grpSpPr>
            <a:xfrm>
              <a:off x="0" y="457200"/>
              <a:ext cx="1428750" cy="3544971"/>
              <a:chOff x="0" y="0"/>
              <a:chExt cx="1428750" cy="3544971"/>
            </a:xfrm>
            <a:solidFill>
              <a:schemeClr val="accent1">
                <a:lumMod val="20000"/>
                <a:lumOff val="80000"/>
              </a:schemeClr>
            </a:solidFill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078A319D-27CF-7B4A-A25A-B18EC3E147EB}"/>
                  </a:ext>
                </a:extLst>
              </p:cNvPr>
              <p:cNvGrpSpPr/>
              <p:nvPr/>
            </p:nvGrpSpPr>
            <p:grpSpPr>
              <a:xfrm>
                <a:off x="0" y="1018673"/>
                <a:ext cx="1428750" cy="1339850"/>
                <a:chOff x="0" y="0"/>
                <a:chExt cx="1428750" cy="1339850"/>
              </a:xfrm>
              <a:grpFill/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F6A54C98-6DB7-2C4F-B090-8A11AABA324F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428750" cy="133985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PDX</a:t>
                  </a:r>
                  <a:endParaRPr lang="en-US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B7BA284D-6301-7845-BD87-920BBDFCD56D}"/>
                    </a:ext>
                  </a:extLst>
                </p:cNvPr>
                <p:cNvSpPr/>
                <p:nvPr/>
              </p:nvSpPr>
              <p:spPr>
                <a:xfrm>
                  <a:off x="31750" y="292100"/>
                  <a:ext cx="654050" cy="20320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8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PDX ID</a:t>
                  </a:r>
                  <a:endParaRPr lang="en-US" sz="12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8" name="Rectangle 27">
                  <a:extLst>
                    <a:ext uri="{FF2B5EF4-FFF2-40B4-BE49-F238E27FC236}">
                      <a16:creationId xmlns:a16="http://schemas.microsoft.com/office/drawing/2014/main" id="{80B55FCB-FB7A-8049-82E2-1D13505EFF3F}"/>
                    </a:ext>
                  </a:extLst>
                </p:cNvPr>
                <p:cNvSpPr/>
                <p:nvPr/>
              </p:nvSpPr>
              <p:spPr>
                <a:xfrm>
                  <a:off x="742950" y="292100"/>
                  <a:ext cx="654050" cy="20320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8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PDX Source</a:t>
                  </a:r>
                  <a:endParaRPr lang="en-US" sz="12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9" name="Rectangle 28">
                  <a:extLst>
                    <a:ext uri="{FF2B5EF4-FFF2-40B4-BE49-F238E27FC236}">
                      <a16:creationId xmlns:a16="http://schemas.microsoft.com/office/drawing/2014/main" id="{5DD177CC-66B2-EF4C-AEB2-B66896F0EAF8}"/>
                    </a:ext>
                  </a:extLst>
                </p:cNvPr>
                <p:cNvSpPr/>
                <p:nvPr/>
              </p:nvSpPr>
              <p:spPr>
                <a:xfrm>
                  <a:off x="31750" y="558800"/>
                  <a:ext cx="654050" cy="20320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7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Injection Date</a:t>
                  </a:r>
                  <a:endParaRPr lang="en-US" sz="12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DF750FBD-0B8B-C647-B3FF-C171AF91DFE5}"/>
                    </a:ext>
                  </a:extLst>
                </p:cNvPr>
                <p:cNvSpPr/>
                <p:nvPr/>
              </p:nvSpPr>
              <p:spPr>
                <a:xfrm>
                  <a:off x="742950" y="558800"/>
                  <a:ext cx="654050" cy="20320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7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Injection Site</a:t>
                  </a:r>
                  <a:endParaRPr lang="en-US" sz="12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F9962BA7-5436-D443-BD74-D2BD99664E4C}"/>
                    </a:ext>
                  </a:extLst>
                </p:cNvPr>
                <p:cNvSpPr/>
                <p:nvPr/>
              </p:nvSpPr>
              <p:spPr>
                <a:xfrm>
                  <a:off x="31750" y="812800"/>
                  <a:ext cx="654050" cy="20320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7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Injection Type</a:t>
                  </a:r>
                  <a:endParaRPr lang="en-US" sz="12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5385032F-75B5-4245-A401-7DA0F90F0EA9}"/>
                    </a:ext>
                  </a:extLst>
                </p:cNvPr>
                <p:cNvSpPr/>
                <p:nvPr/>
              </p:nvSpPr>
              <p:spPr>
                <a:xfrm>
                  <a:off x="736600" y="812800"/>
                  <a:ext cx="654050" cy="20320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6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# Cells Injected</a:t>
                  </a:r>
                  <a:endParaRPr lang="en-US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F36D582D-6550-6247-BC39-FC256954941E}"/>
                    </a:ext>
                  </a:extLst>
                </p:cNvPr>
                <p:cNvSpPr/>
                <p:nvPr/>
              </p:nvSpPr>
              <p:spPr>
                <a:xfrm>
                  <a:off x="31750" y="1066800"/>
                  <a:ext cx="654050" cy="20320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8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Passage #</a:t>
                  </a:r>
                  <a:endParaRPr lang="en-US" sz="12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775ECA0-6191-5F4C-AB75-C28F2DFAAEB5}"/>
                  </a:ext>
                </a:extLst>
              </p:cNvPr>
              <p:cNvGrpSpPr/>
              <p:nvPr/>
            </p:nvGrpSpPr>
            <p:grpSpPr>
              <a:xfrm>
                <a:off x="0" y="2446421"/>
                <a:ext cx="1428750" cy="1098550"/>
                <a:chOff x="0" y="0"/>
                <a:chExt cx="1428750" cy="1098550"/>
              </a:xfrm>
              <a:grpFill/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0D64D781-0DD0-4749-8521-DF27831F058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428750" cy="109855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00" kern="120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Cell Line</a:t>
                  </a:r>
                  <a:endParaRPr lang="en-US" sz="110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0" name="Rectangle 19">
                  <a:extLst>
                    <a:ext uri="{FF2B5EF4-FFF2-40B4-BE49-F238E27FC236}">
                      <a16:creationId xmlns:a16="http://schemas.microsoft.com/office/drawing/2014/main" id="{B12A2809-2DC6-FF40-8E2C-DF3393CD4FCD}"/>
                    </a:ext>
                  </a:extLst>
                </p:cNvPr>
                <p:cNvSpPr/>
                <p:nvPr/>
              </p:nvSpPr>
              <p:spPr>
                <a:xfrm>
                  <a:off x="31750" y="292100"/>
                  <a:ext cx="654050" cy="20320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8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Cell Line ID</a:t>
                  </a:r>
                  <a:endParaRPr lang="en-US" sz="12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1" name="Rectangle 20">
                  <a:extLst>
                    <a:ext uri="{FF2B5EF4-FFF2-40B4-BE49-F238E27FC236}">
                      <a16:creationId xmlns:a16="http://schemas.microsoft.com/office/drawing/2014/main" id="{8FFFCF1C-E5C0-1349-B5F7-1591BD3DFC0C}"/>
                    </a:ext>
                  </a:extLst>
                </p:cNvPr>
                <p:cNvSpPr/>
                <p:nvPr/>
              </p:nvSpPr>
              <p:spPr>
                <a:xfrm>
                  <a:off x="742950" y="292100"/>
                  <a:ext cx="654050" cy="20320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8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Source</a:t>
                  </a:r>
                  <a:endParaRPr lang="en-US" sz="12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CFE9AE4E-D209-C847-AA92-FA0B9F558B01}"/>
                    </a:ext>
                  </a:extLst>
                </p:cNvPr>
                <p:cNvSpPr/>
                <p:nvPr/>
              </p:nvSpPr>
              <p:spPr>
                <a:xfrm>
                  <a:off x="31750" y="558800"/>
                  <a:ext cx="654050" cy="20320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7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Injection Date</a:t>
                  </a:r>
                  <a:endParaRPr lang="en-US" sz="12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15D00C18-0C49-DD4E-A2CC-95729D56F7B5}"/>
                    </a:ext>
                  </a:extLst>
                </p:cNvPr>
                <p:cNvSpPr/>
                <p:nvPr/>
              </p:nvSpPr>
              <p:spPr>
                <a:xfrm>
                  <a:off x="742950" y="558800"/>
                  <a:ext cx="654050" cy="20320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7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Injection Site</a:t>
                  </a:r>
                  <a:endParaRPr lang="en-US" sz="12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184BCE86-C8B4-6B45-B609-1F54071686F4}"/>
                    </a:ext>
                  </a:extLst>
                </p:cNvPr>
                <p:cNvSpPr/>
                <p:nvPr/>
              </p:nvSpPr>
              <p:spPr>
                <a:xfrm>
                  <a:off x="31750" y="812800"/>
                  <a:ext cx="654050" cy="20320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7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Injection Type</a:t>
                  </a:r>
                  <a:endParaRPr lang="en-US" sz="12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8E30322D-8ABD-AA46-8298-64B325893C42}"/>
                    </a:ext>
                  </a:extLst>
                </p:cNvPr>
                <p:cNvSpPr/>
                <p:nvPr/>
              </p:nvSpPr>
              <p:spPr>
                <a:xfrm>
                  <a:off x="736600" y="812800"/>
                  <a:ext cx="654050" cy="20320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6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# Cells Injected</a:t>
                  </a:r>
                  <a:endParaRPr lang="en-US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F8E5719-5A8F-5C49-B2CD-B3FC658D469F}"/>
                  </a:ext>
                </a:extLst>
              </p:cNvPr>
              <p:cNvGrpSpPr/>
              <p:nvPr/>
            </p:nvGrpSpPr>
            <p:grpSpPr>
              <a:xfrm>
                <a:off x="0" y="0"/>
                <a:ext cx="1428750" cy="966020"/>
                <a:chOff x="0" y="0"/>
                <a:chExt cx="1428750" cy="966020"/>
              </a:xfrm>
              <a:grpFill/>
            </p:grpSpPr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1964C4A-A462-3741-AEB4-A12971E09327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685800" cy="28022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Species </a:t>
                  </a:r>
                  <a:endParaRPr lang="en-US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0711E5A-D2E7-384C-94EE-521D8B31184D}"/>
                    </a:ext>
                  </a:extLst>
                </p:cNvPr>
                <p:cNvSpPr/>
                <p:nvPr/>
              </p:nvSpPr>
              <p:spPr>
                <a:xfrm>
                  <a:off x="742950" y="0"/>
                  <a:ext cx="685800" cy="28022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Strain</a:t>
                  </a:r>
                  <a:endParaRPr lang="en-US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A6731672-50D0-634C-8FD1-1EDEFD9F8F2C}"/>
                    </a:ext>
                  </a:extLst>
                </p:cNvPr>
                <p:cNvSpPr/>
                <p:nvPr/>
              </p:nvSpPr>
              <p:spPr>
                <a:xfrm>
                  <a:off x="742950" y="349250"/>
                  <a:ext cx="685800" cy="28022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6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Strain Source / Vendor</a:t>
                  </a:r>
                  <a:endParaRPr lang="en-US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C7233BE8-07CE-E544-9B55-F24DA455B61A}"/>
                    </a:ext>
                  </a:extLst>
                </p:cNvPr>
                <p:cNvSpPr/>
                <p:nvPr/>
              </p:nvSpPr>
              <p:spPr>
                <a:xfrm>
                  <a:off x="0" y="349250"/>
                  <a:ext cx="685800" cy="28022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6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Genetic Modifications</a:t>
                  </a:r>
                  <a:endParaRPr lang="en-US" sz="1100" dirty="0">
                    <a:effectLst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4D6CEDCD-F6E5-0741-9369-C53DB462ED44}"/>
                    </a:ext>
                  </a:extLst>
                </p:cNvPr>
                <p:cNvSpPr/>
                <p:nvPr/>
              </p:nvSpPr>
              <p:spPr>
                <a:xfrm>
                  <a:off x="0" y="685800"/>
                  <a:ext cx="685800" cy="28022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Sex</a:t>
                  </a:r>
                  <a:r>
                    <a:rPr lang="en-US" sz="1100" dirty="0"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51A102C6-9A89-BD4E-AEE7-224D3E1FF7F6}"/>
                    </a:ext>
                  </a:extLst>
                </p:cNvPr>
                <p:cNvSpPr/>
                <p:nvPr/>
              </p:nvSpPr>
              <p:spPr>
                <a:xfrm>
                  <a:off x="742950" y="685800"/>
                  <a:ext cx="685800" cy="280220"/>
                </a:xfrm>
                <a:prstGeom prst="rect">
                  <a:avLst/>
                </a:prstGeom>
                <a:grpFill/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wrap="square" rtlCol="0" anchor="t">
                  <a:noAutofit/>
                </a:bodyPr>
                <a:lstStyle/>
                <a:p>
                  <a:pPr marL="0" marR="0" algn="ctr"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800"/>
                    </a:spcAft>
                  </a:pPr>
                  <a:r>
                    <a:rPr lang="en-US" sz="1200" kern="1200" dirty="0">
                      <a:solidFill>
                        <a:srgbClr val="000000"/>
                      </a:solidFill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DOB</a:t>
                  </a:r>
                  <a:r>
                    <a:rPr lang="en-US" sz="1100" dirty="0">
                      <a:effectLst/>
                      <a:ea typeface="Calibri" panose="020F050202020403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</p:grp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79DAACC-04E6-C14F-A68B-5E4B77700178}"/>
                </a:ext>
              </a:extLst>
            </p:cNvPr>
            <p:cNvSpPr/>
            <p:nvPr/>
          </p:nvSpPr>
          <p:spPr>
            <a:xfrm>
              <a:off x="0" y="0"/>
              <a:ext cx="1428750" cy="38501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1600" dirty="0">
                  <a:solidFill>
                    <a:srgbClr val="000000"/>
                  </a:solidFill>
                  <a:effectLst/>
                  <a:ea typeface="Calibri" panose="020F0502020204030204" pitchFamily="34" charset="0"/>
                  <a:cs typeface="Arial" panose="020B0604020202020204" pitchFamily="34" charset="0"/>
                </a:rPr>
                <a:t>Subject</a:t>
              </a:r>
              <a:endParaRPr lang="en-US" sz="1100" dirty="0">
                <a:effectLst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7" name="Picture 36" descr="Table&#10;&#10;Description automatically generated">
            <a:extLst>
              <a:ext uri="{FF2B5EF4-FFF2-40B4-BE49-F238E27FC236}">
                <a16:creationId xmlns:a16="http://schemas.microsoft.com/office/drawing/2014/main" id="{6625EAB6-1E47-1E47-8641-C090DC3C47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131" y="1096970"/>
            <a:ext cx="5033339" cy="38300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533400" y="5638800"/>
            <a:ext cx="114530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Preliminary PDX metadata is based on PDX-MI (Meehan et al., Cancer Res 2017), but working within CIRP to finalize metadata.</a:t>
            </a:r>
          </a:p>
        </p:txBody>
      </p:sp>
    </p:spTree>
    <p:extLst>
      <p:ext uri="{BB962C8B-B14F-4D97-AF65-F5344CB8AC3E}">
        <p14:creationId xmlns:p14="http://schemas.microsoft.com/office/powerpoint/2010/main" val="863859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972800" cy="1143000"/>
          </a:xfrm>
        </p:spPr>
        <p:txBody>
          <a:bodyPr/>
          <a:lstStyle/>
          <a:p>
            <a:r>
              <a:rPr lang="en-US" b="1" dirty="0"/>
              <a:t>PIXI Experiment Workflows</a:t>
            </a:r>
          </a:p>
        </p:txBody>
      </p:sp>
      <p:pic>
        <p:nvPicPr>
          <p:cNvPr id="5" name="Picture 4" descr="Graphical user interface, application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7"/>
          <a:stretch/>
        </p:blipFill>
        <p:spPr bwMode="auto">
          <a:xfrm>
            <a:off x="1524000" y="1143000"/>
            <a:ext cx="4026986" cy="54864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4648200" y="1219200"/>
            <a:ext cx="6299835" cy="4311650"/>
            <a:chOff x="3352800" y="1219200"/>
            <a:chExt cx="6299835" cy="4311650"/>
          </a:xfrm>
        </p:grpSpPr>
        <p:pic>
          <p:nvPicPr>
            <p:cNvPr id="6" name="Picture 5" descr="Graphical user interface, table&#10;&#10;Description automatically generated with medium confidence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3200" y="1219200"/>
              <a:ext cx="3099435" cy="431165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10" name="Straight Connector 9"/>
            <p:cNvCxnSpPr/>
            <p:nvPr/>
          </p:nvCxnSpPr>
          <p:spPr>
            <a:xfrm flipV="1">
              <a:off x="3352800" y="1219200"/>
              <a:ext cx="3200400" cy="2209800"/>
            </a:xfrm>
            <a:prstGeom prst="line">
              <a:avLst/>
            </a:prstGeom>
            <a:ln w="127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3352800" y="3505200"/>
              <a:ext cx="3200400" cy="202565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4920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10972800" cy="1143000"/>
          </a:xfrm>
        </p:spPr>
        <p:txBody>
          <a:bodyPr/>
          <a:lstStyle/>
          <a:p>
            <a:r>
              <a:rPr lang="en-US" b="1" dirty="0"/>
              <a:t>PIXI Experiment Workflows</a:t>
            </a:r>
          </a:p>
        </p:txBody>
      </p:sp>
      <p:pic>
        <p:nvPicPr>
          <p:cNvPr id="5" name="Picture 4" descr="Graphical user interface, application&#10;&#10;Description automatically generated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27"/>
          <a:stretch/>
        </p:blipFill>
        <p:spPr bwMode="auto">
          <a:xfrm>
            <a:off x="1524000" y="1143000"/>
            <a:ext cx="4026986" cy="548640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0" name="Straight Connector 9"/>
          <p:cNvCxnSpPr/>
          <p:nvPr/>
        </p:nvCxnSpPr>
        <p:spPr>
          <a:xfrm flipV="1">
            <a:off x="4419600" y="1219200"/>
            <a:ext cx="3429000" cy="3298825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419600" y="4594225"/>
            <a:ext cx="3429000" cy="936625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Graphical user interface&#10;&#10;Description automatically generated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700" y="1219200"/>
            <a:ext cx="3028315" cy="431101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17092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74CA5553-B7C8-514B-9F53-9457F903C5BB}"/>
              </a:ext>
            </a:extLst>
          </p:cNvPr>
          <p:cNvSpPr txBox="1"/>
          <p:nvPr/>
        </p:nvSpPr>
        <p:spPr>
          <a:xfrm>
            <a:off x="337620" y="1371601"/>
            <a:ext cx="5656780" cy="4754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Interactive hotel splitter works for in progress image sessions and for image sessions that are already in PIXI database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DICOM splitting tool based on Kalen et al., Tomography 2021.</a:t>
            </a:r>
          </a:p>
          <a:p>
            <a:pPr>
              <a:lnSpc>
                <a:spcPct val="90000"/>
              </a:lnSpc>
              <a:spcBef>
                <a:spcPct val="20000"/>
              </a:spcBef>
            </a:pPr>
            <a:endParaRPr lang="en-US" sz="2000" dirty="0"/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 DICOM metadata is updated for split image sessions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UIDs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Patient ID, Weight, Orientation, Comments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Radiopharmaceutical doses and injections (for PET)</a:t>
            </a:r>
          </a:p>
          <a:p>
            <a:pPr lvl="1">
              <a:lnSpc>
                <a:spcPct val="90000"/>
              </a:lnSpc>
              <a:spcBef>
                <a:spcPct val="20000"/>
              </a:spcBef>
            </a:pPr>
            <a:endParaRPr lang="en-US" sz="2000" dirty="0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D3022AF5-8282-FE45-9988-A38C6C2C60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11" y="1371601"/>
            <a:ext cx="5528564" cy="4754564"/>
          </a:xfrm>
          <a:prstGeom prst="rect">
            <a:avLst/>
          </a:prstGeom>
          <a:noFill/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BE95716-3C28-004C-85DF-61478FED9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10972800" cy="114300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b="1" dirty="0"/>
              <a:t>Hotel Image Session Splitter Workflow</a:t>
            </a:r>
          </a:p>
        </p:txBody>
      </p:sp>
    </p:spTree>
    <p:extLst>
      <p:ext uri="{BB962C8B-B14F-4D97-AF65-F5344CB8AC3E}">
        <p14:creationId xmlns:p14="http://schemas.microsoft.com/office/powerpoint/2010/main" val="836201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FBE5C45-B914-45D4-97D8-7F88F8D475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b="1" dirty="0"/>
              <a:t>The Scope &amp; Unmet Need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528730-C3BF-4F31-A71D-418E6CF21B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799" y="990600"/>
            <a:ext cx="7086601" cy="5791200"/>
          </a:xfrm>
        </p:spPr>
        <p:txBody>
          <a:bodyPr>
            <a:normAutofit fontScale="92500" lnSpcReduction="10000"/>
          </a:bodyPr>
          <a:lstStyle/>
          <a:p>
            <a:r>
              <a:rPr lang="en-US" sz="2800" dirty="0"/>
              <a:t>NCI’s precision medicine initiative emphasizes the use of translational oncology models (PDX, GEMMs, etc.), reproducible, impactful, and open science.</a:t>
            </a:r>
          </a:p>
          <a:p>
            <a:r>
              <a:rPr lang="en-US" sz="2800" dirty="0"/>
              <a:t>Vast datasets (# of animals, # of time points,# modalities, drug therapies, probes, sequences, etc.) and dynamic/complex workflow.</a:t>
            </a:r>
          </a:p>
          <a:p>
            <a:r>
              <a:rPr lang="en-US" sz="2800" dirty="0"/>
              <a:t>Non-tractable data results in poor reproducibility and presents obstacles for data mining and open science collaboration.</a:t>
            </a:r>
          </a:p>
          <a:p>
            <a:r>
              <a:rPr lang="en-US" sz="2800" dirty="0"/>
              <a:t>Current databases are not compatible with the complexity and growing demands in preclinical cancer imaging which include big data needs and collection of metadata/annotation to support NCI’s precision medicine initiative.</a:t>
            </a:r>
          </a:p>
          <a:p>
            <a:endParaRPr lang="en-US" sz="2800" dirty="0"/>
          </a:p>
          <a:p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A08CF0-4395-451C-B47F-F639AABB14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071" y="1676400"/>
            <a:ext cx="4627129" cy="4457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09182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4336A1-F290-4278-B21E-A769F0DA63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A63CC-FAF3-4C33-87A7-32EF6EF1E5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414622"/>
            <a:ext cx="11201400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Develop an open-source preclinical imaging informatics platform—</a:t>
            </a:r>
            <a:r>
              <a:rPr lang="en-US" b="1" dirty="0"/>
              <a:t>Preclinical Imaging XNAT-enabled Informatics (PIXI)</a:t>
            </a:r>
            <a:r>
              <a:rPr lang="en-US" dirty="0"/>
              <a:t>—to: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Manage the workflow of a preclinical imaging laboratory.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Develop a database to address the big data needs and collection of metadata/annotation to support NCI’s precision medicine initiative.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Develop and enable deployment of analytic and computational pipelines in preclinical imaging</a:t>
            </a:r>
          </a:p>
        </p:txBody>
      </p:sp>
    </p:spTree>
    <p:extLst>
      <p:ext uri="{BB962C8B-B14F-4D97-AF65-F5344CB8AC3E}">
        <p14:creationId xmlns:p14="http://schemas.microsoft.com/office/powerpoint/2010/main" val="31914807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BB3C8-BA65-4A54-A698-86E501D05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143000"/>
          </a:xfrm>
        </p:spPr>
        <p:txBody>
          <a:bodyPr/>
          <a:lstStyle/>
          <a:p>
            <a:r>
              <a:rPr lang="en-US" b="1" dirty="0"/>
              <a:t>Overview of Project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600200"/>
            <a:ext cx="11800228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377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C6C0A7-44B4-7A65-0596-7F182CEC6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414622"/>
            <a:ext cx="6248400" cy="4525963"/>
          </a:xfrm>
        </p:spPr>
        <p:txBody>
          <a:bodyPr>
            <a:normAutofit fontScale="925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Unlike clinical imaging where data/metadata collection standards are widely accepted by vendors and in practice of clinical research, standards are not widely accepted nor implemented in preclinical imaging.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 NCI co-clinical imaging research program (CIRP) has surveyed CIRP funded sites to identify metadata needs to support quantitative co-clinical imaging research.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Google surveys were created to cover separate topics.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A complete reference implementation will be a part of PIXI.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3FABE47-D9AD-2168-1B61-957EFDAE4E00}"/>
              </a:ext>
            </a:extLst>
          </p:cNvPr>
          <p:cNvSpPr txBox="1">
            <a:spLocks/>
          </p:cNvSpPr>
          <p:nvPr/>
        </p:nvSpPr>
        <p:spPr>
          <a:xfrm>
            <a:off x="609600" y="152400"/>
            <a:ext cx="10972800" cy="868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Small Animal DICOM &amp; Metadata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6749374A-BD72-FB3A-AB04-E0E2093745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2440976"/>
              </p:ext>
            </p:extLst>
          </p:nvPr>
        </p:nvGraphicFramePr>
        <p:xfrm>
          <a:off x="6298882" y="1828800"/>
          <a:ext cx="5816918" cy="29336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76400">
                  <a:extLst>
                    <a:ext uri="{9D8B030D-6E8A-4147-A177-3AD203B41FA5}">
                      <a16:colId xmlns:a16="http://schemas.microsoft.com/office/drawing/2014/main" val="886588008"/>
                    </a:ext>
                  </a:extLst>
                </a:gridCol>
                <a:gridCol w="1473907">
                  <a:extLst>
                    <a:ext uri="{9D8B030D-6E8A-4147-A177-3AD203B41FA5}">
                      <a16:colId xmlns:a16="http://schemas.microsoft.com/office/drawing/2014/main" val="1662873162"/>
                    </a:ext>
                  </a:extLst>
                </a:gridCol>
                <a:gridCol w="1497893">
                  <a:extLst>
                    <a:ext uri="{9D8B030D-6E8A-4147-A177-3AD203B41FA5}">
                      <a16:colId xmlns:a16="http://schemas.microsoft.com/office/drawing/2014/main" val="4027481294"/>
                    </a:ext>
                  </a:extLst>
                </a:gridCol>
                <a:gridCol w="1168718">
                  <a:extLst>
                    <a:ext uri="{9D8B030D-6E8A-4147-A177-3AD203B41FA5}">
                      <a16:colId xmlns:a16="http://schemas.microsoft.com/office/drawing/2014/main" val="2366715866"/>
                    </a:ext>
                  </a:extLst>
                </a:gridCol>
              </a:tblGrid>
              <a:tr h="365736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Element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Essential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Recommended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Not Needed</a:t>
                      </a:r>
                    </a:p>
                  </a:txBody>
                  <a:tcPr marL="53340" marR="53340" marT="26670" marB="26670"/>
                </a:tc>
                <a:extLst>
                  <a:ext uri="{0D108BD9-81ED-4DB2-BD59-A6C34878D82A}">
                    <a16:rowId xmlns:a16="http://schemas.microsoft.com/office/drawing/2014/main" val="812612883"/>
                  </a:ext>
                </a:extLst>
              </a:tr>
              <a:tr h="246517">
                <a:tc>
                  <a:txBody>
                    <a:bodyPr/>
                    <a:lstStyle/>
                    <a:p>
                      <a:r>
                        <a:rPr lang="en-US" sz="1600" dirty="0"/>
                        <a:t>Common Animal Model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20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</a:t>
                      </a:r>
                    </a:p>
                  </a:txBody>
                  <a:tcPr marL="53340" marR="53340" marT="26670" marB="26670"/>
                </a:tc>
                <a:extLst>
                  <a:ext uri="{0D108BD9-81ED-4DB2-BD59-A6C34878D82A}">
                    <a16:rowId xmlns:a16="http://schemas.microsoft.com/office/drawing/2014/main" val="686067715"/>
                  </a:ext>
                </a:extLst>
              </a:tr>
              <a:tr h="246517">
                <a:tc>
                  <a:txBody>
                    <a:bodyPr/>
                    <a:lstStyle/>
                    <a:p>
                      <a:r>
                        <a:rPr lang="en-US" sz="1600" dirty="0"/>
                        <a:t>Feeding and Environmental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11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44</a:t>
                      </a:r>
                    </a:p>
                  </a:txBody>
                  <a:tcPr marL="53340" marR="53340" marT="26670" marB="26670"/>
                </a:tc>
                <a:extLst>
                  <a:ext uri="{0D108BD9-81ED-4DB2-BD59-A6C34878D82A}">
                    <a16:rowId xmlns:a16="http://schemas.microsoft.com/office/drawing/2014/main" val="841641949"/>
                  </a:ext>
                </a:extLst>
              </a:tr>
              <a:tr h="246517">
                <a:tc>
                  <a:txBody>
                    <a:bodyPr/>
                    <a:lstStyle/>
                    <a:p>
                      <a:r>
                        <a:rPr lang="en-US" sz="1600" dirty="0"/>
                        <a:t>Study Protocol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6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53340" marR="53340" marT="26670" marB="26670"/>
                </a:tc>
                <a:extLst>
                  <a:ext uri="{0D108BD9-81ED-4DB2-BD59-A6C34878D82A}">
                    <a16:rowId xmlns:a16="http://schemas.microsoft.com/office/drawing/2014/main" val="1094428088"/>
                  </a:ext>
                </a:extLst>
              </a:tr>
              <a:tr h="246517">
                <a:tc>
                  <a:txBody>
                    <a:bodyPr/>
                    <a:lstStyle/>
                    <a:p>
                      <a:r>
                        <a:rPr lang="en-US" sz="1600" dirty="0"/>
                        <a:t>Imaging Common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7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53340" marR="53340" marT="26670" marB="26670"/>
                </a:tc>
                <a:extLst>
                  <a:ext uri="{0D108BD9-81ED-4DB2-BD59-A6C34878D82A}">
                    <a16:rowId xmlns:a16="http://schemas.microsoft.com/office/drawing/2014/main" val="2769894249"/>
                  </a:ext>
                </a:extLst>
              </a:tr>
              <a:tr h="246517">
                <a:tc>
                  <a:txBody>
                    <a:bodyPr/>
                    <a:lstStyle/>
                    <a:p>
                      <a:r>
                        <a:rPr lang="en-US" sz="1600" dirty="0"/>
                        <a:t>MR Imaging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88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28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0</a:t>
                      </a:r>
                    </a:p>
                  </a:txBody>
                  <a:tcPr marL="53340" marR="53340" marT="26670" marB="26670"/>
                </a:tc>
                <a:extLst>
                  <a:ext uri="{0D108BD9-81ED-4DB2-BD59-A6C34878D82A}">
                    <a16:rowId xmlns:a16="http://schemas.microsoft.com/office/drawing/2014/main" val="2569960088"/>
                  </a:ext>
                </a:extLst>
              </a:tr>
              <a:tr h="246517">
                <a:tc>
                  <a:txBody>
                    <a:bodyPr/>
                    <a:lstStyle/>
                    <a:p>
                      <a:r>
                        <a:rPr lang="en-US" sz="1600" dirty="0"/>
                        <a:t>PET Imaging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50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34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19</a:t>
                      </a:r>
                    </a:p>
                  </a:txBody>
                  <a:tcPr marL="53340" marR="53340" marT="26670" marB="26670"/>
                </a:tc>
                <a:extLst>
                  <a:ext uri="{0D108BD9-81ED-4DB2-BD59-A6C34878D82A}">
                    <a16:rowId xmlns:a16="http://schemas.microsoft.com/office/drawing/2014/main" val="2902465966"/>
                  </a:ext>
                </a:extLst>
              </a:tr>
              <a:tr h="246517">
                <a:tc>
                  <a:txBody>
                    <a:bodyPr/>
                    <a:lstStyle/>
                    <a:p>
                      <a:r>
                        <a:rPr lang="en-US" sz="1600" dirty="0"/>
                        <a:t>CT Imaging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35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25</a:t>
                      </a:r>
                    </a:p>
                  </a:txBody>
                  <a:tcPr marL="53340" marR="53340" marT="26670" marB="2667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27</a:t>
                      </a:r>
                    </a:p>
                  </a:txBody>
                  <a:tcPr marL="53340" marR="53340" marT="26670" marB="26670"/>
                </a:tc>
                <a:extLst>
                  <a:ext uri="{0D108BD9-81ED-4DB2-BD59-A6C34878D82A}">
                    <a16:rowId xmlns:a16="http://schemas.microsoft.com/office/drawing/2014/main" val="23078154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06542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68362"/>
          </a:xfrm>
        </p:spPr>
        <p:txBody>
          <a:bodyPr/>
          <a:lstStyle/>
          <a:p>
            <a:r>
              <a:rPr lang="en-US" b="1" dirty="0"/>
              <a:t>PIXI Database, PCI Workflow and Experiments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C655472-FC95-9E4E-9927-4C831720EF77}"/>
              </a:ext>
            </a:extLst>
          </p:cNvPr>
          <p:cNvSpPr/>
          <p:nvPr/>
        </p:nvSpPr>
        <p:spPr>
          <a:xfrm>
            <a:off x="2290776" y="2377243"/>
            <a:ext cx="118872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Project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C6D3862-1CE9-C94F-8903-44277FE73E06}"/>
              </a:ext>
            </a:extLst>
          </p:cNvPr>
          <p:cNvSpPr/>
          <p:nvPr/>
        </p:nvSpPr>
        <p:spPr>
          <a:xfrm>
            <a:off x="2290776" y="3477896"/>
            <a:ext cx="118872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Subject</a:t>
            </a:r>
          </a:p>
        </p:txBody>
      </p:sp>
      <p:cxnSp>
        <p:nvCxnSpPr>
          <p:cNvPr id="5" name="Connector: Elbow 6">
            <a:extLst>
              <a:ext uri="{FF2B5EF4-FFF2-40B4-BE49-F238E27FC236}">
                <a16:creationId xmlns:a16="http://schemas.microsoft.com/office/drawing/2014/main" id="{2BE3281E-3FB7-2B4B-9809-94ACB2561927}"/>
              </a:ext>
            </a:extLst>
          </p:cNvPr>
          <p:cNvCxnSpPr/>
          <p:nvPr/>
        </p:nvCxnSpPr>
        <p:spPr>
          <a:xfrm rot="5400000">
            <a:off x="2524040" y="3116799"/>
            <a:ext cx="734893" cy="0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or: Elbow 15">
            <a:extLst>
              <a:ext uri="{FF2B5EF4-FFF2-40B4-BE49-F238E27FC236}">
                <a16:creationId xmlns:a16="http://schemas.microsoft.com/office/drawing/2014/main" id="{E8A2319D-F2A9-2B4F-9399-60D88370A729}"/>
              </a:ext>
            </a:extLst>
          </p:cNvPr>
          <p:cNvCxnSpPr/>
          <p:nvPr/>
        </p:nvCxnSpPr>
        <p:spPr>
          <a:xfrm rot="5400000">
            <a:off x="2524039" y="4217453"/>
            <a:ext cx="734894" cy="0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B227496-A0CA-474B-8752-C3CD0FE9E1BC}"/>
              </a:ext>
            </a:extLst>
          </p:cNvPr>
          <p:cNvSpPr/>
          <p:nvPr/>
        </p:nvSpPr>
        <p:spPr>
          <a:xfrm>
            <a:off x="592768" y="3175143"/>
            <a:ext cx="118872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Cell 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0C599D-F3A5-324E-9F79-7D7747C77DFE}"/>
              </a:ext>
            </a:extLst>
          </p:cNvPr>
          <p:cNvSpPr/>
          <p:nvPr/>
        </p:nvSpPr>
        <p:spPr>
          <a:xfrm>
            <a:off x="592768" y="3778507"/>
            <a:ext cx="118872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PDX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2920170-A865-7646-A7DB-64E21284B62C}"/>
              </a:ext>
            </a:extLst>
          </p:cNvPr>
          <p:cNvSpPr/>
          <p:nvPr/>
        </p:nvSpPr>
        <p:spPr>
          <a:xfrm>
            <a:off x="592768" y="4381871"/>
            <a:ext cx="118872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GEMM</a:t>
            </a:r>
          </a:p>
        </p:txBody>
      </p:sp>
      <p:cxnSp>
        <p:nvCxnSpPr>
          <p:cNvPr id="10" name="Connector: Elbow 49">
            <a:extLst>
              <a:ext uri="{FF2B5EF4-FFF2-40B4-BE49-F238E27FC236}">
                <a16:creationId xmlns:a16="http://schemas.microsoft.com/office/drawing/2014/main" id="{DDF5B20C-5CEB-3E4E-AA7B-616E1CB3ED48}"/>
              </a:ext>
            </a:extLst>
          </p:cNvPr>
          <p:cNvCxnSpPr>
            <a:stCxn id="4" idx="1"/>
            <a:endCxn id="7" idx="3"/>
          </p:cNvCxnSpPr>
          <p:nvPr/>
        </p:nvCxnSpPr>
        <p:spPr>
          <a:xfrm rot="10800000">
            <a:off x="1781488" y="3358024"/>
            <a:ext cx="509288" cy="302753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53">
            <a:extLst>
              <a:ext uri="{FF2B5EF4-FFF2-40B4-BE49-F238E27FC236}">
                <a16:creationId xmlns:a16="http://schemas.microsoft.com/office/drawing/2014/main" id="{EE4A7B0C-5FCB-984E-ACB1-AAC628A3FEE1}"/>
              </a:ext>
            </a:extLst>
          </p:cNvPr>
          <p:cNvCxnSpPr>
            <a:stCxn id="4" idx="1"/>
            <a:endCxn id="9" idx="3"/>
          </p:cNvCxnSpPr>
          <p:nvPr/>
        </p:nvCxnSpPr>
        <p:spPr>
          <a:xfrm rot="10800000" flipV="1">
            <a:off x="1781488" y="3660775"/>
            <a:ext cx="509288" cy="903975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Elbow 55">
            <a:extLst>
              <a:ext uri="{FF2B5EF4-FFF2-40B4-BE49-F238E27FC236}">
                <a16:creationId xmlns:a16="http://schemas.microsoft.com/office/drawing/2014/main" id="{387B329F-83DB-B440-9451-EF633DD56C17}"/>
              </a:ext>
            </a:extLst>
          </p:cNvPr>
          <p:cNvCxnSpPr>
            <a:stCxn id="4" idx="1"/>
            <a:endCxn id="8" idx="3"/>
          </p:cNvCxnSpPr>
          <p:nvPr/>
        </p:nvCxnSpPr>
        <p:spPr>
          <a:xfrm rot="10800000" flipV="1">
            <a:off x="1781488" y="3660775"/>
            <a:ext cx="509288" cy="300611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4592014D-558F-C34E-86DD-587B9BA3729D}"/>
              </a:ext>
            </a:extLst>
          </p:cNvPr>
          <p:cNvSpPr/>
          <p:nvPr/>
        </p:nvSpPr>
        <p:spPr>
          <a:xfrm>
            <a:off x="592767" y="2571779"/>
            <a:ext cx="1188720" cy="36576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WT</a:t>
            </a:r>
          </a:p>
        </p:txBody>
      </p:sp>
      <p:cxnSp>
        <p:nvCxnSpPr>
          <p:cNvPr id="14" name="Connector: Elbow 96">
            <a:extLst>
              <a:ext uri="{FF2B5EF4-FFF2-40B4-BE49-F238E27FC236}">
                <a16:creationId xmlns:a16="http://schemas.microsoft.com/office/drawing/2014/main" id="{238C64A2-C248-F141-97D3-1375DB3DC7F5}"/>
              </a:ext>
            </a:extLst>
          </p:cNvPr>
          <p:cNvCxnSpPr>
            <a:stCxn id="4" idx="1"/>
            <a:endCxn id="13" idx="3"/>
          </p:cNvCxnSpPr>
          <p:nvPr/>
        </p:nvCxnSpPr>
        <p:spPr>
          <a:xfrm rot="10800000">
            <a:off x="1781488" y="2754660"/>
            <a:ext cx="509289" cy="906117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DE45506-9D79-E14A-B9D2-DA2FCFA91573}"/>
              </a:ext>
            </a:extLst>
          </p:cNvPr>
          <p:cNvSpPr/>
          <p:nvPr/>
        </p:nvSpPr>
        <p:spPr>
          <a:xfrm>
            <a:off x="3962400" y="1676400"/>
            <a:ext cx="1188720" cy="3657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Imaging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98C2DC9-74FA-3E44-8FC2-B8E9EA0691C4}"/>
              </a:ext>
            </a:extLst>
          </p:cNvPr>
          <p:cNvSpPr/>
          <p:nvPr/>
        </p:nvSpPr>
        <p:spPr>
          <a:xfrm>
            <a:off x="3962400" y="3152673"/>
            <a:ext cx="1188720" cy="365760"/>
          </a:xfrm>
          <a:prstGeom prst="rect">
            <a:avLst/>
          </a:prstGeom>
          <a:pattFill prst="wdDnDiag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-OMICS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A1AECF6-77C8-C949-8265-8AE8191C64D1}"/>
              </a:ext>
            </a:extLst>
          </p:cNvPr>
          <p:cNvSpPr/>
          <p:nvPr/>
        </p:nvSpPr>
        <p:spPr>
          <a:xfrm>
            <a:off x="3962400" y="4574900"/>
            <a:ext cx="1188720" cy="3657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Descriptive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FCD3F6-F402-0747-B871-4FB496E63F2D}"/>
              </a:ext>
            </a:extLst>
          </p:cNvPr>
          <p:cNvSpPr/>
          <p:nvPr/>
        </p:nvSpPr>
        <p:spPr>
          <a:xfrm>
            <a:off x="3960472" y="2409774"/>
            <a:ext cx="1188720" cy="365760"/>
          </a:xfrm>
          <a:prstGeom prst="rect">
            <a:avLst/>
          </a:prstGeom>
          <a:pattFill prst="wdDnDiag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Pathology</a:t>
            </a:r>
          </a:p>
        </p:txBody>
      </p:sp>
      <p:cxnSp>
        <p:nvCxnSpPr>
          <p:cNvPr id="19" name="Connector: Elbow 87">
            <a:extLst>
              <a:ext uri="{FF2B5EF4-FFF2-40B4-BE49-F238E27FC236}">
                <a16:creationId xmlns:a16="http://schemas.microsoft.com/office/drawing/2014/main" id="{2645CD9D-40A2-2B4D-9033-D7D40311F919}"/>
              </a:ext>
            </a:extLst>
          </p:cNvPr>
          <p:cNvCxnSpPr>
            <a:endCxn id="15" idx="1"/>
          </p:cNvCxnSpPr>
          <p:nvPr/>
        </p:nvCxnSpPr>
        <p:spPr>
          <a:xfrm flipV="1">
            <a:off x="3461078" y="1859280"/>
            <a:ext cx="501322" cy="2911200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or: Elbow 89">
            <a:extLst>
              <a:ext uri="{FF2B5EF4-FFF2-40B4-BE49-F238E27FC236}">
                <a16:creationId xmlns:a16="http://schemas.microsoft.com/office/drawing/2014/main" id="{6754D452-E236-BB45-BC77-240D07CC783C}"/>
              </a:ext>
            </a:extLst>
          </p:cNvPr>
          <p:cNvCxnSpPr>
            <a:endCxn id="18" idx="1"/>
          </p:cNvCxnSpPr>
          <p:nvPr/>
        </p:nvCxnSpPr>
        <p:spPr>
          <a:xfrm flipV="1">
            <a:off x="3461078" y="2592654"/>
            <a:ext cx="499394" cy="2177826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or: Elbow 91">
            <a:extLst>
              <a:ext uri="{FF2B5EF4-FFF2-40B4-BE49-F238E27FC236}">
                <a16:creationId xmlns:a16="http://schemas.microsoft.com/office/drawing/2014/main" id="{8BE14A7C-1110-9F43-A1D8-EBF7B6FED849}"/>
              </a:ext>
            </a:extLst>
          </p:cNvPr>
          <p:cNvCxnSpPr>
            <a:endCxn id="16" idx="1"/>
          </p:cNvCxnSpPr>
          <p:nvPr/>
        </p:nvCxnSpPr>
        <p:spPr>
          <a:xfrm flipV="1">
            <a:off x="3461078" y="3335553"/>
            <a:ext cx="501322" cy="1434927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or: Elbow 93">
            <a:extLst>
              <a:ext uri="{FF2B5EF4-FFF2-40B4-BE49-F238E27FC236}">
                <a16:creationId xmlns:a16="http://schemas.microsoft.com/office/drawing/2014/main" id="{B0C7D3B8-7F92-E243-92C5-C135DFD4E1F8}"/>
              </a:ext>
            </a:extLst>
          </p:cNvPr>
          <p:cNvCxnSpPr>
            <a:endCxn id="17" idx="1"/>
          </p:cNvCxnSpPr>
          <p:nvPr/>
        </p:nvCxnSpPr>
        <p:spPr>
          <a:xfrm flipV="1">
            <a:off x="3461078" y="4757780"/>
            <a:ext cx="501322" cy="12700"/>
          </a:xfrm>
          <a:prstGeom prst="bentConnector3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15A94E1-7447-5F47-B29C-7DCCA17F9D0D}"/>
              </a:ext>
            </a:extLst>
          </p:cNvPr>
          <p:cNvSpPr/>
          <p:nvPr/>
        </p:nvSpPr>
        <p:spPr>
          <a:xfrm>
            <a:off x="3960472" y="3843656"/>
            <a:ext cx="1188720" cy="3657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Intervention</a:t>
            </a:r>
          </a:p>
        </p:txBody>
      </p:sp>
      <p:cxnSp>
        <p:nvCxnSpPr>
          <p:cNvPr id="24" name="Connector: Elbow 91">
            <a:extLst>
              <a:ext uri="{FF2B5EF4-FFF2-40B4-BE49-F238E27FC236}">
                <a16:creationId xmlns:a16="http://schemas.microsoft.com/office/drawing/2014/main" id="{22DD00C0-6A28-7642-8380-523DC08D0DB1}"/>
              </a:ext>
            </a:extLst>
          </p:cNvPr>
          <p:cNvCxnSpPr>
            <a:endCxn id="23" idx="1"/>
          </p:cNvCxnSpPr>
          <p:nvPr/>
        </p:nvCxnSpPr>
        <p:spPr>
          <a:xfrm flipV="1">
            <a:off x="3461078" y="4026536"/>
            <a:ext cx="499394" cy="743944"/>
          </a:xfrm>
          <a:prstGeom prst="bentConnector3">
            <a:avLst>
              <a:gd name="adj1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51147141-35E9-164C-B26C-7C1B4AC278E3}"/>
              </a:ext>
            </a:extLst>
          </p:cNvPr>
          <p:cNvSpPr/>
          <p:nvPr/>
        </p:nvSpPr>
        <p:spPr>
          <a:xfrm>
            <a:off x="2290776" y="4578550"/>
            <a:ext cx="1188720" cy="36576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Experiment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4AEECFE-A6E1-3F46-A9EC-4836B234E99B}"/>
              </a:ext>
            </a:extLst>
          </p:cNvPr>
          <p:cNvSpPr/>
          <p:nvPr/>
        </p:nvSpPr>
        <p:spPr>
          <a:xfrm>
            <a:off x="5447228" y="1683919"/>
            <a:ext cx="762000" cy="3657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PET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0C9D442-9AB1-C24C-BA3F-52711A2063E2}"/>
              </a:ext>
            </a:extLst>
          </p:cNvPr>
          <p:cNvSpPr/>
          <p:nvPr/>
        </p:nvSpPr>
        <p:spPr>
          <a:xfrm>
            <a:off x="7144371" y="1683919"/>
            <a:ext cx="762000" cy="3657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CT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99FA5E4-5B75-E74F-BA99-1022F51E7394}"/>
              </a:ext>
            </a:extLst>
          </p:cNvPr>
          <p:cNvSpPr/>
          <p:nvPr/>
        </p:nvSpPr>
        <p:spPr>
          <a:xfrm>
            <a:off x="6298603" y="1675441"/>
            <a:ext cx="762000" cy="3657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MR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1DDC842-C0E3-6E46-9C96-358991D43190}"/>
              </a:ext>
            </a:extLst>
          </p:cNvPr>
          <p:cNvSpPr/>
          <p:nvPr/>
        </p:nvSpPr>
        <p:spPr>
          <a:xfrm>
            <a:off x="7990139" y="1683919"/>
            <a:ext cx="762000" cy="3657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BLI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53E1E3E-0111-7449-8CB1-ACC57AAF0159}"/>
              </a:ext>
            </a:extLst>
          </p:cNvPr>
          <p:cNvSpPr/>
          <p:nvPr/>
        </p:nvSpPr>
        <p:spPr>
          <a:xfrm>
            <a:off x="5423546" y="3851693"/>
            <a:ext cx="913137" cy="3657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Drugs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BB45ADB-0426-0340-93E3-04D2F64563DD}"/>
              </a:ext>
            </a:extLst>
          </p:cNvPr>
          <p:cNvSpPr/>
          <p:nvPr/>
        </p:nvSpPr>
        <p:spPr>
          <a:xfrm>
            <a:off x="8835907" y="1683919"/>
            <a:ext cx="762000" cy="365760"/>
          </a:xfrm>
          <a:prstGeom prst="rect">
            <a:avLst/>
          </a:prstGeom>
          <a:pattFill prst="wdDnDiag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SPECT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31D9B98-5F13-664F-98E8-C97416B7420C}"/>
              </a:ext>
            </a:extLst>
          </p:cNvPr>
          <p:cNvSpPr/>
          <p:nvPr/>
        </p:nvSpPr>
        <p:spPr>
          <a:xfrm>
            <a:off x="9681675" y="1683919"/>
            <a:ext cx="762000" cy="365760"/>
          </a:xfrm>
          <a:prstGeom prst="rect">
            <a:avLst/>
          </a:prstGeom>
          <a:pattFill prst="wdDnDiag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US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6A2C1D9-4984-4847-B7A2-EEA09C0F20D8}"/>
              </a:ext>
            </a:extLst>
          </p:cNvPr>
          <p:cNvSpPr/>
          <p:nvPr/>
        </p:nvSpPr>
        <p:spPr>
          <a:xfrm>
            <a:off x="5445776" y="4574900"/>
            <a:ext cx="1555789" cy="3657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Animal Weight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B7C6186-09D2-A142-B98D-4064717AB95D}"/>
              </a:ext>
            </a:extLst>
          </p:cNvPr>
          <p:cNvSpPr/>
          <p:nvPr/>
        </p:nvSpPr>
        <p:spPr>
          <a:xfrm>
            <a:off x="7069440" y="4574900"/>
            <a:ext cx="1253524" cy="3657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Tumor Size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216C386-A9B3-0A41-B904-CC3C3B6A7341}"/>
              </a:ext>
            </a:extLst>
          </p:cNvPr>
          <p:cNvSpPr/>
          <p:nvPr/>
        </p:nvSpPr>
        <p:spPr>
          <a:xfrm>
            <a:off x="8403294" y="4574900"/>
            <a:ext cx="1253524" cy="365760"/>
          </a:xfrm>
          <a:prstGeom prst="rect">
            <a:avLst/>
          </a:prstGeom>
          <a:pattFill prst="wdDnDiag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Metabolic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67367D5-88A7-3A4B-B1A9-9DB3571E0DBE}"/>
              </a:ext>
            </a:extLst>
          </p:cNvPr>
          <p:cNvSpPr/>
          <p:nvPr/>
        </p:nvSpPr>
        <p:spPr>
          <a:xfrm>
            <a:off x="9737148" y="4581250"/>
            <a:ext cx="861791" cy="365760"/>
          </a:xfrm>
          <a:prstGeom prst="rect">
            <a:avLst/>
          </a:prstGeom>
          <a:pattFill prst="wdDnDiag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BioD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900889BF-323E-D943-992A-BDC527B1B73E}"/>
              </a:ext>
            </a:extLst>
          </p:cNvPr>
          <p:cNvSpPr/>
          <p:nvPr/>
        </p:nvSpPr>
        <p:spPr>
          <a:xfrm>
            <a:off x="5446324" y="2409774"/>
            <a:ext cx="762000" cy="365760"/>
          </a:xfrm>
          <a:prstGeom prst="rect">
            <a:avLst/>
          </a:prstGeom>
          <a:pattFill prst="wdDnDiag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H&amp;E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493B45A-0096-A443-B8E9-D4E1D9110E83}"/>
              </a:ext>
            </a:extLst>
          </p:cNvPr>
          <p:cNvSpPr/>
          <p:nvPr/>
        </p:nvSpPr>
        <p:spPr>
          <a:xfrm>
            <a:off x="6298602" y="2406685"/>
            <a:ext cx="762000" cy="365760"/>
          </a:xfrm>
          <a:prstGeom prst="rect">
            <a:avLst/>
          </a:prstGeom>
          <a:pattFill prst="wdDnDiag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IHC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C17EEF43-EDCA-544F-ACD0-35A611E8A3E0}"/>
              </a:ext>
            </a:extLst>
          </p:cNvPr>
          <p:cNvSpPr/>
          <p:nvPr/>
        </p:nvSpPr>
        <p:spPr>
          <a:xfrm>
            <a:off x="7151895" y="2406685"/>
            <a:ext cx="913241" cy="365760"/>
          </a:xfrm>
          <a:prstGeom prst="rect">
            <a:avLst/>
          </a:prstGeom>
          <a:pattFill prst="wdDnDiag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ExVivo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1401BD5-1A3B-224E-8D0F-89231FBF9183}"/>
              </a:ext>
            </a:extLst>
          </p:cNvPr>
          <p:cNvSpPr/>
          <p:nvPr/>
        </p:nvSpPr>
        <p:spPr>
          <a:xfrm>
            <a:off x="8175852" y="2406685"/>
            <a:ext cx="913241" cy="365760"/>
          </a:xfrm>
          <a:prstGeom prst="rect">
            <a:avLst/>
          </a:prstGeom>
          <a:pattFill prst="wdDnDiag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MxIF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19B0E1B2-25B5-7B4D-94B3-228AA5498BA8}"/>
              </a:ext>
            </a:extLst>
          </p:cNvPr>
          <p:cNvSpPr/>
          <p:nvPr/>
        </p:nvSpPr>
        <p:spPr>
          <a:xfrm>
            <a:off x="5446324" y="3152673"/>
            <a:ext cx="762000" cy="365760"/>
          </a:xfrm>
          <a:prstGeom prst="rect">
            <a:avLst/>
          </a:prstGeom>
          <a:pattFill prst="wdDnDiag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chemeClr val="bg1"/>
                </a:solidFill>
              </a:rPr>
              <a:t>GeEx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E67AA76-12E3-B548-861F-89224DB2AD10}"/>
              </a:ext>
            </a:extLst>
          </p:cNvPr>
          <p:cNvSpPr/>
          <p:nvPr/>
        </p:nvSpPr>
        <p:spPr>
          <a:xfrm>
            <a:off x="6302592" y="3152598"/>
            <a:ext cx="1030676" cy="365760"/>
          </a:xfrm>
          <a:prstGeom prst="rect">
            <a:avLst/>
          </a:prstGeom>
          <a:pattFill prst="wdDnDiag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RNA seq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51D252DC-5591-884C-A603-BA11086E1C88}"/>
              </a:ext>
            </a:extLst>
          </p:cNvPr>
          <p:cNvSpPr/>
          <p:nvPr/>
        </p:nvSpPr>
        <p:spPr>
          <a:xfrm>
            <a:off x="7431655" y="3147297"/>
            <a:ext cx="1030676" cy="365760"/>
          </a:xfrm>
          <a:prstGeom prst="rect">
            <a:avLst/>
          </a:prstGeom>
          <a:pattFill prst="wdDnDiag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WES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1ECB16A-2093-8849-AE0D-5563F1B6DFE0}"/>
              </a:ext>
            </a:extLst>
          </p:cNvPr>
          <p:cNvSpPr/>
          <p:nvPr/>
        </p:nvSpPr>
        <p:spPr>
          <a:xfrm>
            <a:off x="5387287" y="1602054"/>
            <a:ext cx="5140155" cy="53154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E6705C0-F1B1-5745-8511-9E093678EFB0}"/>
              </a:ext>
            </a:extLst>
          </p:cNvPr>
          <p:cNvSpPr/>
          <p:nvPr/>
        </p:nvSpPr>
        <p:spPr>
          <a:xfrm>
            <a:off x="5369079" y="2319467"/>
            <a:ext cx="3774922" cy="53154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1AC4C66-7E46-BE45-8940-5543B8131BD7}"/>
              </a:ext>
            </a:extLst>
          </p:cNvPr>
          <p:cNvSpPr/>
          <p:nvPr/>
        </p:nvSpPr>
        <p:spPr>
          <a:xfrm>
            <a:off x="5387287" y="3064404"/>
            <a:ext cx="3147113" cy="53154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35D830BE-4EB6-6140-A490-38063FB6C89B}"/>
              </a:ext>
            </a:extLst>
          </p:cNvPr>
          <p:cNvSpPr/>
          <p:nvPr/>
        </p:nvSpPr>
        <p:spPr>
          <a:xfrm>
            <a:off x="5387287" y="4481858"/>
            <a:ext cx="6423714" cy="53154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D9CDBDC-8151-6448-A7F3-98D7B62E4EEA}"/>
              </a:ext>
            </a:extLst>
          </p:cNvPr>
          <p:cNvSpPr/>
          <p:nvPr/>
        </p:nvSpPr>
        <p:spPr>
          <a:xfrm>
            <a:off x="5387287" y="3755552"/>
            <a:ext cx="1013514" cy="531546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A21AF2B-E648-6343-9F03-671616256D96}"/>
              </a:ext>
            </a:extLst>
          </p:cNvPr>
          <p:cNvSpPr/>
          <p:nvPr/>
        </p:nvSpPr>
        <p:spPr>
          <a:xfrm>
            <a:off x="10383079" y="5533552"/>
            <a:ext cx="1340080" cy="365760"/>
          </a:xfrm>
          <a:prstGeom prst="rect">
            <a:avLst/>
          </a:prstGeom>
          <a:pattFill prst="wdDnDiag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Future Workflows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62F2197-830F-9247-BD6E-60A0BBF75066}"/>
              </a:ext>
            </a:extLst>
          </p:cNvPr>
          <p:cNvSpPr/>
          <p:nvPr/>
        </p:nvSpPr>
        <p:spPr>
          <a:xfrm>
            <a:off x="9054913" y="5531008"/>
            <a:ext cx="1253524" cy="36576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Complete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FF9E89E-D425-4941-BF00-EEC08B1C25D1}"/>
              </a:ext>
            </a:extLst>
          </p:cNvPr>
          <p:cNvSpPr/>
          <p:nvPr/>
        </p:nvSpPr>
        <p:spPr>
          <a:xfrm>
            <a:off x="10679269" y="4580633"/>
            <a:ext cx="1043890" cy="365760"/>
          </a:xfrm>
          <a:prstGeom prst="rect">
            <a:avLst/>
          </a:prstGeom>
          <a:pattFill prst="wdDnDiag">
            <a:fgClr>
              <a:schemeClr val="accent3">
                <a:lumMod val="50000"/>
              </a:schemeClr>
            </a:fgClr>
            <a:bgClr>
              <a:schemeClr val="accent3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Housing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9246DAA1-CB0E-3446-832A-BE3AB45430A7}"/>
              </a:ext>
            </a:extLst>
          </p:cNvPr>
          <p:cNvSpPr txBox="1"/>
          <p:nvPr/>
        </p:nvSpPr>
        <p:spPr>
          <a:xfrm>
            <a:off x="557228" y="5407001"/>
            <a:ext cx="8255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The XNAT Project/Subject/Experiment hierarchy was extended to support preclinical imaging workflows</a:t>
            </a:r>
          </a:p>
        </p:txBody>
      </p:sp>
    </p:spTree>
    <p:extLst>
      <p:ext uri="{BB962C8B-B14F-4D97-AF65-F5344CB8AC3E}">
        <p14:creationId xmlns:p14="http://schemas.microsoft.com/office/powerpoint/2010/main" val="37544721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267FCAE-3F7F-7543-8077-B5B6B173C5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63" y="1330441"/>
            <a:ext cx="4505937" cy="44196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2B6EB5C0-6284-7E4E-8A66-37A1F5384D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62" y="1066800"/>
            <a:ext cx="4187441" cy="26199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6DCF8A8-2E28-864E-9E50-CC76DDEE9B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62" y="3997441"/>
            <a:ext cx="4187441" cy="22532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C435F58-0D73-564D-A129-F6E5F6EFDD7A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Interactive PET/CT Hotel Session Splitter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098C3FD-2FBA-0B49-8503-8AD7BE04FACE}"/>
              </a:ext>
            </a:extLst>
          </p:cNvPr>
          <p:cNvCxnSpPr/>
          <p:nvPr/>
        </p:nvCxnSpPr>
        <p:spPr>
          <a:xfrm>
            <a:off x="5323863" y="2397241"/>
            <a:ext cx="12192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5966DA-7109-9E43-8C15-629EAE29612A}"/>
              </a:ext>
            </a:extLst>
          </p:cNvPr>
          <p:cNvCxnSpPr>
            <a:cxnSpLocks/>
          </p:cNvCxnSpPr>
          <p:nvPr/>
        </p:nvCxnSpPr>
        <p:spPr>
          <a:xfrm flipH="1">
            <a:off x="5323863" y="4835641"/>
            <a:ext cx="1219200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2AB50087-1419-9A43-B8CD-887C3CFC027A}"/>
              </a:ext>
            </a:extLst>
          </p:cNvPr>
          <p:cNvSpPr txBox="1"/>
          <p:nvPr/>
        </p:nvSpPr>
        <p:spPr>
          <a:xfrm>
            <a:off x="5207783" y="1853577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Hotel Image Session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959874-15C2-EA40-BE44-F28BE480C1A0}"/>
              </a:ext>
            </a:extLst>
          </p:cNvPr>
          <p:cNvSpPr txBox="1"/>
          <p:nvPr/>
        </p:nvSpPr>
        <p:spPr>
          <a:xfrm>
            <a:off x="5239487" y="4312421"/>
            <a:ext cx="1371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Single Subject Image Session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D10B27-2086-476D-4F47-E4EC1C4DB30F}"/>
              </a:ext>
            </a:extLst>
          </p:cNvPr>
          <p:cNvSpPr txBox="1"/>
          <p:nvPr/>
        </p:nvSpPr>
        <p:spPr>
          <a:xfrm>
            <a:off x="6400800" y="6039759"/>
            <a:ext cx="5656780" cy="3610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en-US" sz="1600" dirty="0"/>
              <a:t>DICOM splitting tool based on Kalen et al., Tomography 2021.</a:t>
            </a:r>
          </a:p>
        </p:txBody>
      </p:sp>
    </p:spTree>
    <p:extLst>
      <p:ext uri="{BB962C8B-B14F-4D97-AF65-F5344CB8AC3E}">
        <p14:creationId xmlns:p14="http://schemas.microsoft.com/office/powerpoint/2010/main" val="592259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7C435F58-0D73-564D-A129-F6E5F6EFDD7A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Bioluminescent Imaging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1C41CBE-0560-18E4-1E39-1C1C17BCF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400" y="3810663"/>
            <a:ext cx="2424411" cy="24244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C0A8C04-F0F6-72BF-4C5F-A3E70FEDB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414" y="1112982"/>
            <a:ext cx="4924911" cy="255151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8BAF3A-7A3B-85C4-DD85-50FA917FD2CD}"/>
              </a:ext>
            </a:extLst>
          </p:cNvPr>
          <p:cNvSpPr txBox="1"/>
          <p:nvPr/>
        </p:nvSpPr>
        <p:spPr>
          <a:xfrm>
            <a:off x="304800" y="1163851"/>
            <a:ext cx="5656780" cy="4754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XNAT has strong support for DICOM imaging modalities. Improvements were made to core XNAT to support BLI images.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PerkinElmer IVIS 2D bioluminescent imaging format can now be imported into the PIXI database.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Li thresholding [1][2][3] is used to segment the mice into single subject image sessions.</a:t>
            </a:r>
          </a:p>
          <a:p>
            <a:pPr marL="285750" indent="-285750">
              <a:lnSpc>
                <a:spcPct val="90000"/>
              </a:lnSpc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Future work will focus on the automatic calculation of the bioluminescence signal for tracking tumor growth.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EDA94E-4D8C-1E43-761B-8A755B92A203}"/>
              </a:ext>
            </a:extLst>
          </p:cNvPr>
          <p:cNvSpPr txBox="1"/>
          <p:nvPr/>
        </p:nvSpPr>
        <p:spPr>
          <a:xfrm>
            <a:off x="2438400" y="5965743"/>
            <a:ext cx="58731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ctr"/>
            <a:r>
              <a:rPr lang="en-US" sz="800" dirty="0">
                <a:solidFill>
                  <a:srgbClr val="3D3D3D"/>
                </a:solidFill>
                <a:latin typeface="Source Sans Pro" panose="020B0503030403020204" pitchFamily="34" charset="0"/>
              </a:rPr>
              <a:t>[1] Li C.H. and Lee C.K. (1993) “Minimum Cross Entropy Thresholding” Pattern Recognition, 26(4): 617-625 </a:t>
            </a:r>
            <a:r>
              <a:rPr lang="en-US" sz="800" dirty="0">
                <a:solidFill>
                  <a:srgbClr val="3D3D3D"/>
                </a:solidFill>
                <a:latin typeface="Source Sans Pro" panose="020B0503030403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DOI:10.1016/0031-3203(93)90115-D</a:t>
            </a:r>
            <a:endParaRPr lang="en-US" sz="800" dirty="0">
              <a:solidFill>
                <a:srgbClr val="3D3D3D"/>
              </a:solidFill>
              <a:latin typeface="Source Sans Pro" panose="020B0503030403020204" pitchFamily="34" charset="0"/>
            </a:endParaRPr>
          </a:p>
          <a:p>
            <a:pPr fontAlgn="ctr"/>
            <a:r>
              <a:rPr lang="en-US" sz="800" dirty="0">
                <a:solidFill>
                  <a:srgbClr val="3D3D3D"/>
                </a:solidFill>
                <a:latin typeface="Source Sans Pro" panose="020B0503030403020204" pitchFamily="34" charset="0"/>
              </a:rPr>
              <a:t>[2] Li C.H. and Tam P.K.S. (1998) “An Iterative Algorithm for Minimum Cross Entropy Thresholding” Pattern Recognition Letters, 18(8): 771-776 </a:t>
            </a:r>
            <a:r>
              <a:rPr lang="en-US" sz="800" dirty="0">
                <a:solidFill>
                  <a:srgbClr val="3D3D3D"/>
                </a:solidFill>
                <a:latin typeface="Source Sans Pro" panose="020B0503030403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DOI:10.1016/S0167-8655(98)00057-9</a:t>
            </a:r>
            <a:endParaRPr lang="en-US" sz="800" dirty="0">
              <a:solidFill>
                <a:srgbClr val="3D3D3D"/>
              </a:solidFill>
              <a:latin typeface="Source Sans Pro" panose="020B0503030403020204" pitchFamily="34" charset="0"/>
            </a:endParaRPr>
          </a:p>
          <a:p>
            <a:pPr fontAlgn="ctr"/>
            <a:r>
              <a:rPr lang="en-US" sz="800" dirty="0">
                <a:solidFill>
                  <a:srgbClr val="3D3D3D"/>
                </a:solidFill>
                <a:latin typeface="Source Sans Pro" panose="020B0503030403020204" pitchFamily="34" charset="0"/>
              </a:rPr>
              <a:t>[3] </a:t>
            </a:r>
            <a:r>
              <a:rPr lang="en-US" sz="800" i="1" dirty="0">
                <a:latin typeface="Source Sans Pro" panose="020B0503030403020204" pitchFamily="34" charset="0"/>
              </a:rPr>
              <a:t>Li Thresholding¶</a:t>
            </a:r>
            <a:r>
              <a:rPr lang="en-US" sz="800" dirty="0">
                <a:latin typeface="Source Sans Pro" panose="020B0503030403020204" pitchFamily="34" charset="0"/>
              </a:rPr>
              <a:t>. Li thresholding - </a:t>
            </a:r>
            <a:r>
              <a:rPr lang="en-US" sz="800" dirty="0" err="1">
                <a:latin typeface="Source Sans Pro" panose="020B0503030403020204" pitchFamily="34" charset="0"/>
              </a:rPr>
              <a:t>skimage</a:t>
            </a:r>
            <a:r>
              <a:rPr lang="en-US" sz="800" dirty="0">
                <a:latin typeface="Source Sans Pro" panose="020B0503030403020204" pitchFamily="34" charset="0"/>
              </a:rPr>
              <a:t> v0.19.2 docs. (n.d.). Retrieved July 1, 2022, from https://scikit-</a:t>
            </a:r>
            <a:r>
              <a:rPr lang="en-US" sz="800" dirty="0" err="1">
                <a:latin typeface="Source Sans Pro" panose="020B0503030403020204" pitchFamily="34" charset="0"/>
              </a:rPr>
              <a:t>image.org</a:t>
            </a:r>
            <a:r>
              <a:rPr lang="en-US" sz="800" dirty="0">
                <a:latin typeface="Source Sans Pro" panose="020B0503030403020204" pitchFamily="34" charset="0"/>
              </a:rPr>
              <a:t>/docs/stable/</a:t>
            </a:r>
            <a:r>
              <a:rPr lang="en-US" sz="800" dirty="0" err="1">
                <a:latin typeface="Source Sans Pro" panose="020B0503030403020204" pitchFamily="34" charset="0"/>
              </a:rPr>
              <a:t>auto_examples</a:t>
            </a:r>
            <a:r>
              <a:rPr lang="en-US" sz="800" dirty="0">
                <a:latin typeface="Source Sans Pro" panose="020B0503030403020204" pitchFamily="34" charset="0"/>
              </a:rPr>
              <a:t>/developers/</a:t>
            </a:r>
            <a:r>
              <a:rPr lang="en-US" sz="800" dirty="0" err="1">
                <a:latin typeface="Source Sans Pro" panose="020B0503030403020204" pitchFamily="34" charset="0"/>
              </a:rPr>
              <a:t>plot_threshold_li.html</a:t>
            </a:r>
            <a:r>
              <a:rPr lang="en-US" sz="800" dirty="0">
                <a:latin typeface="Source Sans Pro" panose="020B0503030403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51749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7D02BA21-5072-AF7B-AA50-01325FB34C2A}"/>
              </a:ext>
            </a:extLst>
          </p:cNvPr>
          <p:cNvSpPr txBox="1">
            <a:spLocks/>
          </p:cNvSpPr>
          <p:nvPr/>
        </p:nvSpPr>
        <p:spPr>
          <a:xfrm>
            <a:off x="685800" y="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err="1"/>
              <a:t>Jupyter</a:t>
            </a:r>
            <a:r>
              <a:rPr lang="en-US" b="1" dirty="0"/>
              <a:t> Notebook Integration</a:t>
            </a:r>
          </a:p>
        </p:txBody>
      </p:sp>
      <p:pic>
        <p:nvPicPr>
          <p:cNvPr id="103" name="Picture 102" descr="Diagram&#10;&#10;Description automatically generated">
            <a:extLst>
              <a:ext uri="{FF2B5EF4-FFF2-40B4-BE49-F238E27FC236}">
                <a16:creationId xmlns:a16="http://schemas.microsoft.com/office/drawing/2014/main" id="{927E7A05-696A-BC84-9139-B0286E5DD5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1676400"/>
            <a:ext cx="8034245" cy="3953359"/>
          </a:xfrm>
          <a:prstGeom prst="rect">
            <a:avLst/>
          </a:prstGeom>
        </p:spPr>
      </p:pic>
      <p:sp>
        <p:nvSpPr>
          <p:cNvPr id="104" name="TextBox 103">
            <a:extLst>
              <a:ext uri="{FF2B5EF4-FFF2-40B4-BE49-F238E27FC236}">
                <a16:creationId xmlns:a16="http://schemas.microsoft.com/office/drawing/2014/main" id="{BE818C00-1EA4-2B22-845C-5BE882E5DFDE}"/>
              </a:ext>
            </a:extLst>
          </p:cNvPr>
          <p:cNvSpPr txBox="1"/>
          <p:nvPr/>
        </p:nvSpPr>
        <p:spPr>
          <a:xfrm>
            <a:off x="337620" y="1371601"/>
            <a:ext cx="3820135" cy="47545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pPr marL="342900" lvl="0" indent="-342900" font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</a:rPr>
              <a:t>Jupyter Notebooks are the preferred environment for drafting, revising, sharing, and documenting Python scripts.</a:t>
            </a:r>
          </a:p>
          <a:p>
            <a:pPr marL="342900" lvl="0" indent="-342900" fontAlgn="ctr">
              <a:buFont typeface="Arial" panose="020B0604020202020204" pitchFamily="34" charset="0"/>
              <a:buChar char="•"/>
            </a:pPr>
            <a:endParaRPr lang="en-US" sz="2000" dirty="0">
              <a:latin typeface="Source Sans Pro" panose="020B0503030403020204" pitchFamily="34" charset="0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</a:rPr>
              <a:t>Integration with PIXI allows users to launch Jupyter notebooks on entire projects, individual subjects, or single imaging sessions. </a:t>
            </a:r>
          </a:p>
          <a:p>
            <a:pPr marL="342900" indent="-342900" fontAlgn="ctr">
              <a:buFont typeface="Arial" panose="020B0604020202020204" pitchFamily="34" charset="0"/>
              <a:buChar char="•"/>
            </a:pPr>
            <a:endParaRPr lang="en-US" sz="2000" dirty="0">
              <a:latin typeface="Source Sans Pro" panose="020B0503030403020204" pitchFamily="34" charset="0"/>
            </a:endParaRPr>
          </a:p>
          <a:p>
            <a:pPr marL="342900" indent="-342900" fontAlgn="ctr">
              <a:buFont typeface="Arial" panose="020B0604020202020204" pitchFamily="34" charset="0"/>
              <a:buChar char="•"/>
            </a:pPr>
            <a:r>
              <a:rPr lang="en-US" sz="2000" dirty="0">
                <a:latin typeface="Source Sans Pro" panose="020B0503030403020204" pitchFamily="34" charset="0"/>
              </a:rPr>
              <a:t>JupyterHub is used to launch single user Jupyter servers in Docker containers with imaging data mounted to the container. Users have direct, read only file access in a containerized environment and database access is available through the XNAT REST API. </a:t>
            </a:r>
          </a:p>
        </p:txBody>
      </p:sp>
    </p:spTree>
    <p:extLst>
      <p:ext uri="{BB962C8B-B14F-4D97-AF65-F5344CB8AC3E}">
        <p14:creationId xmlns:p14="http://schemas.microsoft.com/office/powerpoint/2010/main" val="22934339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13742</TotalTime>
  <Words>973</Words>
  <Application>Microsoft Macintosh PowerPoint</Application>
  <PresentationFormat>Widescreen</PresentationFormat>
  <Paragraphs>176</Paragraphs>
  <Slides>16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Source Sans Pro</vt:lpstr>
      <vt:lpstr>Wingdings</vt:lpstr>
      <vt:lpstr>Office Theme</vt:lpstr>
      <vt:lpstr>Development of an Open-Source Preclinical Imaging Informatics Platform for  Cancer Research</vt:lpstr>
      <vt:lpstr>The Scope &amp; Unmet Need</vt:lpstr>
      <vt:lpstr>Objective</vt:lpstr>
      <vt:lpstr>Overview of Project</vt:lpstr>
      <vt:lpstr>PowerPoint Presentation</vt:lpstr>
      <vt:lpstr>PIXI Database, PCI Workflow and Experiments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Animal Modeling</vt:lpstr>
      <vt:lpstr>PIXI Experiment Workflows</vt:lpstr>
      <vt:lpstr>PIXI Experiment Workflows</vt:lpstr>
      <vt:lpstr>Hotel Image Session Splitter Workflow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Shoghi, Kooresh Isaac</dc:creator>
  <cp:lastModifiedBy>Lassiter, Andy</cp:lastModifiedBy>
  <cp:revision>585</cp:revision>
  <dcterms:created xsi:type="dcterms:W3CDTF">2006-08-16T00:00:00Z</dcterms:created>
  <dcterms:modified xsi:type="dcterms:W3CDTF">2022-09-06T14:42:12Z</dcterms:modified>
</cp:coreProperties>
</file>