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1050" r:id="rId2"/>
    <p:sldId id="1051" r:id="rId3"/>
    <p:sldId id="1052" r:id="rId4"/>
    <p:sldId id="258" r:id="rId5"/>
    <p:sldId id="1053" r:id="rId6"/>
    <p:sldId id="1041" r:id="rId7"/>
    <p:sldId id="1084" r:id="rId8"/>
    <p:sldId id="1114" r:id="rId9"/>
    <p:sldId id="1047" r:id="rId10"/>
    <p:sldId id="987" r:id="rId11"/>
    <p:sldId id="1054" r:id="rId12"/>
    <p:sldId id="1055" r:id="rId13"/>
    <p:sldId id="1056" r:id="rId14"/>
    <p:sldId id="1057" r:id="rId15"/>
    <p:sldId id="280" r:id="rId16"/>
    <p:sldId id="1072" r:id="rId17"/>
    <p:sldId id="1085" r:id="rId18"/>
    <p:sldId id="281" r:id="rId19"/>
    <p:sldId id="282" r:id="rId20"/>
    <p:sldId id="283" r:id="rId21"/>
    <p:sldId id="284" r:id="rId22"/>
    <p:sldId id="285" r:id="rId23"/>
    <p:sldId id="286" r:id="rId24"/>
    <p:sldId id="1086" r:id="rId25"/>
    <p:sldId id="1094" r:id="rId26"/>
    <p:sldId id="1093" r:id="rId27"/>
    <p:sldId id="301" r:id="rId28"/>
    <p:sldId id="302" r:id="rId29"/>
    <p:sldId id="1079" r:id="rId30"/>
    <p:sldId id="304" r:id="rId31"/>
    <p:sldId id="1110" r:id="rId32"/>
    <p:sldId id="1111" r:id="rId33"/>
    <p:sldId id="1096" r:id="rId34"/>
    <p:sldId id="1080" r:id="rId35"/>
    <p:sldId id="325" r:id="rId36"/>
    <p:sldId id="1064" r:id="rId37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424443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424443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424443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424443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424443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424443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424443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424443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424443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54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ECE70F"/>
    <a:srgbClr val="0433FF"/>
    <a:srgbClr val="FF00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Helvetica Neue"/>
          <a:ea typeface="Helvetica Neue"/>
          <a:cs typeface="Helvetica Neue"/>
        </a:font>
        <a:srgbClr val="424443"/>
      </a:tcTxStyle>
      <a:tcStyle>
        <a:tcBdr>
          <a:left>
            <a:ln w="6350" cap="flat">
              <a:solidFill>
                <a:schemeClr val="accent4"/>
              </a:solidFill>
              <a:prstDash val="solid"/>
              <a:miter lim="800000"/>
            </a:ln>
          </a:left>
          <a:right>
            <a:ln w="6350" cap="flat">
              <a:solidFill>
                <a:schemeClr val="accent4"/>
              </a:solidFill>
              <a:prstDash val="solid"/>
              <a:miter lim="800000"/>
            </a:ln>
          </a:right>
          <a:top>
            <a:ln w="6350" cap="flat">
              <a:solidFill>
                <a:schemeClr val="accent4"/>
              </a:solidFill>
              <a:prstDash val="solid"/>
              <a:miter lim="800000"/>
            </a:ln>
          </a:top>
          <a:bottom>
            <a:ln w="6350" cap="flat">
              <a:solidFill>
                <a:schemeClr val="accent4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4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4"/>
              </a:solidFill>
              <a:prstDash val="solid"/>
              <a:miter lim="800000"/>
            </a:ln>
          </a:insideV>
        </a:tcBdr>
        <a:fill>
          <a:solidFill>
            <a:schemeClr val="accent4">
              <a:alpha val="40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Helvetica Neue"/>
          <a:ea typeface="Helvetica Neue"/>
          <a:cs typeface="Helvetica Neue"/>
        </a:font>
        <a:srgbClr val="424443"/>
      </a:tcTxStyle>
      <a:tcStyle>
        <a:tcBdr>
          <a:left>
            <a:ln w="6350" cap="flat">
              <a:solidFill>
                <a:schemeClr val="accent4"/>
              </a:solidFill>
              <a:prstDash val="solid"/>
              <a:miter lim="800000"/>
            </a:ln>
          </a:left>
          <a:right>
            <a:ln w="12700" cap="flat">
              <a:solidFill>
                <a:schemeClr val="accent4"/>
              </a:solidFill>
              <a:prstDash val="solid"/>
              <a:miter lim="800000"/>
            </a:ln>
          </a:right>
          <a:top>
            <a:ln w="6350" cap="flat">
              <a:solidFill>
                <a:schemeClr val="accent4"/>
              </a:solidFill>
              <a:prstDash val="solid"/>
              <a:miter lim="800000"/>
            </a:ln>
          </a:top>
          <a:bottom>
            <a:ln w="6350" cap="flat">
              <a:solidFill>
                <a:schemeClr val="accent4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4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4"/>
              </a:solidFill>
              <a:prstDash val="solid"/>
              <a:miter lim="800000"/>
            </a:ln>
          </a:insideV>
        </a:tcBdr>
        <a:fill>
          <a:solidFill>
            <a:schemeClr val="accent4">
              <a:alpha val="40000"/>
            </a:schemeClr>
          </a:solidFill>
        </a:fill>
      </a:tcStyle>
    </a:firstCol>
    <a:lastRow>
      <a:tcTxStyle b="on" i="on">
        <a:font>
          <a:latin typeface="Helvetica Neue"/>
          <a:ea typeface="Helvetica Neue"/>
          <a:cs typeface="Helvetica Neue"/>
        </a:font>
        <a:srgbClr val="42444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4"/>
              </a:solidFill>
              <a:prstDash val="solid"/>
              <a:miter lim="800000"/>
            </a:ln>
          </a:top>
          <a:bottom>
            <a:ln w="12700" cap="flat">
              <a:solidFill>
                <a:schemeClr val="accent4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n">
        <a:font>
          <a:latin typeface="Helvetica Neue"/>
          <a:ea typeface="Helvetica Neue"/>
          <a:cs typeface="Helvetica Neue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4"/>
              </a:solidFill>
              <a:prstDash val="solid"/>
              <a:miter lim="800000"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4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Helvetica Neue"/>
          <a:ea typeface="Helvetica Neue"/>
          <a:cs typeface="Helvetica Neue"/>
        </a:font>
        <a:srgbClr val="424443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Helvetica Neue"/>
          <a:ea typeface="Helvetica Neue"/>
          <a:cs typeface="Helvetica Neue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Helvetica Neue"/>
          <a:ea typeface="Helvetica Neue"/>
          <a:cs typeface="Helvetica Neue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Helvetica Neue"/>
          <a:ea typeface="Helvetica Neue"/>
          <a:cs typeface="Helvetica Neue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Helvetica Neue"/>
          <a:ea typeface="Helvetica Neue"/>
          <a:cs typeface="Helvetica Neue"/>
        </a:font>
        <a:srgbClr val="424443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Helvetica Neue"/>
          <a:ea typeface="Helvetica Neue"/>
          <a:cs typeface="Helvetica Neue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n">
        <a:font>
          <a:latin typeface="Helvetica Neue"/>
          <a:ea typeface="Helvetica Neue"/>
          <a:cs typeface="Helvetica Neue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n">
        <a:font>
          <a:latin typeface="Helvetica Neue"/>
          <a:ea typeface="Helvetica Neue"/>
          <a:cs typeface="Helvetica Neue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Helvetica Neue"/>
          <a:ea typeface="Helvetica Neue"/>
          <a:cs typeface="Helvetica Neue"/>
        </a:font>
        <a:srgbClr val="424443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n">
        <a:font>
          <a:latin typeface="Helvetica Neue"/>
          <a:ea typeface="Helvetica Neue"/>
          <a:cs typeface="Helvetica Neue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Helvetica Neue"/>
          <a:ea typeface="Helvetica Neue"/>
          <a:cs typeface="Helvetica Neue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Helvetica Neue"/>
          <a:ea typeface="Helvetica Neue"/>
          <a:cs typeface="Helvetica Neue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Helvetica Neue"/>
          <a:ea typeface="Helvetica Neue"/>
          <a:cs typeface="Helvetica Neue"/>
        </a:font>
        <a:srgbClr val="42444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n">
        <a:font>
          <a:latin typeface="Helvetica Neue"/>
          <a:ea typeface="Helvetica Neue"/>
          <a:cs typeface="Helvetica Neue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Helvetica Neue"/>
          <a:ea typeface="Helvetica Neue"/>
          <a:cs typeface="Helvetica Neue"/>
        </a:font>
        <a:srgbClr val="42444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24443"/>
              </a:solidFill>
              <a:prstDash val="solid"/>
              <a:bevel/>
            </a:ln>
          </a:top>
          <a:bottom>
            <a:ln w="25400" cap="flat">
              <a:solidFill>
                <a:srgbClr val="424443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n">
        <a:font>
          <a:latin typeface="Helvetica Neue"/>
          <a:ea typeface="Helvetica Neue"/>
          <a:cs typeface="Helvetica Neue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24443"/>
              </a:solidFill>
              <a:prstDash val="solid"/>
              <a:bevel/>
            </a:ln>
          </a:top>
          <a:bottom>
            <a:ln w="25400" cap="flat">
              <a:solidFill>
                <a:srgbClr val="424443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Helvetica Neue"/>
          <a:ea typeface="Helvetica Neue"/>
          <a:cs typeface="Helvetica Neue"/>
        </a:font>
        <a:srgbClr val="424443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Helvetica Neue"/>
          <a:ea typeface="Helvetica Neue"/>
          <a:cs typeface="Helvetica Neue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424443"/>
          </a:solidFill>
        </a:fill>
      </a:tcStyle>
    </a:firstCol>
    <a:lastRow>
      <a:tcTxStyle b="on" i="on">
        <a:font>
          <a:latin typeface="Helvetica Neue"/>
          <a:ea typeface="Helvetica Neue"/>
          <a:cs typeface="Helvetica Neue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424443"/>
          </a:solidFill>
        </a:fill>
      </a:tcStyle>
    </a:lastRow>
    <a:firstRow>
      <a:tcTxStyle b="on" i="on">
        <a:font>
          <a:latin typeface="Helvetica Neue"/>
          <a:ea typeface="Helvetica Neue"/>
          <a:cs typeface="Helvetica Neue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bevel/>
            </a:ln>
          </a:insideV>
        </a:tcBdr>
        <a:fill>
          <a:solidFill>
            <a:srgbClr val="42444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398" autoAdjust="0"/>
    <p:restoredTop sz="62925" autoAdjust="0"/>
  </p:normalViewPr>
  <p:slideViewPr>
    <p:cSldViewPr snapToGrid="0" snapToObjects="1">
      <p:cViewPr varScale="1">
        <p:scale>
          <a:sx n="54" d="100"/>
          <a:sy n="54" d="100"/>
        </p:scale>
        <p:origin x="1752" y="232"/>
      </p:cViewPr>
      <p:guideLst>
        <p:guide orient="horz" pos="3072"/>
        <p:guide pos="546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0" name="Shape 5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110448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+mn-lt"/>
        <a:ea typeface="+mn-ea"/>
        <a:cs typeface="+mn-cs"/>
        <a:sym typeface="Lucida Grande"/>
      </a:defRPr>
    </a:lvl1pPr>
    <a:lvl2pPr indent="228600" defTabSz="584200" latinLnBrk="0">
      <a:defRPr sz="2200">
        <a:latin typeface="+mn-lt"/>
        <a:ea typeface="+mn-ea"/>
        <a:cs typeface="+mn-cs"/>
        <a:sym typeface="Lucida Grande"/>
      </a:defRPr>
    </a:lvl2pPr>
    <a:lvl3pPr indent="457200" defTabSz="584200" latinLnBrk="0">
      <a:defRPr sz="2200">
        <a:latin typeface="+mn-lt"/>
        <a:ea typeface="+mn-ea"/>
        <a:cs typeface="+mn-cs"/>
        <a:sym typeface="Lucida Grande"/>
      </a:defRPr>
    </a:lvl3pPr>
    <a:lvl4pPr indent="685800" defTabSz="584200" latinLnBrk="0">
      <a:defRPr sz="2200">
        <a:latin typeface="+mn-lt"/>
        <a:ea typeface="+mn-ea"/>
        <a:cs typeface="+mn-cs"/>
        <a:sym typeface="Lucida Grande"/>
      </a:defRPr>
    </a:lvl4pPr>
    <a:lvl5pPr indent="914400" defTabSz="584200" latinLnBrk="0">
      <a:defRPr sz="2200">
        <a:latin typeface="+mn-lt"/>
        <a:ea typeface="+mn-ea"/>
        <a:cs typeface="+mn-cs"/>
        <a:sym typeface="Lucida Grande"/>
      </a:defRPr>
    </a:lvl5pPr>
    <a:lvl6pPr indent="1143000" defTabSz="584200" latinLnBrk="0">
      <a:defRPr sz="2200">
        <a:latin typeface="+mn-lt"/>
        <a:ea typeface="+mn-ea"/>
        <a:cs typeface="+mn-cs"/>
        <a:sym typeface="Lucida Grande"/>
      </a:defRPr>
    </a:lvl6pPr>
    <a:lvl7pPr indent="1371600" defTabSz="584200" latinLnBrk="0">
      <a:defRPr sz="2200">
        <a:latin typeface="+mn-lt"/>
        <a:ea typeface="+mn-ea"/>
        <a:cs typeface="+mn-cs"/>
        <a:sym typeface="Lucida Grande"/>
      </a:defRPr>
    </a:lvl7pPr>
    <a:lvl8pPr indent="1600200" defTabSz="584200" latinLnBrk="0">
      <a:defRPr sz="2200">
        <a:latin typeface="+mn-lt"/>
        <a:ea typeface="+mn-ea"/>
        <a:cs typeface="+mn-cs"/>
        <a:sym typeface="Lucida Grande"/>
      </a:defRPr>
    </a:lvl8pPr>
    <a:lvl9pPr indent="1828800" defTabSz="584200" latinLnBrk="0">
      <a:defRPr sz="2200">
        <a:latin typeface="+mn-lt"/>
        <a:ea typeface="+mn-ea"/>
        <a:cs typeface="+mn-cs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hape 51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5" name="Shape 5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720E4BA-4BB4-41A6-BD4C-55E70965F3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19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720E4BA-4BB4-41A6-BD4C-55E70965F3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19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0" i="0" dirty="0">
              <a:effectLst/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720E4BA-4BB4-41A6-BD4C-55E70965F3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19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720E4BA-4BB4-41A6-BD4C-55E70965F3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19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6" name="Google Shape;29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138196088a8_477_9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42" name="Google Shape;542;g138196088a8_477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9076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38196088a8_669_6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96" name="Google Shape;596;g138196088a8_669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5192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38196088a8_0_6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16" name="Google Shape;316;g138196088a8_0_6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38196088a8_0_6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35" name="Google Shape;335;g138196088a8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138196088a8_839_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1" name="Google Shape;341;g138196088a8_839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  <a:p>
            <a:pPr marL="0" marR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6763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38196088a8_0_65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8" name="Google Shape;348;g138196088a8_0_6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38196088a8_293_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84" name="Google Shape;384;g138196088a8_29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38196088a8_839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91" name="Google Shape;391;g138196088a8_839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38196088a8_839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91" name="Google Shape;391;g138196088a8_839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75120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38196088a8_839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91" name="Google Shape;391;g138196088a8_839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1407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38196088a8_477_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77" name="Google Shape;477;g138196088a8_477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93711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38196088a8_669_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2" name="Google Shape;662;g138196088a8_669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44918a99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1" name="Google Shape;681;g144918a99ab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38196088a8_669_18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01" name="Google Shape;701;g138196088a8_669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145c15d499c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52" name="Google Shape;852;g145c15d499c_0_2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3" name="Google Shape;853;g145c15d499c_0_2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443"/>
              </a:buClr>
              <a:buSzPts val="2600"/>
              <a:buFont typeface="Helvetica Neue"/>
              <a:buNone/>
            </a:pPr>
            <a:fld id="{00000000-1234-1234-1234-123412341234}" type="slidenum">
              <a:rPr lang="en-US" sz="2600" b="0" i="0" u="none" strike="noStrike" cap="none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31</a:t>
            </a:fld>
            <a:endParaRPr sz="2600" b="0" i="0" u="none" strike="noStrike" cap="none">
              <a:solidFill>
                <a:srgbClr val="4244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20548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720E4BA-4BB4-41A6-BD4C-55E70965F3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53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145c15d499c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145c15d499c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07297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438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144918a99ab_0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13" name="Google Shape;913;g144918a99a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625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" name="Google Shape;58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650536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23850" algn="l" defTabSz="584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500"/>
              <a:buFont typeface="Arial"/>
              <a:buChar char="-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13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70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472dfb5415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4" name="Google Shape;154;g1472dfb5415_0_5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Merriweather Sans"/>
              <a:buNone/>
            </a:pPr>
            <a:endParaRPr dirty="0"/>
          </a:p>
        </p:txBody>
      </p:sp>
      <p:sp>
        <p:nvSpPr>
          <p:cNvPr id="155" name="Google Shape;155;g1472dfb5415_0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443"/>
              </a:buClr>
              <a:buSzPts val="2600"/>
              <a:buFont typeface="Helvetica Neue"/>
              <a:buNone/>
            </a:pPr>
            <a:fld id="{00000000-1234-1234-1234-123412341234}" type="slidenum">
              <a:rPr lang="en-US" sz="2600" b="0" i="0" u="none" strike="noStrike" cap="none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fld>
            <a:endParaRPr sz="2600" b="0" i="0" u="none" strike="noStrike" cap="none">
              <a:solidFill>
                <a:srgbClr val="4244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58006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585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720E4BA-4BB4-41A6-BD4C-55E70965F3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19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hort 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Line"/>
          <p:cNvSpPr/>
          <p:nvPr/>
        </p:nvSpPr>
        <p:spPr>
          <a:xfrm>
            <a:off x="863626" y="1473201"/>
            <a:ext cx="15613012" cy="127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67735" tIns="67735" rIns="67735" bIns="67735" anchor="ctr"/>
          <a:lstStyle/>
          <a:p>
            <a:pPr algn="l" defTabSz="609630">
              <a:defRPr sz="11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1467"/>
          </a:p>
        </p:txBody>
      </p:sp>
      <p:sp>
        <p:nvSpPr>
          <p:cNvPr id="346" name="Title Text"/>
          <p:cNvSpPr txBox="1">
            <a:spLocks noGrp="1"/>
          </p:cNvSpPr>
          <p:nvPr>
            <p:ph type="title"/>
          </p:nvPr>
        </p:nvSpPr>
        <p:spPr>
          <a:xfrm>
            <a:off x="762023" y="-114301"/>
            <a:ext cx="15816218" cy="1397001"/>
          </a:xfrm>
          <a:prstGeom prst="rect">
            <a:avLst/>
          </a:prstGeom>
        </p:spPr>
        <p:txBody>
          <a:bodyPr/>
          <a:lstStyle>
            <a:lvl1pPr defTabSz="778972">
              <a:defRPr sz="5067">
                <a:solidFill>
                  <a:srgbClr val="003D65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47" name="Body Level One…"/>
          <p:cNvSpPr txBox="1">
            <a:spLocks noGrp="1"/>
          </p:cNvSpPr>
          <p:nvPr>
            <p:ph type="body" idx="1"/>
          </p:nvPr>
        </p:nvSpPr>
        <p:spPr>
          <a:xfrm>
            <a:off x="762023" y="1663829"/>
            <a:ext cx="15816218" cy="7226171"/>
          </a:xfrm>
          <a:prstGeom prst="rect">
            <a:avLst/>
          </a:prstGeom>
        </p:spPr>
        <p:txBody>
          <a:bodyPr/>
          <a:lstStyle>
            <a:lvl1pPr marL="328262" indent="-328262" defTabSz="778972">
              <a:spcBef>
                <a:spcPts val="6400"/>
              </a:spcBef>
              <a:buSzPct val="100000"/>
              <a:buChar char="•"/>
              <a:defRPr sz="3200">
                <a:solidFill>
                  <a:srgbClr val="747474"/>
                </a:solidFill>
              </a:defRPr>
            </a:lvl1pPr>
            <a:lvl2pPr marL="920958" indent="-328262" defTabSz="778972">
              <a:spcBef>
                <a:spcPts val="6400"/>
              </a:spcBef>
              <a:buSzPct val="100000"/>
              <a:buChar char="•"/>
              <a:defRPr sz="3200">
                <a:solidFill>
                  <a:srgbClr val="747474"/>
                </a:solidFill>
              </a:defRPr>
            </a:lvl2pPr>
            <a:lvl3pPr marL="1513654" indent="-328262" defTabSz="778972">
              <a:spcBef>
                <a:spcPts val="6400"/>
              </a:spcBef>
              <a:buSzPct val="100000"/>
              <a:buChar char="•"/>
              <a:defRPr sz="3200">
                <a:solidFill>
                  <a:srgbClr val="747474"/>
                </a:solidFill>
              </a:defRPr>
            </a:lvl3pPr>
            <a:lvl4pPr marL="2106351" indent="-328262" defTabSz="778972">
              <a:spcBef>
                <a:spcPts val="6400"/>
              </a:spcBef>
              <a:buSzPct val="100000"/>
              <a:buChar char="•"/>
              <a:defRPr sz="3200">
                <a:solidFill>
                  <a:srgbClr val="747474"/>
                </a:solidFill>
              </a:defRPr>
            </a:lvl4pPr>
            <a:lvl5pPr marL="2699047" indent="-328262" defTabSz="778972">
              <a:spcBef>
                <a:spcPts val="6400"/>
              </a:spcBef>
              <a:buSzPct val="100000"/>
              <a:buChar char="•"/>
              <a:defRPr sz="3200">
                <a:solidFill>
                  <a:srgbClr val="747474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451928" y="9194801"/>
            <a:ext cx="322203" cy="348813"/>
          </a:xfrm>
          <a:prstGeom prst="rect">
            <a:avLst/>
          </a:prstGeom>
        </p:spPr>
        <p:txBody>
          <a:bodyPr wrap="none" lIns="50800" tIns="50800" rIns="50800" bIns="50800" anchor="t"/>
          <a:lstStyle>
            <a:lvl1pPr defTabSz="778972">
              <a:defRPr sz="16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F5062-2C22-4D2A-ADAD-4AE59A566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7533" y="1596249"/>
            <a:ext cx="13005197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CA7401-2B13-49D8-9009-F73778F77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7533" y="5122898"/>
            <a:ext cx="13005197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D9C3C-FA24-47EF-A4E1-06473F404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0F6D9-414A-44C5-B8CC-E4C0076E8361}" type="datetimeFigureOut">
              <a:rPr lang="en-US" smtClean="0"/>
              <a:t>9/11/22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DA557-C82C-41D2-A1D9-24F662CAC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B785C-9CB6-4DB9-ABD4-098FB5E17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17999-7A60-4B26-BB66-0FF5E6CE7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29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863627" y="4749800"/>
            <a:ext cx="15613010" cy="0"/>
          </a:xfrm>
          <a:prstGeom prst="line">
            <a:avLst/>
          </a:prstGeom>
          <a:ln w="12700">
            <a:solidFill>
              <a:srgbClr val="888888"/>
            </a:solidFill>
            <a:miter/>
          </a:ln>
        </p:spPr>
        <p:txBody>
          <a:bodyPr lIns="60961" rIns="60961"/>
          <a:lstStyle/>
          <a:p>
            <a:pPr algn="l" defTabSz="60963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sz="1600"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762024" y="1320800"/>
            <a:ext cx="15816216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27188" y="8779792"/>
            <a:ext cx="4046062" cy="52070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2667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867013" y="2275839"/>
            <a:ext cx="15606237" cy="6436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84" r:id="rId2"/>
    <p:sldLayoutId id="2147483685" r:id="rId3"/>
  </p:sldLayoutIdLst>
  <p:transition spd="med"/>
  <p:txStyles>
    <p:titleStyle>
      <a:lvl1pPr marL="0" marR="0" indent="0" algn="l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solidFill>
            <a:srgbClr val="052D52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l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solidFill>
            <a:srgbClr val="052D52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l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solidFill>
            <a:srgbClr val="052D52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l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solidFill>
            <a:srgbClr val="052D52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l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solidFill>
            <a:srgbClr val="052D52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609630" algn="l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solidFill>
            <a:srgbClr val="052D52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1219261" algn="l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solidFill>
            <a:srgbClr val="052D52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828891" algn="l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solidFill>
            <a:srgbClr val="052D52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2438522" algn="l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solidFill>
            <a:srgbClr val="052D52"/>
          </a:solidFill>
          <a:uFillTx/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457223" marR="0" indent="-457223" algn="l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67" b="0" i="0" u="none" strike="noStrike" cap="none" spc="0" baseline="0">
          <a:solidFill>
            <a:srgbClr val="424443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457223" marR="0" indent="152408" algn="l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67" b="0" i="0" u="none" strike="noStrike" cap="none" spc="0" baseline="0">
          <a:solidFill>
            <a:srgbClr val="424443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457223" marR="0" indent="762038" algn="l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67" b="0" i="0" u="none" strike="noStrike" cap="none" spc="0" baseline="0">
          <a:solidFill>
            <a:srgbClr val="424443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457223" marR="0" indent="1371669" algn="l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67" b="0" i="0" u="none" strike="noStrike" cap="none" spc="0" baseline="0">
          <a:solidFill>
            <a:srgbClr val="424443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457223" marR="0" indent="1981299" algn="l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67" b="0" i="0" u="none" strike="noStrike" cap="none" spc="0" baseline="0">
          <a:solidFill>
            <a:srgbClr val="424443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457223" marR="0" indent="152408" algn="l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67" b="0" i="0" u="none" strike="noStrike" cap="none" spc="0" baseline="0">
          <a:solidFill>
            <a:srgbClr val="424443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57223" marR="0" indent="762038" algn="l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67" b="0" i="0" u="none" strike="noStrike" cap="none" spc="0" baseline="0">
          <a:solidFill>
            <a:srgbClr val="424443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457223" marR="0" indent="1371669" algn="l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67" b="0" i="0" u="none" strike="noStrike" cap="none" spc="0" baseline="0">
          <a:solidFill>
            <a:srgbClr val="424443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57223" marR="0" indent="1981299" algn="l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67" b="0" i="0" u="none" strike="noStrike" cap="none" spc="0" baseline="0">
          <a:solidFill>
            <a:srgbClr val="424443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609630" algn="r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1219261" algn="r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828891" algn="r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2438522" algn="r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3048152" algn="r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3657783" algn="r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4267413" algn="r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4877044" algn="r" defTabSz="121926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67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jp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kavraki@rice.edu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7.png"/><Relationship Id="rId4" Type="http://schemas.openxmlformats.org/officeDocument/2006/relationships/hyperlink" Target="mailto:glizee@mdanderson.or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From Robots to Biomolecules:…"/>
          <p:cNvSpPr txBox="1">
            <a:spLocks noGrp="1"/>
          </p:cNvSpPr>
          <p:nvPr>
            <p:ph type="title"/>
          </p:nvPr>
        </p:nvSpPr>
        <p:spPr>
          <a:xfrm>
            <a:off x="762023" y="1246038"/>
            <a:ext cx="15816216" cy="3175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PROTEAN-CR: Proteomics Toolkit for Ensemble Analysis in Cancer Research</a:t>
            </a:r>
            <a:endParaRPr sz="6000" dirty="0"/>
          </a:p>
        </p:txBody>
      </p:sp>
      <p:sp>
        <p:nvSpPr>
          <p:cNvPr id="513" name="Lydia E. Kavraki…"/>
          <p:cNvSpPr txBox="1"/>
          <p:nvPr/>
        </p:nvSpPr>
        <p:spPr>
          <a:xfrm>
            <a:off x="762023" y="4876800"/>
            <a:ext cx="15816216" cy="3555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7735" tIns="67735" rIns="67735" bIns="67735"/>
          <a:lstStyle/>
          <a:p>
            <a:pPr algn="l" defTabSz="778972">
              <a:defRPr>
                <a:solidFill>
                  <a:srgbClr val="000000"/>
                </a:solidFill>
              </a:defRPr>
            </a:pPr>
            <a:r>
              <a:rPr lang="en-US" sz="3467" dirty="0"/>
              <a:t>Lydia E. </a:t>
            </a:r>
            <a:r>
              <a:rPr lang="en-US" sz="3467" dirty="0" err="1"/>
              <a:t>Kavraki</a:t>
            </a:r>
            <a:endParaRPr sz="3467" dirty="0"/>
          </a:p>
          <a:p>
            <a:pPr algn="l" defTabSz="778972">
              <a:defRPr>
                <a:solidFill>
                  <a:srgbClr val="000000"/>
                </a:solidFill>
              </a:defRPr>
            </a:pPr>
            <a:r>
              <a:rPr sz="3467" dirty="0"/>
              <a:t>Department of Computer Science </a:t>
            </a:r>
          </a:p>
          <a:p>
            <a:pPr algn="l" defTabSz="778972">
              <a:defRPr>
                <a:solidFill>
                  <a:srgbClr val="000000"/>
                </a:solidFill>
              </a:defRPr>
            </a:pPr>
            <a:r>
              <a:rPr sz="3467" dirty="0"/>
              <a:t>Rice University</a:t>
            </a:r>
            <a:endParaRPr lang="en-US" sz="3467" dirty="0"/>
          </a:p>
          <a:p>
            <a:pPr algn="l" defTabSz="778972">
              <a:defRPr>
                <a:solidFill>
                  <a:srgbClr val="000000"/>
                </a:solidFill>
              </a:defRPr>
            </a:pPr>
            <a:endParaRPr lang="en-US" sz="3467" dirty="0"/>
          </a:p>
          <a:p>
            <a:pPr algn="l" defTabSz="778972">
              <a:defRPr>
                <a:solidFill>
                  <a:srgbClr val="000000"/>
                </a:solidFill>
              </a:defRPr>
            </a:pPr>
            <a:r>
              <a:rPr lang="en-US" sz="3467" dirty="0"/>
              <a:t>Greg </a:t>
            </a:r>
            <a:r>
              <a:rPr lang="en-US" sz="3467" dirty="0" err="1"/>
              <a:t>Lizée</a:t>
            </a:r>
            <a:endParaRPr lang="en-US" sz="3467" dirty="0"/>
          </a:p>
          <a:p>
            <a:pPr algn="l" defTabSz="778972">
              <a:defRPr>
                <a:solidFill>
                  <a:srgbClr val="000000"/>
                </a:solidFill>
              </a:defRPr>
            </a:pPr>
            <a:r>
              <a:rPr lang="en-US" sz="3467" dirty="0"/>
              <a:t>Department of Melanoma Medical Oncology</a:t>
            </a:r>
          </a:p>
          <a:p>
            <a:pPr algn="l" defTabSz="778972">
              <a:defRPr>
                <a:solidFill>
                  <a:srgbClr val="000000"/>
                </a:solidFill>
              </a:defRPr>
            </a:pPr>
            <a:r>
              <a:rPr lang="en-US" sz="3467" dirty="0"/>
              <a:t>MD Anderson Cancer Center</a:t>
            </a:r>
            <a:endParaRPr sz="3467" dirty="0"/>
          </a:p>
        </p:txBody>
      </p:sp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A3A2763F-F815-0748-B84F-18ACE3BCB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1706" y="5332563"/>
            <a:ext cx="6029989" cy="1374578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9768308-5D97-4543-9DC3-2E638F9FD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105" y="7121250"/>
            <a:ext cx="4119608" cy="131154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DINC for Docking Large Ligands</a:t>
            </a:r>
          </a:p>
        </p:txBody>
      </p:sp>
      <p:pic>
        <p:nvPicPr>
          <p:cNvPr id="8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26" y="1849776"/>
            <a:ext cx="4067861" cy="23255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0" descr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2285" y="1813454"/>
            <a:ext cx="4190548" cy="2398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8775" y="1865041"/>
            <a:ext cx="4014454" cy="229503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ight Arrow 1"/>
          <p:cNvSpPr/>
          <p:nvPr/>
        </p:nvSpPr>
        <p:spPr>
          <a:xfrm>
            <a:off x="5625937" y="2685443"/>
            <a:ext cx="697385" cy="654235"/>
          </a:xfrm>
          <a:prstGeom prst="rightArrow">
            <a:avLst/>
          </a:prstGeom>
          <a:solidFill>
            <a:schemeClr val="accent2"/>
          </a:solidFill>
          <a:ln w="25400" cap="flat">
            <a:solidFill>
              <a:schemeClr val="accent1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424443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11377507" y="2685443"/>
            <a:ext cx="697385" cy="654235"/>
          </a:xfrm>
          <a:prstGeom prst="rightArrow">
            <a:avLst/>
          </a:prstGeom>
          <a:solidFill>
            <a:schemeClr val="accent2"/>
          </a:solidFill>
          <a:ln w="25400" cap="flat">
            <a:solidFill>
              <a:schemeClr val="accent1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424443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42521" y="5172073"/>
          <a:ext cx="5133508" cy="360978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53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5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45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4527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Datasets</a:t>
                      </a:r>
                      <a:endParaRPr lang="en-US" sz="1800" dirty="0">
                        <a:latin typeface="Georgia (Body)"/>
                      </a:endParaRPr>
                    </a:p>
                  </a:txBody>
                  <a:tcPr marL="225689" marR="225689" marT="95210" marB="952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Number of complexes</a:t>
                      </a:r>
                      <a:endParaRPr lang="en-US" sz="1800" dirty="0">
                        <a:latin typeface="Georgia (Body)"/>
                      </a:endParaRPr>
                    </a:p>
                  </a:txBody>
                  <a:tcPr marL="225689" marR="225689" marT="95210" marB="952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Number</a:t>
                      </a:r>
                      <a:r>
                        <a:rPr lang="en-US" sz="1800" baseline="0" dirty="0"/>
                        <a:t> of rotatable bonds</a:t>
                      </a:r>
                      <a:endParaRPr lang="en-US" sz="1800" dirty="0">
                        <a:latin typeface="Georgia (Body)"/>
                      </a:endParaRPr>
                    </a:p>
                  </a:txBody>
                  <a:tcPr marL="225689" marR="225689" marT="95210" marB="9521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290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/>
                        <a:t>Dhanik</a:t>
                      </a:r>
                      <a:endParaRPr lang="en-US" sz="1800" b="1" dirty="0">
                        <a:latin typeface="Georgia (Body)"/>
                      </a:endParaRPr>
                    </a:p>
                  </a:txBody>
                  <a:tcPr marL="225689" marR="225689" marT="95210" marB="952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</a:t>
                      </a:r>
                      <a:endParaRPr lang="en-US" sz="1800" dirty="0">
                        <a:latin typeface="Georgia (Body)"/>
                      </a:endParaRPr>
                    </a:p>
                  </a:txBody>
                  <a:tcPr marL="225689" marR="225689" marT="95210" marB="952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 to 30</a:t>
                      </a:r>
                      <a:endParaRPr lang="en-US" sz="1800" dirty="0">
                        <a:latin typeface="Georgia (Body)"/>
                      </a:endParaRPr>
                    </a:p>
                  </a:txBody>
                  <a:tcPr marL="225689" marR="225689" marT="95210" marB="9521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90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/>
                        <a:t>Renard</a:t>
                      </a:r>
                      <a:endParaRPr lang="en-US" sz="1800" b="1" dirty="0">
                        <a:latin typeface="Georgia (Body)"/>
                      </a:endParaRPr>
                    </a:p>
                  </a:txBody>
                  <a:tcPr marL="225689" marR="225689" marT="95210" marB="952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</a:t>
                      </a:r>
                      <a:endParaRPr lang="en-US" sz="1800" dirty="0">
                        <a:latin typeface="Georgia (Body)"/>
                      </a:endParaRPr>
                    </a:p>
                  </a:txBody>
                  <a:tcPr marL="225689" marR="225689" marT="95210" marB="952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 to 22</a:t>
                      </a:r>
                      <a:endParaRPr lang="en-US" sz="1800" dirty="0">
                        <a:latin typeface="Georgia (Body)"/>
                      </a:endParaRPr>
                    </a:p>
                  </a:txBody>
                  <a:tcPr marL="225689" marR="225689" marT="95210" marB="9521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90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LEADS</a:t>
                      </a:r>
                      <a:endParaRPr lang="en-US" sz="1800" b="1" dirty="0">
                        <a:latin typeface="Georgia (Body)"/>
                      </a:endParaRPr>
                    </a:p>
                  </a:txBody>
                  <a:tcPr marL="225689" marR="225689" marT="95210" marB="952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53</a:t>
                      </a:r>
                      <a:endParaRPr lang="en-US" sz="1800" dirty="0">
                        <a:latin typeface="Georgia (Body)"/>
                      </a:endParaRPr>
                    </a:p>
                  </a:txBody>
                  <a:tcPr marL="225689" marR="225689" marT="95210" marB="952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 to 52</a:t>
                      </a:r>
                      <a:endParaRPr lang="en-US" sz="1800" dirty="0">
                        <a:latin typeface="Georgia (Body)"/>
                      </a:endParaRPr>
                    </a:p>
                  </a:txBody>
                  <a:tcPr marL="225689" marR="225689" marT="95210" marB="9521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90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/>
                        <a:t>Hou</a:t>
                      </a:r>
                      <a:endParaRPr lang="en-US" sz="1800" b="1" dirty="0">
                        <a:latin typeface="Georgia (Body)"/>
                      </a:endParaRPr>
                    </a:p>
                  </a:txBody>
                  <a:tcPr marL="225689" marR="225689" marT="95210" marB="952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</a:t>
                      </a:r>
                      <a:endParaRPr lang="en-US" sz="1800" dirty="0">
                        <a:latin typeface="Georgia (Body)"/>
                      </a:endParaRPr>
                    </a:p>
                  </a:txBody>
                  <a:tcPr marL="225689" marR="225689" marT="95210" marB="952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 to 31</a:t>
                      </a:r>
                      <a:endParaRPr lang="en-US" sz="1800" dirty="0">
                        <a:latin typeface="Georgia (Body)"/>
                      </a:endParaRPr>
                    </a:p>
                  </a:txBody>
                  <a:tcPr marL="225689" marR="225689" marT="95210" marB="9521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90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/>
                        <a:t>PPDbench</a:t>
                      </a:r>
                      <a:endParaRPr lang="en-US" sz="1800" b="1" baseline="30000" dirty="0">
                        <a:latin typeface="Georgia (Body)"/>
                      </a:endParaRPr>
                    </a:p>
                  </a:txBody>
                  <a:tcPr marL="225689" marR="225689" marT="95210" marB="952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89</a:t>
                      </a:r>
                      <a:endParaRPr lang="en-US" sz="1800" dirty="0">
                        <a:latin typeface="Georgia (Body)"/>
                      </a:endParaRPr>
                    </a:p>
                  </a:txBody>
                  <a:tcPr marL="225689" marR="225689" marT="95210" marB="9521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 to 67</a:t>
                      </a:r>
                      <a:endParaRPr lang="en-US" sz="1800" dirty="0">
                        <a:latin typeface="Georgia (Body)"/>
                      </a:endParaRPr>
                    </a:p>
                  </a:txBody>
                  <a:tcPr marL="225689" marR="225689" marT="95210" marB="9521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"/>
          <a:stretch/>
        </p:blipFill>
        <p:spPr>
          <a:xfrm>
            <a:off x="5833166" y="5389333"/>
            <a:ext cx="4691663" cy="33165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885230" y="7511794"/>
            <a:ext cx="687447" cy="1313411"/>
          </a:xfrm>
          <a:prstGeom prst="rect">
            <a:avLst/>
          </a:prstGeom>
          <a:noFill/>
          <a:ln w="25400" cap="flat">
            <a:solidFill>
              <a:srgbClr val="FF0000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424443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81000" y="1663829"/>
            <a:ext cx="16578266" cy="2874920"/>
          </a:xfrm>
          <a:prstGeom prst="rect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424443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1001" y="4738254"/>
            <a:ext cx="10420349" cy="4419971"/>
          </a:xfrm>
          <a:prstGeom prst="rect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424443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062833" y="4738255"/>
            <a:ext cx="5896433" cy="4431664"/>
          </a:xfrm>
          <a:prstGeom prst="rect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424443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425867" y="7976903"/>
            <a:ext cx="3895369" cy="550581"/>
          </a:xfrm>
          <a:prstGeom prst="rect">
            <a:avLst/>
          </a:prstGeom>
          <a:noFill/>
        </p:spPr>
        <p:txBody>
          <a:bodyPr wrap="square" lIns="270937" tIns="135468" rIns="270937" bIns="135468" rtlCol="0">
            <a:spAutoFit/>
          </a:bodyPr>
          <a:lstStyle/>
          <a:p>
            <a:pPr algn="l"/>
            <a:r>
              <a:rPr lang="en-US" sz="1800" b="1" dirty="0">
                <a:ea typeface="Roboto" panose="02000000000000000000" pitchFamily="2" charset="0"/>
              </a:rPr>
              <a:t>DINC output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432228" y="7608615"/>
            <a:ext cx="4065415" cy="550581"/>
          </a:xfrm>
          <a:prstGeom prst="rect">
            <a:avLst/>
          </a:prstGeom>
          <a:noFill/>
        </p:spPr>
        <p:txBody>
          <a:bodyPr wrap="square" lIns="270937" tIns="135468" rIns="270937" bIns="135468" rtlCol="0">
            <a:spAutoFit/>
          </a:bodyPr>
          <a:lstStyle/>
          <a:p>
            <a:pPr algn="l"/>
            <a:r>
              <a:rPr lang="en-US" sz="1800" b="1" dirty="0">
                <a:ea typeface="Roboto" panose="02000000000000000000" pitchFamily="2" charset="0"/>
              </a:rPr>
              <a:t>Ligand as reported in PDB 2O9V</a:t>
            </a:r>
          </a:p>
        </p:txBody>
      </p:sp>
      <p:sp>
        <p:nvSpPr>
          <p:cNvPr id="27" name="Oval 26"/>
          <p:cNvSpPr/>
          <p:nvPr/>
        </p:nvSpPr>
        <p:spPr>
          <a:xfrm>
            <a:off x="12383589" y="8147623"/>
            <a:ext cx="198264" cy="19988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937" tIns="135468" rIns="270937" bIns="135468"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2383589" y="7767339"/>
            <a:ext cx="198264" cy="199884"/>
          </a:xfrm>
          <a:prstGeom prst="ellipse">
            <a:avLst/>
          </a:prstGeom>
          <a:solidFill>
            <a:srgbClr val="0070C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937" tIns="135468" rIns="270937" bIns="135468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779023" y="9158226"/>
            <a:ext cx="11012615" cy="704469"/>
          </a:xfrm>
          <a:prstGeom prst="rect">
            <a:avLst/>
          </a:prstGeom>
          <a:noFill/>
        </p:spPr>
        <p:txBody>
          <a:bodyPr wrap="square" lIns="270937" tIns="135468" rIns="270937" bIns="135468" rtlCol="0">
            <a:spAutoFit/>
          </a:bodyPr>
          <a:lstStyle/>
          <a:p>
            <a:pPr algn="just"/>
            <a:r>
              <a:rPr lang="en-US" sz="1400" i="1" dirty="0" err="1"/>
              <a:t>Devaurs</a:t>
            </a:r>
            <a:r>
              <a:rPr lang="en-US" sz="1400" i="1" dirty="0"/>
              <a:t> D, Antunes DA, Hall-Swan S, Mitchell N, Moll M, </a:t>
            </a:r>
            <a:r>
              <a:rPr lang="en-US" sz="1400" i="1" dirty="0" err="1"/>
              <a:t>Lizée</a:t>
            </a:r>
            <a:r>
              <a:rPr lang="en-US" sz="1400" i="1" dirty="0"/>
              <a:t> G, </a:t>
            </a:r>
            <a:r>
              <a:rPr lang="en-US" sz="1400" i="1" dirty="0" err="1"/>
              <a:t>Kavraki</a:t>
            </a:r>
            <a:r>
              <a:rPr lang="en-US" sz="1400" i="1" dirty="0"/>
              <a:t> LE (2019). Using parallelized incremental meta-docking can solve the conformational sampling issue when docking large ligands to proteins. BMC Molecular and Cell Biology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6963C79-F59E-4745-B6B1-71BD4413590B}"/>
              </a:ext>
            </a:extLst>
          </p:cNvPr>
          <p:cNvCxnSpPr/>
          <p:nvPr/>
        </p:nvCxnSpPr>
        <p:spPr>
          <a:xfrm>
            <a:off x="10243878" y="6078301"/>
            <a:ext cx="0" cy="1168400"/>
          </a:xfrm>
          <a:prstGeom prst="straightConnector1">
            <a:avLst/>
          </a:prstGeom>
          <a:noFill/>
          <a:ln w="50800" cap="flat">
            <a:solidFill>
              <a:srgbClr val="FF000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7"/>
          <a:stretch/>
        </p:blipFill>
        <p:spPr>
          <a:xfrm>
            <a:off x="14079467" y="5087384"/>
            <a:ext cx="2830122" cy="17681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7"/>
          <a:stretch/>
        </p:blipFill>
        <p:spPr>
          <a:xfrm>
            <a:off x="11180927" y="5087384"/>
            <a:ext cx="2830122" cy="176812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1688099" y="6513786"/>
            <a:ext cx="2268743" cy="400108"/>
          </a:xfrm>
          <a:prstGeom prst="rect">
            <a:avLst/>
          </a:prstGeom>
          <a:solidFill>
            <a:schemeClr val="bg1"/>
          </a:solidFill>
          <a:ln w="38100" cap="flat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424443"/>
                </a:solidFill>
                <a:effectLst/>
                <a:uFillTx/>
                <a:sym typeface="Helvetica Neue"/>
              </a:rPr>
              <a:t>RMSD = 1.1 </a:t>
            </a:r>
            <a:r>
              <a:rPr lang="en-US" sz="2000" b="1" dirty="0"/>
              <a:t>Å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424443"/>
              </a:solidFill>
              <a:effectLst/>
              <a:uFillTx/>
              <a:sym typeface="Helvetica Neue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4503845" y="6513786"/>
            <a:ext cx="2268743" cy="400108"/>
          </a:xfrm>
          <a:prstGeom prst="rect">
            <a:avLst/>
          </a:prstGeom>
          <a:solidFill>
            <a:schemeClr val="bg1"/>
          </a:solidFill>
          <a:ln w="38100" cap="flat">
            <a:solidFill>
              <a:schemeClr val="accent6">
                <a:lumMod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424443"/>
                </a:solidFill>
                <a:effectLst/>
                <a:uFillTx/>
                <a:sym typeface="Helvetica Neue"/>
              </a:rPr>
              <a:t>RMSD = 5.6 </a:t>
            </a:r>
            <a:r>
              <a:rPr lang="en-US" sz="2000" b="1" dirty="0"/>
              <a:t>Å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424443"/>
              </a:solidFill>
              <a:effectLst/>
              <a:uFillTx/>
              <a:sym typeface="Helvetica Neue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416449" y="8359577"/>
            <a:ext cx="3904787" cy="550581"/>
          </a:xfrm>
          <a:prstGeom prst="rect">
            <a:avLst/>
          </a:prstGeom>
          <a:noFill/>
        </p:spPr>
        <p:txBody>
          <a:bodyPr wrap="square" lIns="270937" tIns="135468" rIns="270937" bIns="135468" rtlCol="0">
            <a:spAutoFit/>
          </a:bodyPr>
          <a:lstStyle/>
          <a:p>
            <a:pPr algn="l"/>
            <a:r>
              <a:rPr lang="en-US" sz="1800" b="1" dirty="0">
                <a:ea typeface="Roboto" panose="02000000000000000000" pitchFamily="2" charset="0"/>
              </a:rPr>
              <a:t>Vina output</a:t>
            </a:r>
          </a:p>
        </p:txBody>
      </p:sp>
      <p:sp>
        <p:nvSpPr>
          <p:cNvPr id="35" name="Oval 34"/>
          <p:cNvSpPr/>
          <p:nvPr/>
        </p:nvSpPr>
        <p:spPr>
          <a:xfrm>
            <a:off x="12374171" y="8530297"/>
            <a:ext cx="198264" cy="199884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937" tIns="135468" rIns="270937" bIns="135468"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17766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1" descr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586" y="2654958"/>
            <a:ext cx="7957364" cy="5851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Webserver for DINC</a:t>
            </a:r>
          </a:p>
        </p:txBody>
      </p:sp>
      <p:pic>
        <p:nvPicPr>
          <p:cNvPr id="4" name="Imagem 2" descr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352" y="2589060"/>
            <a:ext cx="7409260" cy="592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05586" y="8643780"/>
            <a:ext cx="7957364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Input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80352" y="8643780"/>
            <a:ext cx="7409260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Output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14462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2" r="25884"/>
          <a:stretch/>
        </p:blipFill>
        <p:spPr>
          <a:xfrm>
            <a:off x="9197679" y="2539113"/>
            <a:ext cx="4369472" cy="5588888"/>
          </a:xfrm>
          <a:prstGeom prst="rect">
            <a:avLst/>
          </a:prstGeom>
        </p:spPr>
      </p:pic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3344779" y="3048003"/>
            <a:ext cx="6288701" cy="2844798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3762445" y="5983199"/>
            <a:ext cx="5871035" cy="2413216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0"/>
          <p:cNvSpPr txBox="1"/>
          <p:nvPr/>
        </p:nvSpPr>
        <p:spPr>
          <a:xfrm>
            <a:off x="9905133" y="8319295"/>
            <a:ext cx="3355958" cy="10738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lIns="270937" tIns="135468" rIns="270937" bIns="135468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  <a:cs typeface="Calibri" pitchFamily="34" charset="0"/>
              </a:rPr>
              <a:t>peptide + HLA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  <a:cs typeface="Calibri" pitchFamily="34" charset="0"/>
              </a:rPr>
              <a:t>(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cs typeface="Calibri" pitchFamily="34" charset="0"/>
              </a:rPr>
              <a:t>pHLA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cs typeface="Calibri" pitchFamily="34" charset="0"/>
              </a:rPr>
              <a:t>) </a:t>
            </a:r>
          </a:p>
        </p:txBody>
      </p:sp>
      <p:sp>
        <p:nvSpPr>
          <p:cNvPr id="11" name="CaixaDeTexto 14"/>
          <p:cNvSpPr txBox="1"/>
          <p:nvPr/>
        </p:nvSpPr>
        <p:spPr>
          <a:xfrm>
            <a:off x="12483384" y="2062016"/>
            <a:ext cx="2167533" cy="850754"/>
          </a:xfrm>
          <a:prstGeom prst="rect">
            <a:avLst/>
          </a:prstGeom>
          <a:noFill/>
        </p:spPr>
        <p:txBody>
          <a:bodyPr wrap="square" lIns="385326" tIns="192663" rIns="385326" bIns="192663" rtlCol="0">
            <a:sp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  <a:cs typeface="Calibri" pitchFamily="34" charset="0"/>
              </a:rPr>
              <a:t>peptide</a:t>
            </a:r>
          </a:p>
        </p:txBody>
      </p:sp>
      <p:sp>
        <p:nvSpPr>
          <p:cNvPr id="12" name="CaixaDeTexto 14"/>
          <p:cNvSpPr txBox="1"/>
          <p:nvPr/>
        </p:nvSpPr>
        <p:spPr>
          <a:xfrm>
            <a:off x="13366205" y="6144287"/>
            <a:ext cx="4375455" cy="1312419"/>
          </a:xfrm>
          <a:prstGeom prst="rect">
            <a:avLst/>
          </a:prstGeom>
          <a:noFill/>
        </p:spPr>
        <p:txBody>
          <a:bodyPr wrap="square" lIns="385326" tIns="192663" rIns="385326" bIns="192663" rtlCol="0">
            <a:sp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  <a:cs typeface="Calibri" pitchFamily="34" charset="0"/>
              </a:rPr>
              <a:t>Light chain</a:t>
            </a:r>
          </a:p>
          <a:p>
            <a:pPr algn="ctr"/>
            <a:r>
              <a:rPr lang="en-US" sz="3000" dirty="0">
                <a:solidFill>
                  <a:srgbClr val="002060"/>
                </a:solidFill>
                <a:cs typeface="Calibri" pitchFamily="34" charset="0"/>
              </a:rPr>
              <a:t>(</a:t>
            </a:r>
            <a:r>
              <a:rPr lang="el-GR" sz="3000" dirty="0">
                <a:solidFill>
                  <a:srgbClr val="002060"/>
                </a:solidFill>
                <a:cs typeface="Calibri" pitchFamily="34" charset="0"/>
              </a:rPr>
              <a:t>β</a:t>
            </a:r>
            <a:r>
              <a:rPr lang="en-US" sz="3000" dirty="0">
                <a:solidFill>
                  <a:srgbClr val="002060"/>
                </a:solidFill>
                <a:cs typeface="Calibri" pitchFamily="34" charset="0"/>
              </a:rPr>
              <a:t>2-microglobulin)</a:t>
            </a:r>
          </a:p>
        </p:txBody>
      </p:sp>
      <p:sp>
        <p:nvSpPr>
          <p:cNvPr id="13" name="CaixaDeTexto 14"/>
          <p:cNvSpPr txBox="1"/>
          <p:nvPr/>
        </p:nvSpPr>
        <p:spPr>
          <a:xfrm>
            <a:off x="13942014" y="3441701"/>
            <a:ext cx="3166937" cy="1312419"/>
          </a:xfrm>
          <a:prstGeom prst="rect">
            <a:avLst/>
          </a:prstGeom>
          <a:noFill/>
        </p:spPr>
        <p:txBody>
          <a:bodyPr wrap="square" lIns="385326" tIns="192663" rIns="385326" bIns="192663" rtlCol="0">
            <a:sp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  <a:cs typeface="Calibri" pitchFamily="34" charset="0"/>
              </a:rPr>
              <a:t>Heavy chain</a:t>
            </a:r>
          </a:p>
          <a:p>
            <a:pPr algn="ctr"/>
            <a:r>
              <a:rPr lang="en-US" sz="3000" dirty="0">
                <a:solidFill>
                  <a:srgbClr val="002060"/>
                </a:solidFill>
                <a:cs typeface="Calibri" pitchFamily="34" charset="0"/>
              </a:rPr>
              <a:t>(alpha)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1078501" y="2464528"/>
            <a:ext cx="0" cy="3802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1078501" y="2471918"/>
            <a:ext cx="168585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3300295" y="3860800"/>
            <a:ext cx="11138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3261091" y="6586112"/>
            <a:ext cx="111386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6D15EEEB-1655-604E-A463-190C5B4D3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23" y="-114301"/>
            <a:ext cx="15816218" cy="1397001"/>
          </a:xfrm>
        </p:spPr>
        <p:txBody>
          <a:bodyPr>
            <a:normAutofit/>
          </a:bodyPr>
          <a:lstStyle/>
          <a:p>
            <a:r>
              <a:rPr lang="en-US" dirty="0"/>
              <a:t>Immunotherapy and Peptide-HLA Prediction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B208B5-697A-B64E-8EA6-0FE701DC9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380" y="3497213"/>
            <a:ext cx="5314511" cy="293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0970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313171" y="9074992"/>
            <a:ext cx="2882869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937" tIns="135468" rIns="270937" bIns="135468"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313171" y="3951596"/>
            <a:ext cx="5325897" cy="1589418"/>
          </a:xfrm>
          <a:prstGeom prst="rect">
            <a:avLst/>
          </a:prstGeom>
          <a:noFill/>
        </p:spPr>
        <p:txBody>
          <a:bodyPr wrap="none" lIns="385326" tIns="192663" rIns="385326" bIns="192663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  <a:ea typeface="Roboto" panose="02000000000000000000" pitchFamily="2" charset="0"/>
                <a:cs typeface="Calibri" pitchFamily="34" charset="0"/>
              </a:rPr>
              <a:t>Peptides with unusual </a:t>
            </a:r>
          </a:p>
          <a:p>
            <a:pPr algn="ctr"/>
            <a:r>
              <a:rPr lang="en-US" dirty="0">
                <a:solidFill>
                  <a:srgbClr val="C00000"/>
                </a:solidFill>
                <a:ea typeface="Roboto" panose="02000000000000000000" pitchFamily="2" charset="0"/>
                <a:cs typeface="Calibri" pitchFamily="34" charset="0"/>
              </a:rPr>
              <a:t>binding modes could not be </a:t>
            </a:r>
          </a:p>
          <a:p>
            <a:pPr algn="ctr"/>
            <a:r>
              <a:rPr lang="en-US" dirty="0">
                <a:solidFill>
                  <a:srgbClr val="C00000"/>
                </a:solidFill>
                <a:ea typeface="Roboto" panose="02000000000000000000" pitchFamily="2" charset="0"/>
                <a:cs typeface="Calibri" pitchFamily="34" charset="0"/>
              </a:rPr>
              <a:t>predicted by previous methods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DINC as General Method for Docking</a:t>
            </a:r>
          </a:p>
        </p:txBody>
      </p:sp>
      <p:pic>
        <p:nvPicPr>
          <p:cNvPr id="14" name="Imagem 2" descr="Imagem 2"/>
          <p:cNvPicPr>
            <a:picLocks noChangeAspect="1"/>
          </p:cNvPicPr>
          <p:nvPr/>
        </p:nvPicPr>
        <p:blipFill rotWithShape="1">
          <a:blip r:embed="rId3"/>
          <a:srcRect l="65" r="34020" b="65149"/>
          <a:stretch/>
        </p:blipFill>
        <p:spPr>
          <a:xfrm>
            <a:off x="666613" y="5565161"/>
            <a:ext cx="13213979" cy="418844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/>
          <p:cNvSpPr txBox="1"/>
          <p:nvPr/>
        </p:nvSpPr>
        <p:spPr>
          <a:xfrm>
            <a:off x="244817" y="4267201"/>
            <a:ext cx="7504378" cy="1312419"/>
          </a:xfrm>
          <a:prstGeom prst="rect">
            <a:avLst/>
          </a:prstGeom>
          <a:noFill/>
        </p:spPr>
        <p:txBody>
          <a:bodyPr wrap="none" lIns="385326" tIns="192663" rIns="385326" bIns="192663" rtlCol="0">
            <a:spAutoFit/>
          </a:bodyPr>
          <a:lstStyle/>
          <a:p>
            <a:pPr algn="ctr"/>
            <a:r>
              <a:rPr lang="en-US" sz="3000" dirty="0">
                <a:solidFill>
                  <a:schemeClr val="tx1"/>
                </a:solidFill>
                <a:ea typeface="Roboto" panose="02000000000000000000" pitchFamily="2" charset="0"/>
                <a:cs typeface="Calibri" pitchFamily="34" charset="0"/>
              </a:rPr>
              <a:t>Preferential backbone conformation for 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ea typeface="Roboto" panose="02000000000000000000" pitchFamily="2" charset="0"/>
                <a:cs typeface="Calibri" pitchFamily="34" charset="0"/>
              </a:rPr>
              <a:t>peptides bound to HLA-A*0201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109376" y="9052640"/>
            <a:ext cx="2882869" cy="406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937" tIns="135468" rIns="270937" bIns="135468"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327513" y="1884860"/>
            <a:ext cx="5744103" cy="2522548"/>
            <a:chOff x="327513" y="1884860"/>
            <a:chExt cx="5744103" cy="2522548"/>
          </a:xfrm>
        </p:grpSpPr>
        <p:grpSp>
          <p:nvGrpSpPr>
            <p:cNvPr id="23" name="Group 22"/>
            <p:cNvGrpSpPr/>
            <p:nvPr/>
          </p:nvGrpSpPr>
          <p:grpSpPr>
            <a:xfrm>
              <a:off x="327513" y="1884860"/>
              <a:ext cx="5744103" cy="2389974"/>
              <a:chOff x="87406" y="1078820"/>
              <a:chExt cx="5912970" cy="2829792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7862"/>
              <a:stretch/>
            </p:blipFill>
            <p:spPr>
              <a:xfrm>
                <a:off x="292560" y="1737852"/>
                <a:ext cx="5707816" cy="2170760"/>
              </a:xfrm>
              <a:prstGeom prst="rect">
                <a:avLst/>
              </a:prstGeom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87406" y="1078820"/>
                <a:ext cx="968188" cy="2071095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1730985"/>
                <a:endParaRPr lang="en-US" sz="107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 Light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666613" y="4023360"/>
              <a:ext cx="4088267" cy="384048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600" b="0" i="0" u="none" strike="noStrike" cap="none" spc="0" normalizeH="0" baseline="0">
                <a:ln>
                  <a:noFill/>
                </a:ln>
                <a:solidFill>
                  <a:srgbClr val="42444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0545638" y="7001717"/>
            <a:ext cx="1615882" cy="1097280"/>
          </a:xfrm>
          <a:prstGeom prst="ellipse">
            <a:avLst/>
          </a:prstGeom>
          <a:noFill/>
          <a:ln w="76200" cap="flat">
            <a:solidFill>
              <a:srgbClr val="FF0000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424443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11521441" y="5541014"/>
            <a:ext cx="640079" cy="1298698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bevel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78655691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APE-Gen: Ensembles under Constraints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2" t="13527" r="7989"/>
          <a:stretch/>
        </p:blipFill>
        <p:spPr>
          <a:xfrm>
            <a:off x="8259779" y="1922184"/>
            <a:ext cx="2962402" cy="2212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3" t="13526" r="7989"/>
          <a:stretch/>
        </p:blipFill>
        <p:spPr>
          <a:xfrm>
            <a:off x="12585061" y="1922184"/>
            <a:ext cx="2962401" cy="2212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ight Arrow 3"/>
          <p:cNvSpPr/>
          <p:nvPr/>
        </p:nvSpPr>
        <p:spPr>
          <a:xfrm>
            <a:off x="11437061" y="2671856"/>
            <a:ext cx="1005840" cy="713232"/>
          </a:xfrm>
          <a:prstGeom prst="rightArrow">
            <a:avLst/>
          </a:prstGeom>
          <a:solidFill>
            <a:srgbClr val="FF0000"/>
          </a:solidFill>
          <a:ln w="25400" cap="flat">
            <a:solidFill>
              <a:srgbClr val="FF0000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424443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81797" y="4134762"/>
            <a:ext cx="4158184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b="1" dirty="0"/>
              <a:t>MART-1/HLA-A*02:01</a:t>
            </a:r>
          </a:p>
          <a:p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424443"/>
                </a:solidFill>
                <a:effectLst/>
                <a:uFillTx/>
                <a:sym typeface="Helvetica Neue"/>
              </a:rPr>
              <a:t>(</a:t>
            </a:r>
            <a:r>
              <a:rPr kumimoji="0" lang="en-US" sz="2000" b="1" i="1" u="none" strike="noStrike" cap="none" spc="0" normalizeH="0" baseline="0" dirty="0">
                <a:ln>
                  <a:noFill/>
                </a:ln>
                <a:solidFill>
                  <a:srgbClr val="424443"/>
                </a:solidFill>
                <a:effectLst/>
                <a:uFillTx/>
                <a:sym typeface="Helvetica Neue"/>
              </a:rPr>
              <a:t>single conformation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424443"/>
                </a:solidFill>
                <a:effectLst/>
                <a:uFillTx/>
                <a:sym typeface="Helvetica Neue"/>
              </a:rPr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987170" y="4134761"/>
            <a:ext cx="415818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b="1" dirty="0"/>
              <a:t>MART-1/HLA-A*02:01</a:t>
            </a:r>
          </a:p>
          <a:p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424443"/>
                </a:solidFill>
                <a:effectLst/>
                <a:uFillTx/>
                <a:sym typeface="Helvetica Neue"/>
              </a:rPr>
              <a:t>(</a:t>
            </a:r>
            <a:r>
              <a:rPr kumimoji="0" lang="en-US" sz="2000" b="1" i="1" u="none" strike="noStrike" cap="none" spc="0" normalizeH="0" baseline="0" dirty="0">
                <a:ln>
                  <a:noFill/>
                </a:ln>
                <a:solidFill>
                  <a:srgbClr val="424443"/>
                </a:solidFill>
                <a:effectLst/>
                <a:uFillTx/>
                <a:sym typeface="Helvetica Neue"/>
              </a:rPr>
              <a:t>ensemble of conformations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rgbClr val="424443"/>
                </a:solidFill>
                <a:effectLst/>
                <a:uFillTx/>
                <a:sym typeface="Helvetica Neue"/>
              </a:rPr>
              <a:t>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38" y="1650034"/>
            <a:ext cx="5888159" cy="331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7115695" y="1580704"/>
            <a:ext cx="9462546" cy="3456811"/>
          </a:xfrm>
          <a:prstGeom prst="rect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424443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23" y="1580704"/>
            <a:ext cx="6104291" cy="3456811"/>
          </a:xfrm>
          <a:prstGeom prst="rect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424443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 rot="5400000">
            <a:off x="7380942" y="4079690"/>
            <a:ext cx="3234893" cy="6048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3157"/>
          <a:stretch/>
        </p:blipFill>
        <p:spPr>
          <a:xfrm>
            <a:off x="903338" y="5268353"/>
            <a:ext cx="2605019" cy="2825251"/>
          </a:xfrm>
          <a:prstGeom prst="rect">
            <a:avLst/>
          </a:prstGeom>
        </p:spPr>
      </p:pic>
      <p:sp>
        <p:nvSpPr>
          <p:cNvPr id="19" name="TextBox 10">
            <a:extLst>
              <a:ext uri="{FF2B5EF4-FFF2-40B4-BE49-F238E27FC236}">
                <a16:creationId xmlns:a16="http://schemas.microsoft.com/office/drawing/2014/main" id="{2A97EEBF-C17B-4A6C-BC6F-F60450BF43C4}"/>
              </a:ext>
            </a:extLst>
          </p:cNvPr>
          <p:cNvSpPr txBox="1"/>
          <p:nvPr/>
        </p:nvSpPr>
        <p:spPr>
          <a:xfrm>
            <a:off x="11775292" y="6122737"/>
            <a:ext cx="4986822" cy="2428006"/>
          </a:xfrm>
          <a:prstGeom prst="rect">
            <a:avLst/>
          </a:prstGeom>
          <a:noFill/>
        </p:spPr>
        <p:txBody>
          <a:bodyPr wrap="square" lIns="270922" tIns="135462" rIns="270922" bIns="135462" rtlCol="0">
            <a:spAutoFit/>
          </a:bodyPr>
          <a:lstStyle/>
          <a:p>
            <a:r>
              <a:rPr lang="en-US" sz="2800" dirty="0">
                <a:ea typeface="Roboto" panose="02000000000000000000" pitchFamily="2" charset="0"/>
                <a:cs typeface="Calibri" pitchFamily="34" charset="0"/>
              </a:rPr>
              <a:t>Average RMSD (</a:t>
            </a:r>
            <a:r>
              <a:rPr lang="en-US" sz="2800" b="1" dirty="0">
                <a:ea typeface="Roboto" panose="02000000000000000000" pitchFamily="2" charset="0"/>
                <a:cs typeface="Calibri" pitchFamily="34" charset="0"/>
              </a:rPr>
              <a:t>full-atom</a:t>
            </a:r>
            <a:r>
              <a:rPr lang="en-US" sz="2800" dirty="0">
                <a:ea typeface="Roboto" panose="02000000000000000000" pitchFamily="2" charset="0"/>
                <a:cs typeface="Calibri" pitchFamily="34" charset="0"/>
              </a:rPr>
              <a:t>): </a:t>
            </a:r>
          </a:p>
          <a:p>
            <a:r>
              <a:rPr lang="en-US" sz="2800" b="1" dirty="0">
                <a:ea typeface="Roboto" panose="02000000000000000000" pitchFamily="2" charset="0"/>
                <a:cs typeface="Calibri" pitchFamily="34" charset="0"/>
              </a:rPr>
              <a:t>2.02 </a:t>
            </a:r>
            <a:r>
              <a:rPr lang="en-US" altLang="en-US" sz="2800" b="1" dirty="0">
                <a:ea typeface="Roboto" panose="02000000000000000000" pitchFamily="2" charset="0"/>
                <a:cs typeface="Calibri" pitchFamily="34" charset="0"/>
              </a:rPr>
              <a:t>Å</a:t>
            </a:r>
          </a:p>
          <a:p>
            <a:endParaRPr lang="en-US" sz="2800" b="1" dirty="0">
              <a:ea typeface="Roboto" panose="02000000000000000000" pitchFamily="2" charset="0"/>
              <a:cs typeface="Calibri" pitchFamily="34" charset="0"/>
            </a:endParaRPr>
          </a:p>
          <a:p>
            <a:pPr algn="ctr"/>
            <a:r>
              <a:rPr lang="en-US" sz="2800" dirty="0">
                <a:ea typeface="Roboto" panose="02000000000000000000" pitchFamily="2" charset="0"/>
                <a:cs typeface="Calibri" pitchFamily="34" charset="0"/>
              </a:rPr>
              <a:t>Average RMSD (</a:t>
            </a:r>
            <a:r>
              <a:rPr lang="en-US" sz="2800" b="1" dirty="0">
                <a:ea typeface="Roboto" panose="02000000000000000000" pitchFamily="2" charset="0"/>
                <a:cs typeface="Calibri" pitchFamily="34" charset="0"/>
              </a:rPr>
              <a:t>C</a:t>
            </a:r>
            <a:r>
              <a:rPr lang="el-GR" sz="2800" b="1" dirty="0">
                <a:ea typeface="Roboto" panose="02000000000000000000" pitchFamily="2" charset="0"/>
                <a:cs typeface="Calibri" pitchFamily="34" charset="0"/>
              </a:rPr>
              <a:t>α</a:t>
            </a:r>
            <a:r>
              <a:rPr lang="en-US" sz="2800" dirty="0">
                <a:ea typeface="Roboto" panose="02000000000000000000" pitchFamily="2" charset="0"/>
                <a:cs typeface="Calibri" pitchFamily="34" charset="0"/>
              </a:rPr>
              <a:t>): </a:t>
            </a:r>
          </a:p>
          <a:p>
            <a:pPr algn="ctr"/>
            <a:r>
              <a:rPr lang="en-US" sz="2800" b="1" dirty="0">
                <a:ea typeface="Roboto" panose="02000000000000000000" pitchFamily="2" charset="0"/>
                <a:cs typeface="Calibri" pitchFamily="34" charset="0"/>
              </a:rPr>
              <a:t>0.91 </a:t>
            </a:r>
            <a:r>
              <a:rPr lang="en-US" altLang="en-US" sz="2800" b="1" dirty="0">
                <a:ea typeface="Roboto" panose="02000000000000000000" pitchFamily="2" charset="0"/>
                <a:cs typeface="Calibri" pitchFamily="34" charset="0"/>
              </a:rPr>
              <a:t>Å</a:t>
            </a:r>
            <a:endParaRPr lang="en-US" sz="2800" b="1" dirty="0">
              <a:ea typeface="Roboto" panose="02000000000000000000" pitchFamily="2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2024" y="7900704"/>
            <a:ext cx="3826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ea typeface="Roboto" panose="02000000000000000000" pitchFamily="2" charset="0"/>
                <a:cs typeface="Calibri" pitchFamily="34" charset="0"/>
              </a:rPr>
              <a:t>Reproduction of all non-redundant</a:t>
            </a:r>
          </a:p>
          <a:p>
            <a:r>
              <a:rPr lang="en-US" sz="1800" dirty="0">
                <a:ea typeface="Roboto" panose="02000000000000000000" pitchFamily="2" charset="0"/>
                <a:cs typeface="Calibri" pitchFamily="34" charset="0"/>
              </a:rPr>
              <a:t>class I pHLA structures on the PDB</a:t>
            </a:r>
          </a:p>
          <a:p>
            <a:br>
              <a:rPr lang="en-US" sz="1800" b="1" dirty="0">
                <a:ea typeface="Roboto" panose="02000000000000000000" pitchFamily="2" charset="0"/>
                <a:cs typeface="Calibri" pitchFamily="34" charset="0"/>
              </a:rPr>
            </a:br>
            <a:r>
              <a:rPr lang="en-US" sz="1800" b="1" dirty="0">
                <a:ea typeface="Roboto" panose="02000000000000000000" pitchFamily="2" charset="0"/>
                <a:cs typeface="Calibri" pitchFamily="34" charset="0"/>
              </a:rPr>
              <a:t>535 crystal structures</a:t>
            </a:r>
          </a:p>
        </p:txBody>
      </p:sp>
      <p:sp>
        <p:nvSpPr>
          <p:cNvPr id="21" name="Right Arrow 20"/>
          <p:cNvSpPr/>
          <p:nvPr/>
        </p:nvSpPr>
        <p:spPr>
          <a:xfrm>
            <a:off x="4087978" y="6655370"/>
            <a:ext cx="1548052" cy="89668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25400" cap="flat">
            <a:solidFill>
              <a:schemeClr val="accent2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424443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23" y="5170515"/>
            <a:ext cx="15816218" cy="4063518"/>
          </a:xfrm>
          <a:prstGeom prst="rect">
            <a:avLst/>
          </a:prstGeom>
          <a:noFill/>
          <a:ln w="25400" cap="flat">
            <a:solidFill>
              <a:schemeClr val="accent6">
                <a:lumMod val="75000"/>
              </a:schemeClr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424443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59976" y="9163431"/>
            <a:ext cx="11012615" cy="704469"/>
          </a:xfrm>
          <a:prstGeom prst="rect">
            <a:avLst/>
          </a:prstGeom>
          <a:noFill/>
        </p:spPr>
        <p:txBody>
          <a:bodyPr wrap="square" lIns="270937" tIns="135468" rIns="270937" bIns="135468" rtlCol="0">
            <a:spAutoFit/>
          </a:bodyPr>
          <a:lstStyle/>
          <a:p>
            <a:pPr algn="just"/>
            <a:r>
              <a:rPr lang="en-US" sz="1400" i="1" dirty="0" err="1"/>
              <a:t>Abella</a:t>
            </a:r>
            <a:r>
              <a:rPr lang="en-US" sz="1400" i="1" dirty="0"/>
              <a:t> JR , Antunes DA, Clementi C, </a:t>
            </a:r>
            <a:r>
              <a:rPr lang="en-US" sz="1400" i="1" dirty="0" err="1"/>
              <a:t>Kavraki</a:t>
            </a:r>
            <a:r>
              <a:rPr lang="en-US" sz="1400" i="1" dirty="0"/>
              <a:t> L (2019). APE-Gen: A Fast Method for Generating Ensembles of Bound Peptide-MHC Conformations. Molecules.</a:t>
            </a:r>
          </a:p>
        </p:txBody>
      </p:sp>
    </p:spTree>
    <p:extLst>
      <p:ext uri="{BB962C8B-B14F-4D97-AF65-F5344CB8AC3E}">
        <p14:creationId xmlns:p14="http://schemas.microsoft.com/office/powerpoint/2010/main" val="355022255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4"/>
          <p:cNvSpPr txBox="1">
            <a:spLocks noGrp="1"/>
          </p:cNvSpPr>
          <p:nvPr>
            <p:ph type="title"/>
          </p:nvPr>
        </p:nvSpPr>
        <p:spPr>
          <a:xfrm>
            <a:off x="762023" y="-114301"/>
            <a:ext cx="15816218" cy="1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65"/>
              </a:buClr>
              <a:buSzPts val="5000"/>
              <a:buFont typeface="Helvetica Neue"/>
              <a:buNone/>
            </a:pPr>
            <a:r>
              <a:rPr lang="en-US" dirty="0"/>
              <a:t>PROTEAN-CR: Ligand and Receptor Flexibility</a:t>
            </a:r>
            <a:endParaRPr dirty="0"/>
          </a:p>
        </p:txBody>
      </p:sp>
      <p:grpSp>
        <p:nvGrpSpPr>
          <p:cNvPr id="299" name="Google Shape;299;p24"/>
          <p:cNvGrpSpPr/>
          <p:nvPr/>
        </p:nvGrpSpPr>
        <p:grpSpPr>
          <a:xfrm>
            <a:off x="1592318" y="1719427"/>
            <a:ext cx="14207982" cy="7369150"/>
            <a:chOff x="1592318" y="1719427"/>
            <a:chExt cx="14207982" cy="7369150"/>
          </a:xfrm>
        </p:grpSpPr>
        <p:pic>
          <p:nvPicPr>
            <p:cNvPr id="300" name="Google Shape;300;p24" descr="https://lh4.googleusercontent.com/JT7ngGgJi-1WLOSHb94G7tp-iQFlvpBcJ3lKonubMlgge1fGLOyBEDgYVeQlVNxr492-Cs-X4MaYrRvgvD1TbFpQhwAQFsIJV_77RI7gyOVkXetATZSLNxWk8K3xA5vJCXq1FpbYEIsT93QxbTsr"/>
            <p:cNvPicPr preferRelativeResize="0"/>
            <p:nvPr/>
          </p:nvPicPr>
          <p:blipFill rotWithShape="1">
            <a:blip r:embed="rId3">
              <a:alphaModFix/>
            </a:blip>
            <a:srcRect l="5209" r="3683" b="10478"/>
            <a:stretch/>
          </p:blipFill>
          <p:spPr>
            <a:xfrm>
              <a:off x="4619297" y="1719427"/>
              <a:ext cx="8135007" cy="67718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1" name="Google Shape;301;p24"/>
            <p:cNvSpPr txBox="1"/>
            <p:nvPr/>
          </p:nvSpPr>
          <p:spPr>
            <a:xfrm>
              <a:off x="1592318" y="7404830"/>
              <a:ext cx="2617200" cy="892800"/>
            </a:xfrm>
            <a:prstGeom prst="rect">
              <a:avLst/>
            </a:prstGeom>
            <a:solidFill>
              <a:srgbClr val="3699DC"/>
            </a:solidFill>
            <a:ln w="9525" cap="flat" cmpd="sng">
              <a:solidFill>
                <a:srgbClr val="3699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Helvetica Neue"/>
                <a:buNone/>
              </a:pPr>
              <a:r>
                <a:rPr lang="en-US" sz="26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Ensemble generation</a:t>
              </a:r>
              <a:endParaRPr sz="2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4950373" y="4962113"/>
              <a:ext cx="3531475" cy="2462103"/>
            </a:xfrm>
            <a:prstGeom prst="rect">
              <a:avLst/>
            </a:prstGeom>
            <a:noFill/>
            <a:ln w="38100" cap="flat" cmpd="sng">
              <a:solidFill>
                <a:srgbClr val="3699DC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24443"/>
                </a:buClr>
                <a:buSzPts val="2600"/>
                <a:buFont typeface="Helvetica Neue"/>
                <a:buNone/>
              </a:pPr>
              <a:endParaRPr sz="2600" b="0" i="0" u="none" strike="noStrike" cap="none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8555421" y="4963451"/>
              <a:ext cx="3531475" cy="2462103"/>
            </a:xfrm>
            <a:prstGeom prst="rect">
              <a:avLst/>
            </a:prstGeom>
            <a:noFill/>
            <a:ln w="38100" cap="flat" cmpd="sng">
              <a:solidFill>
                <a:srgbClr val="3699DC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24443"/>
                </a:buClr>
                <a:buSzPts val="2600"/>
                <a:buFont typeface="Helvetica Neue"/>
                <a:buNone/>
              </a:pPr>
              <a:endParaRPr sz="2600" b="0" i="0" u="none" strike="noStrike" cap="none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304" name="Google Shape;304;p24"/>
            <p:cNvCxnSpPr>
              <a:stCxn id="302" idx="1"/>
            </p:cNvCxnSpPr>
            <p:nvPr/>
          </p:nvCxnSpPr>
          <p:spPr>
            <a:xfrm flipH="1">
              <a:off x="2900773" y="6193165"/>
              <a:ext cx="2049600" cy="1200"/>
            </a:xfrm>
            <a:prstGeom prst="straightConnector1">
              <a:avLst/>
            </a:prstGeom>
            <a:noFill/>
            <a:ln w="25400" cap="flat" cmpd="sng">
              <a:solidFill>
                <a:srgbClr val="3699DC"/>
              </a:solidFill>
              <a:prstDash val="solid"/>
              <a:bevel/>
              <a:headEnd type="none" w="sm" len="sm"/>
              <a:tailEnd type="none" w="sm" len="sm"/>
            </a:ln>
            <a:effectLst>
              <a:outerShdw blurRad="38100" dist="20000" dir="5400000" rotWithShape="0">
                <a:srgbClr val="000000">
                  <a:alpha val="36862"/>
                </a:srgbClr>
              </a:outerShdw>
            </a:effectLst>
          </p:spPr>
        </p:cxnSp>
        <p:cxnSp>
          <p:nvCxnSpPr>
            <p:cNvPr id="305" name="Google Shape;305;p24"/>
            <p:cNvCxnSpPr/>
            <p:nvPr/>
          </p:nvCxnSpPr>
          <p:spPr>
            <a:xfrm flipH="1">
              <a:off x="12071131" y="6194502"/>
              <a:ext cx="2049517" cy="1337"/>
            </a:xfrm>
            <a:prstGeom prst="straightConnector1">
              <a:avLst/>
            </a:prstGeom>
            <a:noFill/>
            <a:ln w="25400" cap="flat" cmpd="sng">
              <a:solidFill>
                <a:srgbClr val="3699DC"/>
              </a:solidFill>
              <a:prstDash val="solid"/>
              <a:bevel/>
              <a:headEnd type="none" w="sm" len="sm"/>
              <a:tailEnd type="none" w="sm" len="sm"/>
            </a:ln>
            <a:effectLst>
              <a:outerShdw blurRad="38100" dist="20000" dir="5400000" rotWithShape="0">
                <a:srgbClr val="000000">
                  <a:alpha val="36862"/>
                </a:srgbClr>
              </a:outerShdw>
            </a:effectLst>
          </p:spPr>
        </p:cxnSp>
        <p:cxnSp>
          <p:nvCxnSpPr>
            <p:cNvPr id="306" name="Google Shape;306;p24"/>
            <p:cNvCxnSpPr>
              <a:endCxn id="301" idx="0"/>
            </p:cNvCxnSpPr>
            <p:nvPr/>
          </p:nvCxnSpPr>
          <p:spPr>
            <a:xfrm>
              <a:off x="2900918" y="6193130"/>
              <a:ext cx="0" cy="1211700"/>
            </a:xfrm>
            <a:prstGeom prst="straightConnector1">
              <a:avLst/>
            </a:prstGeom>
            <a:noFill/>
            <a:ln w="25400" cap="flat" cmpd="sng">
              <a:solidFill>
                <a:srgbClr val="3699DC"/>
              </a:solidFill>
              <a:prstDash val="solid"/>
              <a:bevel/>
              <a:headEnd type="none" w="sm" len="sm"/>
              <a:tailEnd type="stealth" w="med" len="med"/>
            </a:ln>
            <a:effectLst>
              <a:outerShdw blurRad="38100" dist="20000" dir="5400000" rotWithShape="0">
                <a:srgbClr val="000000">
                  <a:alpha val="36862"/>
                </a:srgbClr>
              </a:outerShdw>
            </a:effectLst>
          </p:spPr>
        </p:cxnSp>
        <p:cxnSp>
          <p:nvCxnSpPr>
            <p:cNvPr id="307" name="Google Shape;307;p24"/>
            <p:cNvCxnSpPr/>
            <p:nvPr/>
          </p:nvCxnSpPr>
          <p:spPr>
            <a:xfrm>
              <a:off x="14120648" y="6193164"/>
              <a:ext cx="0" cy="1211666"/>
            </a:xfrm>
            <a:prstGeom prst="straightConnector1">
              <a:avLst/>
            </a:prstGeom>
            <a:noFill/>
            <a:ln w="25400" cap="flat" cmpd="sng">
              <a:solidFill>
                <a:srgbClr val="3699DC"/>
              </a:solidFill>
              <a:prstDash val="solid"/>
              <a:bevel/>
              <a:headEnd type="none" w="sm" len="sm"/>
              <a:tailEnd type="stealth" w="med" len="med"/>
            </a:ln>
            <a:effectLst>
              <a:outerShdw blurRad="38100" dist="20000" dir="5400000" rotWithShape="0">
                <a:srgbClr val="000000">
                  <a:alpha val="36862"/>
                </a:srgbClr>
              </a:outerShdw>
            </a:effectLst>
          </p:spPr>
        </p:cxnSp>
        <p:sp>
          <p:nvSpPr>
            <p:cNvPr id="308" name="Google Shape;308;p24"/>
            <p:cNvSpPr txBox="1"/>
            <p:nvPr/>
          </p:nvSpPr>
          <p:spPr>
            <a:xfrm>
              <a:off x="1797269" y="3104075"/>
              <a:ext cx="2117700" cy="892800"/>
            </a:xfrm>
            <a:prstGeom prst="rect">
              <a:avLst/>
            </a:prstGeom>
            <a:solidFill>
              <a:srgbClr val="3699DC"/>
            </a:solidFill>
            <a:ln w="9525" cap="flat" cmpd="sng">
              <a:solidFill>
                <a:srgbClr val="3699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Helvetica Neue"/>
                <a:buNone/>
              </a:pPr>
              <a:r>
                <a:rPr lang="en-US" sz="26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Ligand preparation</a:t>
              </a:r>
              <a:endParaRPr sz="2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5134304" y="3253246"/>
              <a:ext cx="2180896" cy="608769"/>
            </a:xfrm>
            <a:prstGeom prst="rect">
              <a:avLst/>
            </a:prstGeom>
            <a:noFill/>
            <a:ln w="38100" cap="flat" cmpd="sng">
              <a:solidFill>
                <a:srgbClr val="3699DC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24443"/>
                </a:buClr>
                <a:buSzPts val="2600"/>
                <a:buFont typeface="Helvetica Neue"/>
                <a:buNone/>
              </a:pPr>
              <a:endParaRPr sz="2600" b="0" i="0" u="none" strike="noStrike" cap="none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310" name="Google Shape;310;p24"/>
            <p:cNvCxnSpPr/>
            <p:nvPr/>
          </p:nvCxnSpPr>
          <p:spPr>
            <a:xfrm rot="10800000">
              <a:off x="3915103" y="3550350"/>
              <a:ext cx="1219201" cy="0"/>
            </a:xfrm>
            <a:prstGeom prst="straightConnector1">
              <a:avLst/>
            </a:prstGeom>
            <a:noFill/>
            <a:ln w="25400" cap="flat" cmpd="sng">
              <a:solidFill>
                <a:srgbClr val="3699DC"/>
              </a:solidFill>
              <a:prstDash val="solid"/>
              <a:bevel/>
              <a:headEnd type="none" w="sm" len="sm"/>
              <a:tailEnd type="stealth" w="med" len="med"/>
            </a:ln>
            <a:effectLst>
              <a:outerShdw blurRad="38100" dist="20000" dir="5400000" rotWithShape="0">
                <a:srgbClr val="000000">
                  <a:alpha val="36862"/>
                </a:srgbClr>
              </a:outerShdw>
            </a:effectLst>
          </p:spPr>
        </p:cxnSp>
        <p:sp>
          <p:nvSpPr>
            <p:cNvPr id="311" name="Google Shape;311;p24"/>
            <p:cNvSpPr txBox="1"/>
            <p:nvPr/>
          </p:nvSpPr>
          <p:spPr>
            <a:xfrm>
              <a:off x="7017452" y="8596175"/>
              <a:ext cx="3207900" cy="492402"/>
            </a:xfrm>
            <a:prstGeom prst="rect">
              <a:avLst/>
            </a:prstGeom>
            <a:solidFill>
              <a:srgbClr val="3699DC"/>
            </a:solidFill>
            <a:ln w="9525" cap="flat" cmpd="sng">
              <a:solidFill>
                <a:srgbClr val="3699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Helvetica Neue"/>
                <a:buNone/>
              </a:pPr>
              <a:r>
                <a:rPr lang="en-US" b="1" dirty="0">
                  <a:solidFill>
                    <a:schemeClr val="lt1"/>
                  </a:solidFill>
                </a:rPr>
                <a:t>F</a:t>
              </a:r>
              <a:r>
                <a:rPr lang="en-US" sz="2600" b="1" i="0" u="none" strike="noStrike" cap="none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lexible</a:t>
              </a:r>
              <a:r>
                <a:rPr lang="en-US" b="1" dirty="0">
                  <a:solidFill>
                    <a:schemeClr val="lt1"/>
                  </a:solidFill>
                </a:rPr>
                <a:t> </a:t>
              </a:r>
              <a:r>
                <a:rPr lang="en-US" sz="2600" b="1" i="0" u="none" strike="noStrike" cap="none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docking</a:t>
              </a:r>
              <a:endParaRPr sz="26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312" name="Google Shape;312;p24"/>
            <p:cNvCxnSpPr>
              <a:endCxn id="311" idx="0"/>
            </p:cNvCxnSpPr>
            <p:nvPr/>
          </p:nvCxnSpPr>
          <p:spPr>
            <a:xfrm>
              <a:off x="8612402" y="8103275"/>
              <a:ext cx="9000" cy="492900"/>
            </a:xfrm>
            <a:prstGeom prst="straightConnector1">
              <a:avLst/>
            </a:prstGeom>
            <a:noFill/>
            <a:ln w="25400" cap="flat" cmpd="sng">
              <a:solidFill>
                <a:srgbClr val="3699DC"/>
              </a:solidFill>
              <a:prstDash val="solid"/>
              <a:bevel/>
              <a:headEnd type="none" w="sm" len="sm"/>
              <a:tailEnd type="stealth" w="med" len="med"/>
            </a:ln>
            <a:effectLst>
              <a:outerShdw blurRad="38100" dist="20000" dir="5400000" rotWithShape="0">
                <a:srgbClr val="000000">
                  <a:alpha val="36862"/>
                </a:srgbClr>
              </a:outerShdw>
            </a:effectLst>
          </p:spPr>
        </p:cxnSp>
        <p:sp>
          <p:nvSpPr>
            <p:cNvPr id="313" name="Google Shape;313;p24"/>
            <p:cNvSpPr txBox="1"/>
            <p:nvPr/>
          </p:nvSpPr>
          <p:spPr>
            <a:xfrm>
              <a:off x="12977300" y="7425550"/>
              <a:ext cx="2823000" cy="892800"/>
            </a:xfrm>
            <a:prstGeom prst="rect">
              <a:avLst/>
            </a:prstGeom>
            <a:solidFill>
              <a:srgbClr val="3699DC"/>
            </a:solidFill>
            <a:ln w="9525" cap="flat" cmpd="sng">
              <a:solidFill>
                <a:srgbClr val="3699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Helvetica Neue"/>
                <a:buNone/>
              </a:pPr>
              <a:r>
                <a:rPr lang="en-US" sz="26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Custom scoring:</a:t>
              </a:r>
              <a:endParaRPr sz="2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Helvetica Neue"/>
                <a:buNone/>
              </a:pPr>
              <a:r>
                <a:rPr lang="en-US" sz="2600" b="1" i="0" u="none" strike="noStrike" cap="none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3pHLA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38196088a8_477_97"/>
          <p:cNvSpPr txBox="1">
            <a:spLocks noGrp="1"/>
          </p:cNvSpPr>
          <p:nvPr>
            <p:ph type="title"/>
          </p:nvPr>
        </p:nvSpPr>
        <p:spPr>
          <a:xfrm>
            <a:off x="762023" y="-114301"/>
            <a:ext cx="158163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65"/>
              </a:buClr>
              <a:buSzPts val="5000"/>
              <a:buFont typeface="Helvetica Neue"/>
              <a:buNone/>
            </a:pPr>
            <a:r>
              <a:rPr lang="en-US"/>
              <a:t>Ligand and Receptor Flexibility</a:t>
            </a:r>
            <a:endParaRPr/>
          </a:p>
        </p:txBody>
      </p:sp>
      <p:pic>
        <p:nvPicPr>
          <p:cNvPr id="545" name="Google Shape;545;g138196088a8_477_97" descr="https://lh4.googleusercontent.com/JT7ngGgJi-1WLOSHb94G7tp-iQFlvpBcJ3lKonubMlgge1fGLOyBEDgYVeQlVNxr492-Cs-X4MaYrRvgvD1TbFpQhwAQFsIJV_77RI7gyOVkXetATZSLNxWk8K3xA5vJCXq1FpbYEIsT93QxbTsr"/>
          <p:cNvPicPr preferRelativeResize="0"/>
          <p:nvPr/>
        </p:nvPicPr>
        <p:blipFill rotWithShape="1">
          <a:blip r:embed="rId3">
            <a:alphaModFix/>
          </a:blip>
          <a:srcRect l="5211" r="3680" b="10482"/>
          <a:stretch/>
        </p:blipFill>
        <p:spPr>
          <a:xfrm>
            <a:off x="4619297" y="1719427"/>
            <a:ext cx="8135006" cy="6771836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g138196088a8_477_97"/>
          <p:cNvSpPr/>
          <p:nvPr/>
        </p:nvSpPr>
        <p:spPr>
          <a:xfrm>
            <a:off x="8555421" y="4963451"/>
            <a:ext cx="3531600" cy="2462100"/>
          </a:xfrm>
          <a:prstGeom prst="rect">
            <a:avLst/>
          </a:prstGeom>
          <a:noFill/>
          <a:ln w="38100" cap="flat" cmpd="sng">
            <a:solidFill>
              <a:srgbClr val="3699DC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443"/>
              </a:buClr>
              <a:buSzPts val="2600"/>
              <a:buFont typeface="Helvetica Neue"/>
              <a:buNone/>
            </a:pPr>
            <a:endParaRPr sz="2600" b="0" i="0" u="none" strike="noStrike" cap="none">
              <a:solidFill>
                <a:srgbClr val="4244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47" name="Google Shape;547;g138196088a8_477_97"/>
          <p:cNvCxnSpPr/>
          <p:nvPr/>
        </p:nvCxnSpPr>
        <p:spPr>
          <a:xfrm flipH="1">
            <a:off x="12071048" y="6194502"/>
            <a:ext cx="2049600" cy="1200"/>
          </a:xfrm>
          <a:prstGeom prst="straightConnector1">
            <a:avLst/>
          </a:prstGeom>
          <a:noFill/>
          <a:ln w="25400" cap="flat" cmpd="sng">
            <a:solidFill>
              <a:srgbClr val="3699DC"/>
            </a:solidFill>
            <a:prstDash val="solid"/>
            <a:bevel/>
            <a:headEnd type="none" w="sm" len="sm"/>
            <a:tailEnd type="none" w="sm" len="sm"/>
          </a:ln>
          <a:effectLst>
            <a:outerShdw blurRad="38100" dist="20000" dir="5400000" rotWithShape="0">
              <a:srgbClr val="000000">
                <a:alpha val="36862"/>
              </a:srgbClr>
            </a:outerShdw>
          </a:effectLst>
        </p:spPr>
      </p:cxnSp>
      <p:cxnSp>
        <p:nvCxnSpPr>
          <p:cNvPr id="548" name="Google Shape;548;g138196088a8_477_97"/>
          <p:cNvCxnSpPr/>
          <p:nvPr/>
        </p:nvCxnSpPr>
        <p:spPr>
          <a:xfrm>
            <a:off x="14120648" y="6193164"/>
            <a:ext cx="0" cy="1211700"/>
          </a:xfrm>
          <a:prstGeom prst="straightConnector1">
            <a:avLst/>
          </a:prstGeom>
          <a:noFill/>
          <a:ln w="25400" cap="flat" cmpd="sng">
            <a:solidFill>
              <a:srgbClr val="3699DC"/>
            </a:solidFill>
            <a:prstDash val="solid"/>
            <a:bevel/>
            <a:headEnd type="none" w="sm" len="sm"/>
            <a:tailEnd type="stealth" w="med" len="med"/>
          </a:ln>
          <a:effectLst>
            <a:outerShdw blurRad="38100" dist="20000" dir="5400000" rotWithShape="0">
              <a:srgbClr val="000000">
                <a:alpha val="36862"/>
              </a:srgbClr>
            </a:outerShdw>
          </a:effectLst>
        </p:spPr>
      </p:cxnSp>
      <p:sp>
        <p:nvSpPr>
          <p:cNvPr id="549" name="Google Shape;549;g138196088a8_477_97"/>
          <p:cNvSpPr txBox="1"/>
          <p:nvPr/>
        </p:nvSpPr>
        <p:spPr>
          <a:xfrm>
            <a:off x="1797269" y="3104075"/>
            <a:ext cx="2117700" cy="892800"/>
          </a:xfrm>
          <a:prstGeom prst="rect">
            <a:avLst/>
          </a:prstGeom>
          <a:solidFill>
            <a:srgbClr val="85200C"/>
          </a:solidFill>
          <a:ln w="9525" cap="flat" cmpd="sng">
            <a:solidFill>
              <a:srgbClr val="8520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</a:pPr>
            <a:r>
              <a:rPr lang="en-US" sz="2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Ligand preparation</a:t>
            </a:r>
            <a:endParaRPr sz="2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0" name="Google Shape;550;g138196088a8_477_97"/>
          <p:cNvSpPr/>
          <p:nvPr/>
        </p:nvSpPr>
        <p:spPr>
          <a:xfrm>
            <a:off x="5134304" y="3253246"/>
            <a:ext cx="2181000" cy="608700"/>
          </a:xfrm>
          <a:prstGeom prst="rect">
            <a:avLst/>
          </a:prstGeom>
          <a:noFill/>
          <a:ln w="38100" cap="flat" cmpd="sng">
            <a:solidFill>
              <a:srgbClr val="85200C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443"/>
              </a:buClr>
              <a:buSzPts val="2600"/>
              <a:buFont typeface="Helvetica Neue"/>
              <a:buNone/>
            </a:pPr>
            <a:endParaRPr sz="2600" b="0" i="0" u="none" strike="noStrike" cap="none">
              <a:solidFill>
                <a:srgbClr val="4244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51" name="Google Shape;551;g138196088a8_477_97"/>
          <p:cNvCxnSpPr/>
          <p:nvPr/>
        </p:nvCxnSpPr>
        <p:spPr>
          <a:xfrm rot="10800000">
            <a:off x="3915104" y="3550350"/>
            <a:ext cx="1219200" cy="0"/>
          </a:xfrm>
          <a:prstGeom prst="straightConnector1">
            <a:avLst/>
          </a:prstGeom>
          <a:noFill/>
          <a:ln w="25400" cap="flat" cmpd="sng">
            <a:solidFill>
              <a:srgbClr val="85200C"/>
            </a:solidFill>
            <a:prstDash val="solid"/>
            <a:bevel/>
            <a:headEnd type="none" w="sm" len="sm"/>
            <a:tailEnd type="stealth" w="med" len="med"/>
          </a:ln>
          <a:effectLst>
            <a:outerShdw blurRad="38100" dist="20000" dir="5400000" rotWithShape="0">
              <a:srgbClr val="000000">
                <a:alpha val="36862"/>
              </a:srgbClr>
            </a:outerShdw>
          </a:effectLst>
        </p:spPr>
      </p:cxnSp>
      <p:cxnSp>
        <p:nvCxnSpPr>
          <p:cNvPr id="553" name="Google Shape;553;g138196088a8_477_97"/>
          <p:cNvCxnSpPr>
            <a:cxnSpLocks/>
          </p:cNvCxnSpPr>
          <p:nvPr/>
        </p:nvCxnSpPr>
        <p:spPr>
          <a:xfrm>
            <a:off x="8612402" y="8103275"/>
            <a:ext cx="9000" cy="492900"/>
          </a:xfrm>
          <a:prstGeom prst="straightConnector1">
            <a:avLst/>
          </a:prstGeom>
          <a:noFill/>
          <a:ln w="25400" cap="flat" cmpd="sng">
            <a:solidFill>
              <a:srgbClr val="3699DC"/>
            </a:solidFill>
            <a:prstDash val="solid"/>
            <a:bevel/>
            <a:headEnd type="none" w="sm" len="sm"/>
            <a:tailEnd type="stealth" w="med" len="med"/>
          </a:ln>
          <a:effectLst>
            <a:outerShdw blurRad="38100" dist="20000" dir="5400000" rotWithShape="0">
              <a:srgbClr val="000000">
                <a:alpha val="36862"/>
              </a:srgbClr>
            </a:outerShdw>
          </a:effectLst>
        </p:spPr>
      </p:cxnSp>
      <p:sp>
        <p:nvSpPr>
          <p:cNvPr id="554" name="Google Shape;554;g138196088a8_477_97"/>
          <p:cNvSpPr txBox="1"/>
          <p:nvPr/>
        </p:nvSpPr>
        <p:spPr>
          <a:xfrm>
            <a:off x="12977300" y="7425550"/>
            <a:ext cx="2823000" cy="892800"/>
          </a:xfrm>
          <a:prstGeom prst="rect">
            <a:avLst/>
          </a:prstGeom>
          <a:solidFill>
            <a:srgbClr val="3699DC"/>
          </a:solidFill>
          <a:ln w="9525" cap="flat" cmpd="sng">
            <a:solidFill>
              <a:srgbClr val="3699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</a:pPr>
            <a:r>
              <a:rPr lang="en-US" sz="2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Custom scoring:</a:t>
            </a:r>
            <a:endParaRPr sz="2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</a:pPr>
            <a:r>
              <a:rPr lang="en-US" sz="2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3pHLA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g138196088a8_477_97"/>
          <p:cNvSpPr txBox="1"/>
          <p:nvPr/>
        </p:nvSpPr>
        <p:spPr>
          <a:xfrm>
            <a:off x="1592318" y="7404830"/>
            <a:ext cx="2617200" cy="892800"/>
          </a:xfrm>
          <a:prstGeom prst="rect">
            <a:avLst/>
          </a:prstGeom>
          <a:solidFill>
            <a:srgbClr val="3699DC"/>
          </a:solidFill>
          <a:ln w="9525" cap="flat" cmpd="sng">
            <a:solidFill>
              <a:srgbClr val="3699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</a:pPr>
            <a:r>
              <a:rPr lang="en-US" sz="2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Ensemble generation</a:t>
            </a:r>
            <a:endParaRPr sz="2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6" name="Google Shape;556;g138196088a8_477_97"/>
          <p:cNvSpPr/>
          <p:nvPr/>
        </p:nvSpPr>
        <p:spPr>
          <a:xfrm>
            <a:off x="4950373" y="4962113"/>
            <a:ext cx="3531600" cy="2462100"/>
          </a:xfrm>
          <a:prstGeom prst="rect">
            <a:avLst/>
          </a:prstGeom>
          <a:noFill/>
          <a:ln w="38100" cap="flat" cmpd="sng">
            <a:solidFill>
              <a:srgbClr val="3699DC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443"/>
              </a:buClr>
              <a:buSzPts val="2600"/>
              <a:buFont typeface="Helvetica Neue"/>
              <a:buNone/>
            </a:pPr>
            <a:endParaRPr sz="2600" b="0" i="0" u="none" strike="noStrike" cap="none">
              <a:solidFill>
                <a:srgbClr val="4244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57" name="Google Shape;557;g138196088a8_477_97"/>
          <p:cNvCxnSpPr>
            <a:stCxn id="556" idx="1"/>
          </p:cNvCxnSpPr>
          <p:nvPr/>
        </p:nvCxnSpPr>
        <p:spPr>
          <a:xfrm flipH="1">
            <a:off x="2900773" y="6193163"/>
            <a:ext cx="2049600" cy="1200"/>
          </a:xfrm>
          <a:prstGeom prst="straightConnector1">
            <a:avLst/>
          </a:prstGeom>
          <a:noFill/>
          <a:ln w="25400" cap="flat" cmpd="sng">
            <a:solidFill>
              <a:srgbClr val="3699DC"/>
            </a:solidFill>
            <a:prstDash val="solid"/>
            <a:bevel/>
            <a:headEnd type="none" w="sm" len="sm"/>
            <a:tailEnd type="none" w="sm" len="sm"/>
          </a:ln>
          <a:effectLst>
            <a:outerShdw blurRad="38100" dist="20000" dir="5400000" rotWithShape="0">
              <a:srgbClr val="000000">
                <a:alpha val="36860"/>
              </a:srgbClr>
            </a:outerShdw>
          </a:effectLst>
        </p:spPr>
      </p:cxnSp>
      <p:cxnSp>
        <p:nvCxnSpPr>
          <p:cNvPr id="558" name="Google Shape;558;g138196088a8_477_97"/>
          <p:cNvCxnSpPr>
            <a:endCxn id="555" idx="0"/>
          </p:cNvCxnSpPr>
          <p:nvPr/>
        </p:nvCxnSpPr>
        <p:spPr>
          <a:xfrm>
            <a:off x="2900918" y="6193130"/>
            <a:ext cx="0" cy="1211700"/>
          </a:xfrm>
          <a:prstGeom prst="straightConnector1">
            <a:avLst/>
          </a:prstGeom>
          <a:noFill/>
          <a:ln w="25400" cap="flat" cmpd="sng">
            <a:solidFill>
              <a:srgbClr val="3699DC"/>
            </a:solidFill>
            <a:prstDash val="solid"/>
            <a:bevel/>
            <a:headEnd type="none" w="sm" len="sm"/>
            <a:tailEnd type="stealth" w="med" len="med"/>
          </a:ln>
          <a:effectLst>
            <a:outerShdw blurRad="38100" dist="20000" dir="5400000" rotWithShape="0">
              <a:srgbClr val="000000">
                <a:alpha val="36860"/>
              </a:srgbClr>
            </a:outerShdw>
          </a:effectLst>
        </p:spPr>
      </p:cxnSp>
      <p:sp>
        <p:nvSpPr>
          <p:cNvPr id="2" name="Google Shape;311;p24">
            <a:extLst>
              <a:ext uri="{FF2B5EF4-FFF2-40B4-BE49-F238E27FC236}">
                <a16:creationId xmlns:a16="http://schemas.microsoft.com/office/drawing/2014/main" id="{8B8E6B0F-09C9-9C7E-77D5-74A41CCEF1F3}"/>
              </a:ext>
            </a:extLst>
          </p:cNvPr>
          <p:cNvSpPr txBox="1"/>
          <p:nvPr/>
        </p:nvSpPr>
        <p:spPr>
          <a:xfrm>
            <a:off x="7017452" y="8596175"/>
            <a:ext cx="3207900" cy="492402"/>
          </a:xfrm>
          <a:prstGeom prst="rect">
            <a:avLst/>
          </a:prstGeom>
          <a:solidFill>
            <a:srgbClr val="3699DC"/>
          </a:solidFill>
          <a:ln w="9525" cap="flat" cmpd="sng">
            <a:solidFill>
              <a:srgbClr val="3699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</a:pPr>
            <a:r>
              <a:rPr lang="en-US" b="1" dirty="0">
                <a:solidFill>
                  <a:schemeClr val="lt1"/>
                </a:solidFill>
              </a:rPr>
              <a:t>F</a:t>
            </a:r>
            <a:r>
              <a:rPr lang="en-US" sz="26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lexible</a:t>
            </a:r>
            <a:r>
              <a:rPr lang="en-US" b="1" dirty="0">
                <a:solidFill>
                  <a:schemeClr val="lt1"/>
                </a:solidFill>
              </a:rPr>
              <a:t> </a:t>
            </a:r>
            <a:r>
              <a:rPr lang="en-US" sz="26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docking</a:t>
            </a:r>
            <a:endParaRPr sz="2600" b="1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7763631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38196088a8_669_66"/>
          <p:cNvSpPr txBox="1">
            <a:spLocks noGrp="1"/>
          </p:cNvSpPr>
          <p:nvPr>
            <p:ph type="title"/>
          </p:nvPr>
        </p:nvSpPr>
        <p:spPr>
          <a:xfrm>
            <a:off x="762023" y="-114301"/>
            <a:ext cx="165783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65"/>
              </a:buClr>
              <a:buSzPts val="5000"/>
              <a:buFont typeface="Helvetica Neue"/>
              <a:buNone/>
            </a:pPr>
            <a:r>
              <a:rPr lang="en-US" dirty="0"/>
              <a:t>Ligand Preparation: Ligand Fragmentation</a:t>
            </a:r>
            <a:endParaRPr i="1" dirty="0"/>
          </a:p>
        </p:txBody>
      </p:sp>
      <p:sp>
        <p:nvSpPr>
          <p:cNvPr id="599" name="Google Shape;599;g138196088a8_669_66"/>
          <p:cNvSpPr txBox="1">
            <a:spLocks noGrp="1"/>
          </p:cNvSpPr>
          <p:nvPr>
            <p:ph type="body" idx="1"/>
          </p:nvPr>
        </p:nvSpPr>
        <p:spPr>
          <a:xfrm>
            <a:off x="761198" y="1870254"/>
            <a:ext cx="15816300" cy="72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28262" lvl="0" indent="-328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3200"/>
              <a:buFont typeface="Helvetica Neue"/>
              <a:buChar char="●"/>
            </a:pPr>
            <a:r>
              <a:rPr lang="en-US" dirty="0"/>
              <a:t>Ligand fragmented into meaningful pieces</a:t>
            </a:r>
            <a:br>
              <a:rPr lang="en-US" dirty="0"/>
            </a:br>
            <a:endParaRPr dirty="0"/>
          </a:p>
          <a:p>
            <a:pPr marL="91440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</a:pPr>
            <a:r>
              <a:rPr lang="en-US" dirty="0"/>
              <a:t>Algorithms:</a:t>
            </a:r>
            <a:br>
              <a:rPr lang="en-US" dirty="0"/>
            </a:br>
            <a:endParaRPr dirty="0"/>
          </a:p>
          <a:p>
            <a:pPr marL="137160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</a:pPr>
            <a:r>
              <a:rPr lang="en-US" dirty="0"/>
              <a:t>BRICS</a:t>
            </a:r>
            <a:endParaRPr dirty="0"/>
          </a:p>
          <a:p>
            <a:pPr marL="137160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</a:pPr>
            <a:r>
              <a:rPr lang="en-US" dirty="0"/>
              <a:t>RECAP </a:t>
            </a:r>
            <a:br>
              <a:rPr lang="en-US" dirty="0"/>
            </a:br>
            <a:endParaRPr dirty="0"/>
          </a:p>
          <a:p>
            <a:pPr marL="914400" lvl="1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○"/>
            </a:pPr>
            <a:r>
              <a:rPr lang="en-US" dirty="0"/>
              <a:t>Implementations:</a:t>
            </a:r>
            <a:br>
              <a:rPr lang="en-US" dirty="0"/>
            </a:br>
            <a:endParaRPr dirty="0"/>
          </a:p>
          <a:p>
            <a:pPr marL="137160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</a:pPr>
            <a:r>
              <a:rPr lang="en-US" dirty="0" err="1"/>
              <a:t>MolBlocks</a:t>
            </a:r>
            <a:endParaRPr dirty="0"/>
          </a:p>
          <a:p>
            <a:pPr marL="1371600" lvl="2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■"/>
            </a:pPr>
            <a:r>
              <a:rPr lang="en-US" dirty="0" err="1"/>
              <a:t>RdKit</a:t>
            </a:r>
            <a:endParaRPr dirty="0"/>
          </a:p>
        </p:txBody>
      </p:sp>
      <p:grpSp>
        <p:nvGrpSpPr>
          <p:cNvPr id="600" name="Google Shape;600;g138196088a8_669_66"/>
          <p:cNvGrpSpPr/>
          <p:nvPr/>
        </p:nvGrpSpPr>
        <p:grpSpPr>
          <a:xfrm>
            <a:off x="7277838" y="1614775"/>
            <a:ext cx="9840150" cy="7481575"/>
            <a:chOff x="7500163" y="2156400"/>
            <a:chExt cx="9840150" cy="7481575"/>
          </a:xfrm>
        </p:grpSpPr>
        <p:pic>
          <p:nvPicPr>
            <p:cNvPr id="601" name="Google Shape;601;g138196088a8_669_6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554838" y="5109526"/>
              <a:ext cx="1854750" cy="20064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2" name="Google Shape;602;g138196088a8_669_6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409600" y="4973088"/>
              <a:ext cx="1854750" cy="20928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3" name="Google Shape;603;g138196088a8_669_6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00163" y="8145475"/>
              <a:ext cx="2771775" cy="144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4" name="Google Shape;604;g138196088a8_669_6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867713" y="7860475"/>
              <a:ext cx="2771775" cy="144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5" name="Google Shape;605;g138196088a8_669_6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547825" y="8045288"/>
              <a:ext cx="2771775" cy="144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6" name="Google Shape;606;g138196088a8_669_6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4568538" y="8190175"/>
              <a:ext cx="2771775" cy="1447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7" name="Google Shape;607;g138196088a8_669_6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867713" y="2156400"/>
              <a:ext cx="5133975" cy="20955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08" name="Google Shape;608;g138196088a8_669_66"/>
            <p:cNvCxnSpPr>
              <a:stCxn id="607" idx="2"/>
            </p:cNvCxnSpPr>
            <p:nvPr/>
          </p:nvCxnSpPr>
          <p:spPr>
            <a:xfrm>
              <a:off x="12434701" y="4251900"/>
              <a:ext cx="14700" cy="765900"/>
            </a:xfrm>
            <a:prstGeom prst="straightConnector1">
              <a:avLst/>
            </a:prstGeom>
            <a:noFill/>
            <a:ln w="28575" cap="flat" cmpd="sng">
              <a:solidFill>
                <a:srgbClr val="21212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609" name="Google Shape;609;g138196088a8_669_66"/>
            <p:cNvCxnSpPr>
              <a:endCxn id="603" idx="0"/>
            </p:cNvCxnSpPr>
            <p:nvPr/>
          </p:nvCxnSpPr>
          <p:spPr>
            <a:xfrm flipH="1">
              <a:off x="8886051" y="7320475"/>
              <a:ext cx="3436200" cy="825000"/>
            </a:xfrm>
            <a:prstGeom prst="straightConnector1">
              <a:avLst/>
            </a:prstGeom>
            <a:noFill/>
            <a:ln w="28575" cap="flat" cmpd="sng">
              <a:solidFill>
                <a:srgbClr val="21212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610" name="Google Shape;610;g138196088a8_669_66"/>
            <p:cNvCxnSpPr>
              <a:endCxn id="604" idx="0"/>
            </p:cNvCxnSpPr>
            <p:nvPr/>
          </p:nvCxnSpPr>
          <p:spPr>
            <a:xfrm flipH="1">
              <a:off x="11253601" y="7352275"/>
              <a:ext cx="1068900" cy="508200"/>
            </a:xfrm>
            <a:prstGeom prst="straightConnector1">
              <a:avLst/>
            </a:prstGeom>
            <a:noFill/>
            <a:ln w="28575" cap="flat" cmpd="sng">
              <a:solidFill>
                <a:srgbClr val="21212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611" name="Google Shape;611;g138196088a8_669_66"/>
            <p:cNvCxnSpPr>
              <a:endCxn id="605" idx="0"/>
            </p:cNvCxnSpPr>
            <p:nvPr/>
          </p:nvCxnSpPr>
          <p:spPr>
            <a:xfrm>
              <a:off x="12322413" y="7352288"/>
              <a:ext cx="1611300" cy="693000"/>
            </a:xfrm>
            <a:prstGeom prst="straightConnector1">
              <a:avLst/>
            </a:prstGeom>
            <a:noFill/>
            <a:ln w="28575" cap="flat" cmpd="sng">
              <a:solidFill>
                <a:srgbClr val="21212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612" name="Google Shape;612;g138196088a8_669_66"/>
            <p:cNvCxnSpPr>
              <a:endCxn id="606" idx="0"/>
            </p:cNvCxnSpPr>
            <p:nvPr/>
          </p:nvCxnSpPr>
          <p:spPr>
            <a:xfrm>
              <a:off x="12338226" y="7336375"/>
              <a:ext cx="3616200" cy="853800"/>
            </a:xfrm>
            <a:prstGeom prst="straightConnector1">
              <a:avLst/>
            </a:prstGeom>
            <a:noFill/>
            <a:ln w="28575" cap="flat" cmpd="sng">
              <a:solidFill>
                <a:srgbClr val="21212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19827115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38196088a8_0_622"/>
          <p:cNvSpPr txBox="1">
            <a:spLocks noGrp="1"/>
          </p:cNvSpPr>
          <p:nvPr>
            <p:ph type="title"/>
          </p:nvPr>
        </p:nvSpPr>
        <p:spPr>
          <a:xfrm>
            <a:off x="762023" y="-114301"/>
            <a:ext cx="158163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65"/>
              </a:buClr>
              <a:buSzPts val="5000"/>
              <a:buFont typeface="Helvetica Neue"/>
              <a:buNone/>
            </a:pPr>
            <a:r>
              <a:rPr lang="en-US"/>
              <a:t>Ligand and Receptor Flexibility</a:t>
            </a:r>
            <a:endParaRPr/>
          </a:p>
        </p:txBody>
      </p:sp>
      <p:pic>
        <p:nvPicPr>
          <p:cNvPr id="319" name="Google Shape;319;g138196088a8_0_622" descr="https://lh4.googleusercontent.com/JT7ngGgJi-1WLOSHb94G7tp-iQFlvpBcJ3lKonubMlgge1fGLOyBEDgYVeQlVNxr492-Cs-X4MaYrRvgvD1TbFpQhwAQFsIJV_77RI7gyOVkXetATZSLNxWk8K3xA5vJCXq1FpbYEIsT93QxbTsr"/>
          <p:cNvPicPr preferRelativeResize="0"/>
          <p:nvPr/>
        </p:nvPicPr>
        <p:blipFill rotWithShape="1">
          <a:blip r:embed="rId3">
            <a:alphaModFix/>
          </a:blip>
          <a:srcRect l="5211" r="3680" b="10482"/>
          <a:stretch/>
        </p:blipFill>
        <p:spPr>
          <a:xfrm>
            <a:off x="4619297" y="1719427"/>
            <a:ext cx="8135006" cy="6771836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138196088a8_0_622"/>
          <p:cNvSpPr txBox="1"/>
          <p:nvPr/>
        </p:nvSpPr>
        <p:spPr>
          <a:xfrm>
            <a:off x="1592318" y="7404830"/>
            <a:ext cx="2617200" cy="892800"/>
          </a:xfrm>
          <a:prstGeom prst="rect">
            <a:avLst/>
          </a:prstGeom>
          <a:solidFill>
            <a:srgbClr val="85200C"/>
          </a:solidFill>
          <a:ln w="9525" cap="flat" cmpd="sng">
            <a:solidFill>
              <a:srgbClr val="8520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</a:pPr>
            <a:r>
              <a:rPr lang="en-US" sz="2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Ensemble generation</a:t>
            </a:r>
            <a:endParaRPr sz="2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1" name="Google Shape;321;g138196088a8_0_622"/>
          <p:cNvSpPr/>
          <p:nvPr/>
        </p:nvSpPr>
        <p:spPr>
          <a:xfrm>
            <a:off x="4950373" y="4962113"/>
            <a:ext cx="3531600" cy="2462100"/>
          </a:xfrm>
          <a:prstGeom prst="rect">
            <a:avLst/>
          </a:prstGeom>
          <a:noFill/>
          <a:ln w="38100" cap="flat" cmpd="sng">
            <a:solidFill>
              <a:srgbClr val="85200C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443"/>
              </a:buClr>
              <a:buSzPts val="2600"/>
              <a:buFont typeface="Helvetica Neue"/>
              <a:buNone/>
            </a:pPr>
            <a:endParaRPr sz="2600" b="0" i="0" u="none" strike="noStrike" cap="none">
              <a:solidFill>
                <a:srgbClr val="4244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2" name="Google Shape;322;g138196088a8_0_622"/>
          <p:cNvSpPr/>
          <p:nvPr/>
        </p:nvSpPr>
        <p:spPr>
          <a:xfrm>
            <a:off x="8555421" y="4963451"/>
            <a:ext cx="3531600" cy="2462100"/>
          </a:xfrm>
          <a:prstGeom prst="rect">
            <a:avLst/>
          </a:prstGeom>
          <a:noFill/>
          <a:ln w="38100" cap="flat" cmpd="sng">
            <a:solidFill>
              <a:srgbClr val="3699DC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443"/>
              </a:buClr>
              <a:buSzPts val="2600"/>
              <a:buFont typeface="Helvetica Neue"/>
              <a:buNone/>
            </a:pPr>
            <a:endParaRPr sz="2600" b="0" i="0" u="none" strike="noStrike" cap="none">
              <a:solidFill>
                <a:srgbClr val="4244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23" name="Google Shape;323;g138196088a8_0_622"/>
          <p:cNvCxnSpPr>
            <a:stCxn id="321" idx="1"/>
          </p:cNvCxnSpPr>
          <p:nvPr/>
        </p:nvCxnSpPr>
        <p:spPr>
          <a:xfrm flipH="1">
            <a:off x="2900773" y="6193163"/>
            <a:ext cx="2049600" cy="1200"/>
          </a:xfrm>
          <a:prstGeom prst="straightConnector1">
            <a:avLst/>
          </a:prstGeom>
          <a:noFill/>
          <a:ln w="25400" cap="flat" cmpd="sng">
            <a:solidFill>
              <a:srgbClr val="85200C"/>
            </a:solidFill>
            <a:prstDash val="solid"/>
            <a:bevel/>
            <a:headEnd type="none" w="sm" len="sm"/>
            <a:tailEnd type="none" w="sm" len="sm"/>
          </a:ln>
          <a:effectLst>
            <a:outerShdw blurRad="38100" dist="20000" dir="5400000" rotWithShape="0">
              <a:srgbClr val="000000">
                <a:alpha val="36862"/>
              </a:srgbClr>
            </a:outerShdw>
          </a:effectLst>
        </p:spPr>
      </p:cxnSp>
      <p:cxnSp>
        <p:nvCxnSpPr>
          <p:cNvPr id="324" name="Google Shape;324;g138196088a8_0_622"/>
          <p:cNvCxnSpPr/>
          <p:nvPr/>
        </p:nvCxnSpPr>
        <p:spPr>
          <a:xfrm flipH="1">
            <a:off x="12071048" y="6194502"/>
            <a:ext cx="2049600" cy="1200"/>
          </a:xfrm>
          <a:prstGeom prst="straightConnector1">
            <a:avLst/>
          </a:prstGeom>
          <a:noFill/>
          <a:ln w="25400" cap="flat" cmpd="sng">
            <a:solidFill>
              <a:srgbClr val="3699DC"/>
            </a:solidFill>
            <a:prstDash val="solid"/>
            <a:bevel/>
            <a:headEnd type="none" w="sm" len="sm"/>
            <a:tailEnd type="none" w="sm" len="sm"/>
          </a:ln>
          <a:effectLst>
            <a:outerShdw blurRad="38100" dist="20000" dir="5400000" rotWithShape="0">
              <a:srgbClr val="000000">
                <a:alpha val="36862"/>
              </a:srgbClr>
            </a:outerShdw>
          </a:effectLst>
        </p:spPr>
      </p:cxnSp>
      <p:cxnSp>
        <p:nvCxnSpPr>
          <p:cNvPr id="325" name="Google Shape;325;g138196088a8_0_622"/>
          <p:cNvCxnSpPr>
            <a:endCxn id="320" idx="0"/>
          </p:cNvCxnSpPr>
          <p:nvPr/>
        </p:nvCxnSpPr>
        <p:spPr>
          <a:xfrm>
            <a:off x="2900918" y="6193130"/>
            <a:ext cx="0" cy="1211700"/>
          </a:xfrm>
          <a:prstGeom prst="straightConnector1">
            <a:avLst/>
          </a:prstGeom>
          <a:noFill/>
          <a:ln w="25400" cap="flat" cmpd="sng">
            <a:solidFill>
              <a:srgbClr val="85200C"/>
            </a:solidFill>
            <a:prstDash val="solid"/>
            <a:bevel/>
            <a:headEnd type="none" w="sm" len="sm"/>
            <a:tailEnd type="stealth" w="med" len="med"/>
          </a:ln>
          <a:effectLst>
            <a:outerShdw blurRad="38100" dist="20000" dir="5400000" rotWithShape="0">
              <a:srgbClr val="000000">
                <a:alpha val="36862"/>
              </a:srgbClr>
            </a:outerShdw>
          </a:effectLst>
        </p:spPr>
      </p:cxnSp>
      <p:cxnSp>
        <p:nvCxnSpPr>
          <p:cNvPr id="326" name="Google Shape;326;g138196088a8_0_622"/>
          <p:cNvCxnSpPr/>
          <p:nvPr/>
        </p:nvCxnSpPr>
        <p:spPr>
          <a:xfrm>
            <a:off x="14120648" y="6193164"/>
            <a:ext cx="0" cy="1211700"/>
          </a:xfrm>
          <a:prstGeom prst="straightConnector1">
            <a:avLst/>
          </a:prstGeom>
          <a:noFill/>
          <a:ln w="25400" cap="flat" cmpd="sng">
            <a:solidFill>
              <a:srgbClr val="3699DC"/>
            </a:solidFill>
            <a:prstDash val="solid"/>
            <a:bevel/>
            <a:headEnd type="none" w="sm" len="sm"/>
            <a:tailEnd type="stealth" w="med" len="med"/>
          </a:ln>
          <a:effectLst>
            <a:outerShdw blurRad="38100" dist="20000" dir="5400000" rotWithShape="0">
              <a:srgbClr val="000000">
                <a:alpha val="36862"/>
              </a:srgbClr>
            </a:outerShdw>
          </a:effectLst>
        </p:spPr>
      </p:cxnSp>
      <p:sp>
        <p:nvSpPr>
          <p:cNvPr id="327" name="Google Shape;327;g138196088a8_0_622"/>
          <p:cNvSpPr txBox="1"/>
          <p:nvPr/>
        </p:nvSpPr>
        <p:spPr>
          <a:xfrm>
            <a:off x="1797269" y="3104075"/>
            <a:ext cx="2117700" cy="892800"/>
          </a:xfrm>
          <a:prstGeom prst="rect">
            <a:avLst/>
          </a:prstGeom>
          <a:solidFill>
            <a:srgbClr val="3699DC"/>
          </a:solidFill>
          <a:ln w="9525" cap="flat" cmpd="sng">
            <a:solidFill>
              <a:srgbClr val="3699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</a:pPr>
            <a:r>
              <a:rPr lang="en-US" sz="2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Ligand preparation</a:t>
            </a:r>
            <a:endParaRPr sz="2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8" name="Google Shape;328;g138196088a8_0_622"/>
          <p:cNvSpPr/>
          <p:nvPr/>
        </p:nvSpPr>
        <p:spPr>
          <a:xfrm>
            <a:off x="5134304" y="3253246"/>
            <a:ext cx="2181000" cy="608700"/>
          </a:xfrm>
          <a:prstGeom prst="rect">
            <a:avLst/>
          </a:prstGeom>
          <a:noFill/>
          <a:ln w="38100" cap="flat" cmpd="sng">
            <a:solidFill>
              <a:srgbClr val="3699DC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443"/>
              </a:buClr>
              <a:buSzPts val="2600"/>
              <a:buFont typeface="Helvetica Neue"/>
              <a:buNone/>
            </a:pPr>
            <a:endParaRPr sz="2600" b="0" i="0" u="none" strike="noStrike" cap="none">
              <a:solidFill>
                <a:srgbClr val="4244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29" name="Google Shape;329;g138196088a8_0_622"/>
          <p:cNvCxnSpPr/>
          <p:nvPr/>
        </p:nvCxnSpPr>
        <p:spPr>
          <a:xfrm rot="10800000">
            <a:off x="3915104" y="3550350"/>
            <a:ext cx="1219200" cy="0"/>
          </a:xfrm>
          <a:prstGeom prst="straightConnector1">
            <a:avLst/>
          </a:prstGeom>
          <a:noFill/>
          <a:ln w="25400" cap="flat" cmpd="sng">
            <a:solidFill>
              <a:srgbClr val="3699DC"/>
            </a:solidFill>
            <a:prstDash val="solid"/>
            <a:bevel/>
            <a:headEnd type="none" w="sm" len="sm"/>
            <a:tailEnd type="stealth" w="med" len="med"/>
          </a:ln>
          <a:effectLst>
            <a:outerShdw blurRad="38100" dist="20000" dir="5400000" rotWithShape="0">
              <a:srgbClr val="000000">
                <a:alpha val="36862"/>
              </a:srgbClr>
            </a:outerShdw>
          </a:effectLst>
        </p:spPr>
      </p:cxnSp>
      <p:cxnSp>
        <p:nvCxnSpPr>
          <p:cNvPr id="331" name="Google Shape;331;g138196088a8_0_622"/>
          <p:cNvCxnSpPr>
            <a:cxnSpLocks/>
          </p:cNvCxnSpPr>
          <p:nvPr/>
        </p:nvCxnSpPr>
        <p:spPr>
          <a:xfrm>
            <a:off x="8612402" y="8103275"/>
            <a:ext cx="9000" cy="492900"/>
          </a:xfrm>
          <a:prstGeom prst="straightConnector1">
            <a:avLst/>
          </a:prstGeom>
          <a:noFill/>
          <a:ln w="25400" cap="flat" cmpd="sng">
            <a:solidFill>
              <a:srgbClr val="3699DC"/>
            </a:solidFill>
            <a:prstDash val="solid"/>
            <a:bevel/>
            <a:headEnd type="none" w="sm" len="sm"/>
            <a:tailEnd type="stealth" w="med" len="med"/>
          </a:ln>
          <a:effectLst>
            <a:outerShdw blurRad="38100" dist="20000" dir="5400000" rotWithShape="0">
              <a:srgbClr val="000000">
                <a:alpha val="36862"/>
              </a:srgbClr>
            </a:outerShdw>
          </a:effectLst>
        </p:spPr>
      </p:cxnSp>
      <p:sp>
        <p:nvSpPr>
          <p:cNvPr id="332" name="Google Shape;332;g138196088a8_0_622"/>
          <p:cNvSpPr txBox="1"/>
          <p:nvPr/>
        </p:nvSpPr>
        <p:spPr>
          <a:xfrm>
            <a:off x="12977300" y="7425550"/>
            <a:ext cx="2823000" cy="892800"/>
          </a:xfrm>
          <a:prstGeom prst="rect">
            <a:avLst/>
          </a:prstGeom>
          <a:solidFill>
            <a:srgbClr val="3699DC"/>
          </a:solidFill>
          <a:ln w="9525" cap="flat" cmpd="sng">
            <a:solidFill>
              <a:srgbClr val="3699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</a:pPr>
            <a:r>
              <a:rPr lang="en-US" sz="2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Custom scoring:</a:t>
            </a:r>
            <a:endParaRPr sz="2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</a:pPr>
            <a:r>
              <a:rPr lang="en-US" sz="2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3pHLA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311;p24">
            <a:extLst>
              <a:ext uri="{FF2B5EF4-FFF2-40B4-BE49-F238E27FC236}">
                <a16:creationId xmlns:a16="http://schemas.microsoft.com/office/drawing/2014/main" id="{D786E200-255A-891A-55BD-86DEB3CDF767}"/>
              </a:ext>
            </a:extLst>
          </p:cNvPr>
          <p:cNvSpPr txBox="1"/>
          <p:nvPr/>
        </p:nvSpPr>
        <p:spPr>
          <a:xfrm>
            <a:off x="7017452" y="8596175"/>
            <a:ext cx="3207900" cy="492402"/>
          </a:xfrm>
          <a:prstGeom prst="rect">
            <a:avLst/>
          </a:prstGeom>
          <a:solidFill>
            <a:srgbClr val="3699DC"/>
          </a:solidFill>
          <a:ln w="9525" cap="flat" cmpd="sng">
            <a:solidFill>
              <a:srgbClr val="3699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</a:pPr>
            <a:r>
              <a:rPr lang="en-US" b="1" dirty="0">
                <a:solidFill>
                  <a:schemeClr val="lt1"/>
                </a:solidFill>
              </a:rPr>
              <a:t>F</a:t>
            </a:r>
            <a:r>
              <a:rPr lang="en-US" sz="26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lexible</a:t>
            </a:r>
            <a:r>
              <a:rPr lang="en-US" b="1" dirty="0">
                <a:solidFill>
                  <a:schemeClr val="lt1"/>
                </a:solidFill>
              </a:rPr>
              <a:t> </a:t>
            </a:r>
            <a:r>
              <a:rPr lang="en-US" sz="26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docking</a:t>
            </a:r>
            <a:endParaRPr sz="2600" b="1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38196088a8_0_645"/>
          <p:cNvSpPr txBox="1">
            <a:spLocks noGrp="1"/>
          </p:cNvSpPr>
          <p:nvPr>
            <p:ph type="title"/>
          </p:nvPr>
        </p:nvSpPr>
        <p:spPr>
          <a:xfrm>
            <a:off x="762023" y="-114301"/>
            <a:ext cx="158163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65"/>
              </a:buClr>
              <a:buSzPts val="5000"/>
              <a:buFont typeface="Helvetica Neue"/>
              <a:buNone/>
            </a:pPr>
            <a:r>
              <a:rPr lang="en-US"/>
              <a:t>Ensemble Generation</a:t>
            </a:r>
            <a:endParaRPr/>
          </a:p>
        </p:txBody>
      </p:sp>
      <p:pic>
        <p:nvPicPr>
          <p:cNvPr id="338" name="Google Shape;338;g138196088a8_0_6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0213" y="2261549"/>
            <a:ext cx="14639925" cy="65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732DE0-CE6F-C148-A5E4-36A2EBAF0E36}"/>
              </a:ext>
            </a:extLst>
          </p:cNvPr>
          <p:cNvSpPr txBox="1"/>
          <p:nvPr/>
        </p:nvSpPr>
        <p:spPr>
          <a:xfrm>
            <a:off x="12488091" y="7498080"/>
            <a:ext cx="4090149" cy="164592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424443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18BA7-C1C7-4943-B65F-FAC362908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9108B-E4E1-6E46-A597-3DB8AED0B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21" y="1514204"/>
            <a:ext cx="15816217" cy="7226171"/>
          </a:xfrm>
        </p:spPr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lang="en-US" dirty="0"/>
              <a:t>Cancer is a multifaceted disease with characteristics that include evasion of growth suppressors, capacity to grow in an inhospitable environment, and resistance to cell death. All these processes are supported by </a:t>
            </a:r>
            <a:r>
              <a:rPr lang="en-US" b="1" dirty="0"/>
              <a:t>cancer-related proteins</a:t>
            </a:r>
            <a:r>
              <a:rPr lang="en-US" dirty="0"/>
              <a:t>.</a:t>
            </a:r>
          </a:p>
          <a:p>
            <a:pPr marL="7153275" lvl="4" indent="-327025">
              <a:spcBef>
                <a:spcPts val="2400"/>
              </a:spcBef>
            </a:pPr>
            <a:r>
              <a:rPr lang="en-US" dirty="0"/>
              <a:t>Cancer-related proteins can be highly </a:t>
            </a:r>
            <a:r>
              <a:rPr lang="en-US" b="1" u="sng" dirty="0"/>
              <a:t>variable</a:t>
            </a:r>
            <a:r>
              <a:rPr lang="en-US" dirty="0"/>
              <a:t> due to somatic and/or germline mutations. </a:t>
            </a:r>
            <a:endParaRPr lang="en-US" dirty="0">
              <a:highlight>
                <a:srgbClr val="FFFF00"/>
              </a:highlight>
            </a:endParaRPr>
          </a:p>
          <a:p>
            <a:pPr marL="7153275" lvl="4" indent="-327025">
              <a:spcBef>
                <a:spcPts val="2400"/>
              </a:spcBef>
            </a:pPr>
            <a:r>
              <a:rPr lang="en-US" dirty="0"/>
              <a:t>Cancer-related proteins can be </a:t>
            </a:r>
            <a:r>
              <a:rPr lang="en-US" b="1" u="sng" dirty="0"/>
              <a:t>flexible</a:t>
            </a:r>
            <a:r>
              <a:rPr lang="en-US" dirty="0"/>
              <a:t> exhibiting different 3D conformations in a physiological environment.</a:t>
            </a:r>
          </a:p>
          <a:p>
            <a:pPr marL="7153275" lvl="4" indent="-327025">
              <a:spcBef>
                <a:spcPts val="2400"/>
              </a:spcBef>
            </a:pPr>
            <a:r>
              <a:rPr lang="en-US" dirty="0"/>
              <a:t>These properties represent advantages for cancer cells.</a:t>
            </a:r>
          </a:p>
          <a:p>
            <a:pPr marL="7153275" lvl="4" indent="-327025">
              <a:spcBef>
                <a:spcPts val="2400"/>
              </a:spcBef>
            </a:pPr>
            <a:r>
              <a:rPr lang="en-US" dirty="0"/>
              <a:t>Our work will facilitate structural analysis in cancer research.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33" y="3384707"/>
            <a:ext cx="5908919" cy="58507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0160" y="9235505"/>
            <a:ext cx="5789792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en-US" sz="1400" b="0" i="1" u="none" strike="noStrike" cap="none" spc="0" normalizeH="0" dirty="0">
                <a:ln>
                  <a:noFill/>
                </a:ln>
                <a:solidFill>
                  <a:srgbClr val="42444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Image adapted from </a:t>
            </a:r>
            <a:r>
              <a:rPr lang="de-DE" sz="1400" i="1" dirty="0"/>
              <a:t>Hanahan and Weinberg, 2011</a:t>
            </a:r>
            <a:endParaRPr kumimoji="0" lang="en-US" sz="1400" b="0" i="1" u="none" strike="noStrike" cap="none" spc="0" normalizeH="0" dirty="0">
              <a:ln>
                <a:noFill/>
              </a:ln>
              <a:solidFill>
                <a:srgbClr val="424443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6582475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38196088a8_839_12"/>
          <p:cNvSpPr txBox="1">
            <a:spLocks noGrp="1"/>
          </p:cNvSpPr>
          <p:nvPr>
            <p:ph type="title"/>
          </p:nvPr>
        </p:nvSpPr>
        <p:spPr>
          <a:xfrm>
            <a:off x="762023" y="-114301"/>
            <a:ext cx="158163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65"/>
              </a:buClr>
              <a:buSzPts val="5000"/>
              <a:buFont typeface="Helvetica Neue"/>
              <a:buNone/>
            </a:pPr>
            <a:r>
              <a:rPr lang="en-US"/>
              <a:t>Ensemble Generation</a:t>
            </a:r>
            <a:endParaRPr/>
          </a:p>
        </p:txBody>
      </p:sp>
      <p:pic>
        <p:nvPicPr>
          <p:cNvPr id="344" name="Google Shape;344;g138196088a8_839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0213" y="2261549"/>
            <a:ext cx="14639925" cy="65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g138196088a8_839_12"/>
          <p:cNvSpPr/>
          <p:nvPr/>
        </p:nvSpPr>
        <p:spPr>
          <a:xfrm>
            <a:off x="1350225" y="2036450"/>
            <a:ext cx="4474800" cy="5969700"/>
          </a:xfrm>
          <a:prstGeom prst="rect">
            <a:avLst/>
          </a:prstGeom>
          <a:noFill/>
          <a:ln w="63500" cap="flat" cmpd="sng">
            <a:solidFill>
              <a:srgbClr val="8520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86D250-E09D-DCEF-1DFA-E9DCED45DE62}"/>
              </a:ext>
            </a:extLst>
          </p:cNvPr>
          <p:cNvSpPr txBox="1"/>
          <p:nvPr/>
        </p:nvSpPr>
        <p:spPr>
          <a:xfrm>
            <a:off x="12488091" y="7498080"/>
            <a:ext cx="4090149" cy="164592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424443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38196088a8_0_653"/>
          <p:cNvSpPr/>
          <p:nvPr/>
        </p:nvSpPr>
        <p:spPr>
          <a:xfrm>
            <a:off x="2599933" y="2966525"/>
            <a:ext cx="1640400" cy="666900"/>
          </a:xfrm>
          <a:prstGeom prst="rect">
            <a:avLst/>
          </a:prstGeom>
          <a:solidFill>
            <a:srgbClr val="57C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g138196088a8_0_653"/>
          <p:cNvSpPr/>
          <p:nvPr/>
        </p:nvSpPr>
        <p:spPr>
          <a:xfrm>
            <a:off x="11470598" y="2766966"/>
            <a:ext cx="2138100" cy="666900"/>
          </a:xfrm>
          <a:prstGeom prst="rect">
            <a:avLst/>
          </a:prstGeom>
          <a:solidFill>
            <a:srgbClr val="57C1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g138196088a8_0_653"/>
          <p:cNvSpPr txBox="1"/>
          <p:nvPr/>
        </p:nvSpPr>
        <p:spPr>
          <a:xfrm>
            <a:off x="2430908" y="2966532"/>
            <a:ext cx="1975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openMM </a:t>
            </a:r>
            <a:b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MD protocols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g138196088a8_0_653"/>
          <p:cNvSpPr/>
          <p:nvPr/>
        </p:nvSpPr>
        <p:spPr>
          <a:xfrm>
            <a:off x="959400" y="3864300"/>
            <a:ext cx="5258400" cy="3848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59595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g138196088a8_0_653"/>
          <p:cNvSpPr txBox="1">
            <a:spLocks noGrp="1"/>
          </p:cNvSpPr>
          <p:nvPr>
            <p:ph type="title"/>
          </p:nvPr>
        </p:nvSpPr>
        <p:spPr>
          <a:xfrm>
            <a:off x="762023" y="-114301"/>
            <a:ext cx="158163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65"/>
              </a:buClr>
              <a:buSzPts val="5000"/>
              <a:buFont typeface="Helvetica Neue"/>
              <a:buNone/>
            </a:pPr>
            <a:r>
              <a:rPr lang="en-US" dirty="0"/>
              <a:t>Ensemble Generation - Input Preparation</a:t>
            </a:r>
            <a:endParaRPr dirty="0"/>
          </a:p>
        </p:txBody>
      </p:sp>
      <p:sp>
        <p:nvSpPr>
          <p:cNvPr id="355" name="Google Shape;355;g138196088a8_0_653"/>
          <p:cNvSpPr txBox="1"/>
          <p:nvPr/>
        </p:nvSpPr>
        <p:spPr>
          <a:xfrm>
            <a:off x="5676000" y="1498150"/>
            <a:ext cx="4527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>
                <a:solidFill>
                  <a:srgbClr val="85200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Input the gene/variant/protein</a:t>
            </a:r>
            <a:endParaRPr sz="1800" b="1" i="1" u="none" strike="noStrike" cap="none">
              <a:solidFill>
                <a:srgbClr val="85200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356" name="Google Shape;356;g138196088a8_0_653"/>
          <p:cNvGrpSpPr/>
          <p:nvPr/>
        </p:nvGrpSpPr>
        <p:grpSpPr>
          <a:xfrm>
            <a:off x="730800" y="3949050"/>
            <a:ext cx="5487000" cy="3390224"/>
            <a:chOff x="45000" y="3872850"/>
            <a:chExt cx="5487000" cy="3390224"/>
          </a:xfrm>
        </p:grpSpPr>
        <p:pic>
          <p:nvPicPr>
            <p:cNvPr id="357" name="Google Shape;357;g138196088a8_0_65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16326" y="4314300"/>
              <a:ext cx="1379699" cy="12747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58" name="Google Shape;358;g138196088a8_0_653"/>
            <p:cNvGrpSpPr/>
            <p:nvPr/>
          </p:nvGrpSpPr>
          <p:grpSpPr>
            <a:xfrm>
              <a:off x="45000" y="3872850"/>
              <a:ext cx="5487000" cy="3390224"/>
              <a:chOff x="45000" y="3872850"/>
              <a:chExt cx="5487000" cy="3390224"/>
            </a:xfrm>
          </p:grpSpPr>
          <p:sp>
            <p:nvSpPr>
              <p:cNvPr id="359" name="Google Shape;359;g138196088a8_0_653"/>
              <p:cNvSpPr txBox="1"/>
              <p:nvPr/>
            </p:nvSpPr>
            <p:spPr>
              <a:xfrm>
                <a:off x="45000" y="3872850"/>
                <a:ext cx="45273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45720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1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	  Model structures</a:t>
                </a:r>
                <a:endParaRPr sz="1800" b="0" i="1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pic>
            <p:nvPicPr>
              <p:cNvPr id="360" name="Google Shape;360;g138196088a8_0_65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006650" y="4428150"/>
                <a:ext cx="3264225" cy="10470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1" name="Google Shape;361;g138196088a8_0_653"/>
              <p:cNvSpPr txBox="1"/>
              <p:nvPr/>
            </p:nvSpPr>
            <p:spPr>
              <a:xfrm>
                <a:off x="273600" y="5559625"/>
                <a:ext cx="52584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1" u="none" strike="noStrike" cap="none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rPr>
                  <a:t>Run OpenMM MD protocols</a:t>
                </a:r>
                <a:endParaRPr sz="1800" b="0" i="1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endParaRPr>
              </a:p>
            </p:txBody>
          </p:sp>
          <p:pic>
            <p:nvPicPr>
              <p:cNvPr id="362" name="Google Shape;362;g138196088a8_0_653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940050" y="6341449"/>
                <a:ext cx="1232100" cy="9216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63" name="Google Shape;363;g138196088a8_0_653"/>
          <p:cNvGrpSpPr/>
          <p:nvPr/>
        </p:nvGrpSpPr>
        <p:grpSpPr>
          <a:xfrm>
            <a:off x="6697389" y="2038279"/>
            <a:ext cx="2138114" cy="921644"/>
            <a:chOff x="6329983" y="1938213"/>
            <a:chExt cx="2957281" cy="1274750"/>
          </a:xfrm>
        </p:grpSpPr>
        <p:pic>
          <p:nvPicPr>
            <p:cNvPr id="364" name="Google Shape;364;g138196088a8_0_65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329983" y="1938213"/>
              <a:ext cx="1470936" cy="620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g138196088a8_0_65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931544" y="1938213"/>
              <a:ext cx="1355720" cy="6206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g138196088a8_0_65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326337" y="2436071"/>
              <a:ext cx="952935" cy="776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7" name="Google Shape;367;g138196088a8_0_653"/>
          <p:cNvGrpSpPr/>
          <p:nvPr/>
        </p:nvGrpSpPr>
        <p:grpSpPr>
          <a:xfrm>
            <a:off x="8835500" y="3715388"/>
            <a:ext cx="6442552" cy="4007262"/>
            <a:chOff x="10207100" y="3715388"/>
            <a:chExt cx="6442552" cy="4007262"/>
          </a:xfrm>
        </p:grpSpPr>
        <p:pic>
          <p:nvPicPr>
            <p:cNvPr id="368" name="Google Shape;368;g138196088a8_0_65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538225" y="4251774"/>
              <a:ext cx="4181475" cy="800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9" name="Google Shape;369;g138196088a8_0_653"/>
            <p:cNvSpPr txBox="1"/>
            <p:nvPr/>
          </p:nvSpPr>
          <p:spPr>
            <a:xfrm>
              <a:off x="10207100" y="3715388"/>
              <a:ext cx="6181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 Search the PDB </a:t>
              </a:r>
              <a:endParaRPr sz="18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70" name="Google Shape;370;g138196088a8_0_653"/>
            <p:cNvSpPr txBox="1"/>
            <p:nvPr/>
          </p:nvSpPr>
          <p:spPr>
            <a:xfrm>
              <a:off x="10392750" y="5405403"/>
              <a:ext cx="6181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1" u="none" strike="noStrike" cap="none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Prepare PDB structures</a:t>
              </a:r>
              <a:endParaRPr sz="18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371" name="Google Shape;371;g138196088a8_0_65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4515277" y="5864418"/>
              <a:ext cx="2134375" cy="18582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2" name="Google Shape;372;g138196088a8_0_653" descr="https://lh3.googleusercontent.com/O4QJ0JBTzyiQwussDhTKhOORYS8CzY_btPqGEdldvd5Toe-FwEPMmX9wg2NHLxW6iJeJ8GPsQSOAgZp-vJGYt_1E8nlR8EkgcpTqAL4I9SAWqxUXuszMRZEx6pr7mnXGTI4jKVZdA7WhaoHeufk-Eg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765967" y="6277310"/>
              <a:ext cx="4043868" cy="1047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3" name="Google Shape;373;g138196088a8_0_653"/>
            <p:cNvSpPr/>
            <p:nvPr/>
          </p:nvSpPr>
          <p:spPr>
            <a:xfrm>
              <a:off x="12784350" y="6277322"/>
              <a:ext cx="1398000" cy="1047000"/>
            </a:xfrm>
            <a:prstGeom prst="rect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24443"/>
                </a:buClr>
                <a:buSzPts val="2600"/>
                <a:buFont typeface="Helvetica Neue"/>
                <a:buNone/>
              </a:pPr>
              <a:endParaRPr sz="2600" b="0" i="0" u="none" strike="noStrike" cap="none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374" name="Google Shape;374;g138196088a8_0_653"/>
          <p:cNvSpPr txBox="1"/>
          <p:nvPr/>
        </p:nvSpPr>
        <p:spPr>
          <a:xfrm>
            <a:off x="11416850" y="2763891"/>
            <a:ext cx="2185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PDB</a:t>
            </a:r>
            <a:b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crystal-structures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5" name="Google Shape;375;g138196088a8_0_653"/>
          <p:cNvCxnSpPr>
            <a:stCxn id="366" idx="2"/>
            <a:endCxn id="353" idx="0"/>
          </p:cNvCxnSpPr>
          <p:nvPr/>
        </p:nvCxnSpPr>
        <p:spPr>
          <a:xfrm flipH="1">
            <a:off x="3588639" y="2959923"/>
            <a:ext cx="4173600" cy="9045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76" name="Google Shape;376;g138196088a8_0_653"/>
          <p:cNvCxnSpPr>
            <a:stCxn id="366" idx="2"/>
            <a:endCxn id="377" idx="0"/>
          </p:cNvCxnSpPr>
          <p:nvPr/>
        </p:nvCxnSpPr>
        <p:spPr>
          <a:xfrm>
            <a:off x="7762239" y="2959923"/>
            <a:ext cx="4528500" cy="666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78" name="Google Shape;378;g138196088a8_0_653"/>
          <p:cNvCxnSpPr>
            <a:stCxn id="353" idx="2"/>
            <a:endCxn id="377" idx="2"/>
          </p:cNvCxnSpPr>
          <p:nvPr/>
        </p:nvCxnSpPr>
        <p:spPr>
          <a:xfrm rot="-5400000">
            <a:off x="7901550" y="3323850"/>
            <a:ext cx="76200" cy="8702100"/>
          </a:xfrm>
          <a:prstGeom prst="bentConnector3">
            <a:avLst>
              <a:gd name="adj1" fmla="val -729790"/>
            </a:avLst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79" name="Google Shape;379;g138196088a8_0_653"/>
          <p:cNvCxnSpPr/>
          <p:nvPr/>
        </p:nvCxnSpPr>
        <p:spPr>
          <a:xfrm>
            <a:off x="7983386" y="8287256"/>
            <a:ext cx="11400" cy="6258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80" name="Google Shape;380;g138196088a8_0_653"/>
          <p:cNvSpPr txBox="1"/>
          <p:nvPr/>
        </p:nvSpPr>
        <p:spPr>
          <a:xfrm>
            <a:off x="6266100" y="9027950"/>
            <a:ext cx="334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>
                <a:solidFill>
                  <a:srgbClr val="85200C"/>
                </a:solidFill>
                <a:latin typeface="Arial"/>
                <a:ea typeface="Arial"/>
                <a:cs typeface="Arial"/>
                <a:sym typeface="Arial"/>
              </a:rPr>
              <a:t>large pool of structures</a:t>
            </a:r>
            <a:endParaRPr sz="1800" b="0" i="1" u="none" strike="noStrike" cap="none">
              <a:solidFill>
                <a:srgbClr val="8520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g138196088a8_0_653"/>
          <p:cNvSpPr/>
          <p:nvPr/>
        </p:nvSpPr>
        <p:spPr>
          <a:xfrm>
            <a:off x="8939500" y="3626850"/>
            <a:ext cx="6702600" cy="40098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59595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1" name="Google Shape;381;g138196088a8_0_653"/>
          <p:cNvPicPr preferRelativeResize="0"/>
          <p:nvPr/>
        </p:nvPicPr>
        <p:blipFill rotWithShape="1">
          <a:blip r:embed="rId12">
            <a:alphaModFix/>
          </a:blip>
          <a:srcRect l="7117" t="27394" r="22478" b="7317"/>
          <a:stretch/>
        </p:blipFill>
        <p:spPr>
          <a:xfrm rot="5400000">
            <a:off x="3192662" y="5922187"/>
            <a:ext cx="1590375" cy="1838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g138196088a8_293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0213" y="2261549"/>
            <a:ext cx="14639925" cy="65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g138196088a8_293_6"/>
          <p:cNvSpPr txBox="1">
            <a:spLocks noGrp="1"/>
          </p:cNvSpPr>
          <p:nvPr>
            <p:ph type="title"/>
          </p:nvPr>
        </p:nvSpPr>
        <p:spPr>
          <a:xfrm>
            <a:off x="762023" y="-114301"/>
            <a:ext cx="158163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65"/>
              </a:buClr>
              <a:buSzPts val="5000"/>
              <a:buFont typeface="Helvetica Neue"/>
              <a:buNone/>
            </a:pPr>
            <a:r>
              <a:rPr lang="en-US"/>
              <a:t>Ensemble Generation</a:t>
            </a:r>
            <a:endParaRPr/>
          </a:p>
        </p:txBody>
      </p:sp>
      <p:sp>
        <p:nvSpPr>
          <p:cNvPr id="388" name="Google Shape;388;g138196088a8_293_6"/>
          <p:cNvSpPr/>
          <p:nvPr/>
        </p:nvSpPr>
        <p:spPr>
          <a:xfrm>
            <a:off x="5824725" y="2320950"/>
            <a:ext cx="9909000" cy="5199900"/>
          </a:xfrm>
          <a:prstGeom prst="rect">
            <a:avLst/>
          </a:prstGeom>
          <a:noFill/>
          <a:ln w="63500" cap="flat" cmpd="sng">
            <a:solidFill>
              <a:srgbClr val="8520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BE326F-1EE7-1AA5-4DB4-2229B98E0856}"/>
              </a:ext>
            </a:extLst>
          </p:cNvPr>
          <p:cNvSpPr txBox="1"/>
          <p:nvPr/>
        </p:nvSpPr>
        <p:spPr>
          <a:xfrm>
            <a:off x="12488091" y="7628710"/>
            <a:ext cx="4090149" cy="164592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424443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38196088a8_839_5"/>
          <p:cNvSpPr txBox="1">
            <a:spLocks noGrp="1"/>
          </p:cNvSpPr>
          <p:nvPr>
            <p:ph type="title"/>
          </p:nvPr>
        </p:nvSpPr>
        <p:spPr>
          <a:xfrm>
            <a:off x="762023" y="-114301"/>
            <a:ext cx="158163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65"/>
              </a:buClr>
              <a:buSzPts val="5000"/>
              <a:buFont typeface="Helvetica Neue"/>
              <a:buNone/>
            </a:pPr>
            <a:r>
              <a:rPr lang="en-US"/>
              <a:t>Ensemble Generation</a:t>
            </a: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53D8E7-4FF4-81E8-CD0A-DDBDF5D7B23D}"/>
              </a:ext>
            </a:extLst>
          </p:cNvPr>
          <p:cNvSpPr txBox="1"/>
          <p:nvPr/>
        </p:nvSpPr>
        <p:spPr>
          <a:xfrm>
            <a:off x="1117393" y="7252855"/>
            <a:ext cx="5244383" cy="1292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600" b="0" i="0" u="none" strike="noStrike" cap="none" spc="0" normalizeH="0" baseline="0" dirty="0">
                <a:ln>
                  <a:noFill/>
                </a:ln>
                <a:solidFill>
                  <a:srgbClr val="42444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User selection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 err="1"/>
              <a:t>PyEmma</a:t>
            </a:r>
            <a:r>
              <a:rPr lang="en-US" dirty="0"/>
              <a:t>© features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600" b="0" i="0" u="none" strike="noStrike" cap="none" spc="0" normalizeH="0" baseline="0" dirty="0">
                <a:ln>
                  <a:noFill/>
                </a:ln>
                <a:solidFill>
                  <a:srgbClr val="42444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Neural</a:t>
            </a:r>
            <a:r>
              <a:rPr lang="en-US" dirty="0"/>
              <a:t> net-based VAMP scores</a:t>
            </a:r>
          </a:p>
        </p:txBody>
      </p:sp>
      <p:pic>
        <p:nvPicPr>
          <p:cNvPr id="2" name="Google Shape;435;g138196088a8_839_22">
            <a:extLst>
              <a:ext uri="{FF2B5EF4-FFF2-40B4-BE49-F238E27FC236}">
                <a16:creationId xmlns:a16="http://schemas.microsoft.com/office/drawing/2014/main" id="{EAC6E02D-4533-190F-07CB-F37C5A81F5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120"/>
          <a:stretch/>
        </p:blipFill>
        <p:spPr>
          <a:xfrm>
            <a:off x="1907177" y="1539879"/>
            <a:ext cx="14028310" cy="5719591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g138196088a8_839_5"/>
          <p:cNvSpPr/>
          <p:nvPr/>
        </p:nvSpPr>
        <p:spPr>
          <a:xfrm>
            <a:off x="3443744" y="2299063"/>
            <a:ext cx="2303913" cy="4224360"/>
          </a:xfrm>
          <a:prstGeom prst="rect">
            <a:avLst/>
          </a:prstGeom>
          <a:noFill/>
          <a:ln w="28575" cap="flat" cmpd="sng">
            <a:solidFill>
              <a:srgbClr val="8520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38196088a8_839_5"/>
          <p:cNvSpPr txBox="1">
            <a:spLocks noGrp="1"/>
          </p:cNvSpPr>
          <p:nvPr>
            <p:ph type="title"/>
          </p:nvPr>
        </p:nvSpPr>
        <p:spPr>
          <a:xfrm>
            <a:off x="762023" y="-114301"/>
            <a:ext cx="158163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65"/>
              </a:buClr>
              <a:buSzPts val="5000"/>
              <a:buFont typeface="Helvetica Neue"/>
              <a:buNone/>
            </a:pPr>
            <a:r>
              <a:rPr lang="en-US"/>
              <a:t>Ensemble Generation</a:t>
            </a:r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53D8E7-4FF4-81E8-CD0A-DDBDF5D7B23D}"/>
              </a:ext>
            </a:extLst>
          </p:cNvPr>
          <p:cNvSpPr txBox="1"/>
          <p:nvPr/>
        </p:nvSpPr>
        <p:spPr>
          <a:xfrm>
            <a:off x="720459" y="7270315"/>
            <a:ext cx="5906423" cy="1292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Standard PCA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Time-observant TICA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600" b="0" i="0" u="none" strike="noStrike" cap="none" spc="0" normalizeH="0" baseline="0" dirty="0">
                <a:ln>
                  <a:noFill/>
                </a:ln>
                <a:solidFill>
                  <a:srgbClr val="42444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SRV: Neural</a:t>
            </a:r>
            <a:r>
              <a:rPr lang="en-US" dirty="0"/>
              <a:t> nets with VAMP scores</a:t>
            </a:r>
          </a:p>
        </p:txBody>
      </p:sp>
      <p:pic>
        <p:nvPicPr>
          <p:cNvPr id="2" name="Google Shape;442;g138196088a8_293_54" descr="https://lh5.googleusercontent.com/eO9oYR-V97mt71aMlj4sKN7NKp8dyIr9Ag1MUp5gdlPErCe8o1o1tmDNnLMXiMM-rkOpROs81bJkTw_nLyfPzunZVc6DHlhYByasz6mMilz71f4O2G9tbMrHOiwFOby9HO_2CjNSN6fQecGVzTJ52w">
            <a:extLst>
              <a:ext uri="{FF2B5EF4-FFF2-40B4-BE49-F238E27FC236}">
                <a16:creationId xmlns:a16="http://schemas.microsoft.com/office/drawing/2014/main" id="{8602866F-03DE-4479-1322-2DFD9795D1F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3445"/>
          <a:stretch/>
        </p:blipFill>
        <p:spPr>
          <a:xfrm>
            <a:off x="10367029" y="6957057"/>
            <a:ext cx="3521289" cy="281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53;g138196088a8_293_54" descr="https://lh5.googleusercontent.com/6kzCQaRYwCTVaeVWSo-TCCiMUBmOlJGDDSigji-Ab1Y1dDdf0WSCPHxwJY9O-TdnTiDkpfQs73-y4fWDjtHNrbpoQcbsPB4wo47rRKdeygEtTiB0XvSqt4FIQWQoRJqXLeRHAKeTOjy2UijNq5dkWg">
            <a:extLst>
              <a:ext uri="{FF2B5EF4-FFF2-40B4-BE49-F238E27FC236}">
                <a16:creationId xmlns:a16="http://schemas.microsoft.com/office/drawing/2014/main" id="{87236FF6-9C3A-7656-95E1-4323CEBE64F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09486" y="7252855"/>
            <a:ext cx="3521289" cy="2523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35;g138196088a8_839_22">
            <a:extLst>
              <a:ext uri="{FF2B5EF4-FFF2-40B4-BE49-F238E27FC236}">
                <a16:creationId xmlns:a16="http://schemas.microsoft.com/office/drawing/2014/main" id="{FBE490F0-E42C-0383-2C1A-946856A9AF1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6120"/>
          <a:stretch/>
        </p:blipFill>
        <p:spPr>
          <a:xfrm>
            <a:off x="1907177" y="1539879"/>
            <a:ext cx="14028310" cy="571959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95;g138196088a8_839_5">
            <a:extLst>
              <a:ext uri="{FF2B5EF4-FFF2-40B4-BE49-F238E27FC236}">
                <a16:creationId xmlns:a16="http://schemas.microsoft.com/office/drawing/2014/main" id="{0EB0E86C-192F-0EC6-C256-70CA4F8D7700}"/>
              </a:ext>
            </a:extLst>
          </p:cNvPr>
          <p:cNvSpPr/>
          <p:nvPr/>
        </p:nvSpPr>
        <p:spPr>
          <a:xfrm>
            <a:off x="6108567" y="2235242"/>
            <a:ext cx="2303913" cy="4224360"/>
          </a:xfrm>
          <a:prstGeom prst="rect">
            <a:avLst/>
          </a:prstGeom>
          <a:noFill/>
          <a:ln w="28575" cap="flat" cmpd="sng">
            <a:solidFill>
              <a:srgbClr val="8520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364063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38196088a8_839_5"/>
          <p:cNvSpPr txBox="1">
            <a:spLocks noGrp="1"/>
          </p:cNvSpPr>
          <p:nvPr>
            <p:ph type="title"/>
          </p:nvPr>
        </p:nvSpPr>
        <p:spPr>
          <a:xfrm>
            <a:off x="762023" y="-114301"/>
            <a:ext cx="158163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65"/>
              </a:buClr>
              <a:buSzPts val="5000"/>
              <a:buFont typeface="Helvetica Neue"/>
              <a:buNone/>
            </a:pPr>
            <a:r>
              <a:rPr lang="en-US"/>
              <a:t>Ensemble Generation</a:t>
            </a:r>
            <a:endParaRPr/>
          </a:p>
        </p:txBody>
      </p:sp>
      <p:sp>
        <p:nvSpPr>
          <p:cNvPr id="395" name="Google Shape;395;g138196088a8_839_5"/>
          <p:cNvSpPr/>
          <p:nvPr/>
        </p:nvSpPr>
        <p:spPr>
          <a:xfrm>
            <a:off x="8894618" y="2819821"/>
            <a:ext cx="4927804" cy="3809580"/>
          </a:xfrm>
          <a:prstGeom prst="rect">
            <a:avLst/>
          </a:prstGeom>
          <a:noFill/>
          <a:ln w="28575" cap="flat" cmpd="sng">
            <a:solidFill>
              <a:srgbClr val="8520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435;g138196088a8_839_22">
            <a:extLst>
              <a:ext uri="{FF2B5EF4-FFF2-40B4-BE49-F238E27FC236}">
                <a16:creationId xmlns:a16="http://schemas.microsoft.com/office/drawing/2014/main" id="{1FF3FAFF-949A-3273-94BC-EE92FA90B5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120"/>
          <a:stretch/>
        </p:blipFill>
        <p:spPr>
          <a:xfrm>
            <a:off x="1907177" y="1539879"/>
            <a:ext cx="14028310" cy="571959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95;g138196088a8_839_5">
            <a:extLst>
              <a:ext uri="{FF2B5EF4-FFF2-40B4-BE49-F238E27FC236}">
                <a16:creationId xmlns:a16="http://schemas.microsoft.com/office/drawing/2014/main" id="{2061F5BC-C8FF-17A0-E083-B85BE90165E4}"/>
              </a:ext>
            </a:extLst>
          </p:cNvPr>
          <p:cNvSpPr/>
          <p:nvPr/>
        </p:nvSpPr>
        <p:spPr>
          <a:xfrm>
            <a:off x="8894618" y="2207872"/>
            <a:ext cx="5213268" cy="4219054"/>
          </a:xfrm>
          <a:prstGeom prst="rect">
            <a:avLst/>
          </a:prstGeom>
          <a:noFill/>
          <a:ln w="28575" cap="flat" cmpd="sng">
            <a:solidFill>
              <a:srgbClr val="8520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209908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38196088a8_477_4"/>
          <p:cNvSpPr txBox="1">
            <a:spLocks noGrp="1"/>
          </p:cNvSpPr>
          <p:nvPr>
            <p:ph type="title"/>
          </p:nvPr>
        </p:nvSpPr>
        <p:spPr>
          <a:xfrm>
            <a:off x="762023" y="-114301"/>
            <a:ext cx="158163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65"/>
              </a:buClr>
              <a:buSzPts val="5000"/>
              <a:buFont typeface="Helvetica Neue"/>
              <a:buNone/>
            </a:pPr>
            <a:r>
              <a:rPr lang="en-US" dirty="0"/>
              <a:t>Clusters and Representatives</a:t>
            </a:r>
            <a:endParaRPr dirty="0"/>
          </a:p>
        </p:txBody>
      </p:sp>
      <p:pic>
        <p:nvPicPr>
          <p:cNvPr id="489" name="Google Shape;489;g138196088a8_477_4" descr="https://lh5.googleusercontent.com/6kzCQaRYwCTVaeVWSo-TCCiMUBmOlJGDDSigji-Ab1Y1dDdf0WSCPHxwJY9O-TdnTiDkpfQs73-y4fWDjtHNrbpoQcbsPB4wo47rRKdeygEtTiB0XvSqt4FIQWQoRJqXLeRHAKeTOjy2UijNq5dkW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8320" y="1624837"/>
            <a:ext cx="3346499" cy="2266314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138196088a8_477_4"/>
          <p:cNvSpPr txBox="1"/>
          <p:nvPr/>
        </p:nvSpPr>
        <p:spPr>
          <a:xfrm>
            <a:off x="3060996" y="4175700"/>
            <a:ext cx="3346500" cy="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3200"/>
              <a:buFont typeface="Helvetica Neue"/>
              <a:buNone/>
            </a:pPr>
            <a:r>
              <a:rPr lang="en-US" sz="2400" b="0" i="0" u="none" strike="noStrike" cap="none" dirty="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Choosing the number of clusters: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g138196088a8_477_4"/>
          <p:cNvSpPr txBox="1"/>
          <p:nvPr/>
        </p:nvSpPr>
        <p:spPr>
          <a:xfrm>
            <a:off x="0" y="1676111"/>
            <a:ext cx="3695400" cy="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3200"/>
              <a:buFont typeface="Helvetica Neue"/>
              <a:buNone/>
            </a:pPr>
            <a:r>
              <a:rPr lang="en-US" sz="2400" b="0" i="0" u="none" strike="noStrike" cap="none" dirty="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Input of reduced dimensionality: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315A321-10FC-17AE-B317-EF286DD5E99C}"/>
              </a:ext>
            </a:extLst>
          </p:cNvPr>
          <p:cNvGrpSpPr/>
          <p:nvPr/>
        </p:nvGrpSpPr>
        <p:grpSpPr>
          <a:xfrm>
            <a:off x="6902120" y="3245365"/>
            <a:ext cx="9389672" cy="2906024"/>
            <a:chOff x="7525575" y="5656056"/>
            <a:chExt cx="9389672" cy="2906024"/>
          </a:xfrm>
        </p:grpSpPr>
        <p:pic>
          <p:nvPicPr>
            <p:cNvPr id="501" name="Google Shape;501;g138196088a8_477_4" descr="https://lh3.googleusercontent.com/dP2fYwg0MSmklYj4uViHJNLiRTIWP9lI1Un18B9fFh_cEbz78aAo7z_ZIbRIuQuwBKWDXzuT7xmMvUrN-iKEEhw90rbFnWHNtjYljJmcfqK-wjR_sgdJdq-kth3gy7_k9U0MfROyQO8G1NU8H1EXvw"/>
            <p:cNvPicPr preferRelativeResize="0"/>
            <p:nvPr/>
          </p:nvPicPr>
          <p:blipFill rotWithShape="1">
            <a:blip r:embed="rId4">
              <a:alphaModFix/>
            </a:blip>
            <a:srcRect t="50000"/>
            <a:stretch/>
          </p:blipFill>
          <p:spPr>
            <a:xfrm>
              <a:off x="13776625" y="5656056"/>
              <a:ext cx="3138622" cy="2906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g138196088a8_477_4" descr="https://lh3.googleusercontent.com/tT0R3ch_xteeqxd5X0fYPorTO9cdRZ-lkj7id9TSLNrDeVStVaHTX3wQDAUZ2UvlEc6h0FkE_ARiLZkVF7JP7QLSo40rbrNp-U8vZzKKNIMss1qlJz3aRAftEzhZ0i0g9if9uwGq5z2ILHuVExs8tQ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25575" y="6068246"/>
              <a:ext cx="3216751" cy="2155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g138196088a8_477_4" descr="https://lh5.googleusercontent.com/JIhI8jWR9s1ZHbHWqP33KunF5M2HNLDI2Ti_9-7i8gVYnug5OLRgTQVFuZaeQQUD7wPtKBe1Wugap5S1oZFfwglQQMG0XAutCki9uCNkEOIyBQTyKZK4e-tbobALFq7v5V3T-99YBHhaGHBrkI-ZVA"/>
            <p:cNvPicPr preferRelativeResize="0"/>
            <p:nvPr/>
          </p:nvPicPr>
          <p:blipFill rotWithShape="1">
            <a:blip r:embed="rId4">
              <a:alphaModFix/>
            </a:blip>
            <a:srcRect b="50000"/>
            <a:stretch/>
          </p:blipFill>
          <p:spPr>
            <a:xfrm>
              <a:off x="10742327" y="5724986"/>
              <a:ext cx="3034299" cy="28094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Google Shape;516;g138196088a8_477_41">
            <a:extLst>
              <a:ext uri="{FF2B5EF4-FFF2-40B4-BE49-F238E27FC236}">
                <a16:creationId xmlns:a16="http://schemas.microsoft.com/office/drawing/2014/main" id="{762294EE-55B8-27D9-9A24-26C1C6BDCF5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36181" y="6460788"/>
            <a:ext cx="5899881" cy="2237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3;g138196088a8_477_41">
            <a:extLst>
              <a:ext uri="{FF2B5EF4-FFF2-40B4-BE49-F238E27FC236}">
                <a16:creationId xmlns:a16="http://schemas.microsoft.com/office/drawing/2014/main" id="{D0D0A4E0-0353-7689-F725-84267841750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64267" y="6580086"/>
            <a:ext cx="3181658" cy="24739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26E602A-1A15-9539-6162-2DB5AA25C4E6}"/>
              </a:ext>
            </a:extLst>
          </p:cNvPr>
          <p:cNvGrpSpPr/>
          <p:nvPr/>
        </p:nvGrpSpPr>
        <p:grpSpPr>
          <a:xfrm>
            <a:off x="7653721" y="8674981"/>
            <a:ext cx="8265499" cy="935163"/>
            <a:chOff x="3751351" y="9860484"/>
            <a:chExt cx="8265499" cy="935163"/>
          </a:xfrm>
        </p:grpSpPr>
        <p:pic>
          <p:nvPicPr>
            <p:cNvPr id="7" name="Google Shape;523;g138196088a8_477_41">
              <a:extLst>
                <a:ext uri="{FF2B5EF4-FFF2-40B4-BE49-F238E27FC236}">
                  <a16:creationId xmlns:a16="http://schemas.microsoft.com/office/drawing/2014/main" id="{49CE0DBD-A895-6D73-CAD1-55FEAA85769F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t="53827"/>
            <a:stretch/>
          </p:blipFill>
          <p:spPr>
            <a:xfrm>
              <a:off x="8650059" y="9860484"/>
              <a:ext cx="1244913" cy="8847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526;g138196088a8_477_41">
              <a:extLst>
                <a:ext uri="{FF2B5EF4-FFF2-40B4-BE49-F238E27FC236}">
                  <a16:creationId xmlns:a16="http://schemas.microsoft.com/office/drawing/2014/main" id="{FCBA4C1A-3D80-0D85-1158-A91F42B7B076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l="23512" t="52072" b="4611"/>
            <a:stretch/>
          </p:blipFill>
          <p:spPr>
            <a:xfrm>
              <a:off x="11176041" y="9879090"/>
              <a:ext cx="840809" cy="8847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527;g138196088a8_477_41">
              <a:extLst>
                <a:ext uri="{FF2B5EF4-FFF2-40B4-BE49-F238E27FC236}">
                  <a16:creationId xmlns:a16="http://schemas.microsoft.com/office/drawing/2014/main" id="{81F87BE8-57FE-20FA-2C8D-C5EEBE244E4F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l="19627" t="63350"/>
            <a:stretch/>
          </p:blipFill>
          <p:spPr>
            <a:xfrm>
              <a:off x="6341867" y="9910344"/>
              <a:ext cx="1073324" cy="8222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529;g138196088a8_477_41">
              <a:extLst>
                <a:ext uri="{FF2B5EF4-FFF2-40B4-BE49-F238E27FC236}">
                  <a16:creationId xmlns:a16="http://schemas.microsoft.com/office/drawing/2014/main" id="{D645823E-AD44-72CB-E835-1E012B4D7CE3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078015" y="9897911"/>
              <a:ext cx="1222937" cy="88479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Google Shape;537;g138196088a8_477_41">
              <a:extLst>
                <a:ext uri="{FF2B5EF4-FFF2-40B4-BE49-F238E27FC236}">
                  <a16:creationId xmlns:a16="http://schemas.microsoft.com/office/drawing/2014/main" id="{17237E67-A2D9-6D79-C333-A2583EE63600}"/>
                </a:ext>
              </a:extLst>
            </p:cNvPr>
            <p:cNvCxnSpPr/>
            <p:nvPr/>
          </p:nvCxnSpPr>
          <p:spPr>
            <a:xfrm rot="10800000" flipH="1">
              <a:off x="3751351" y="10732618"/>
              <a:ext cx="8142249" cy="63029"/>
            </a:xfrm>
            <a:prstGeom prst="bentConnector3">
              <a:avLst>
                <a:gd name="adj1" fmla="val 0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2" name="Google Shape;490;g138196088a8_477_4">
            <a:extLst>
              <a:ext uri="{FF2B5EF4-FFF2-40B4-BE49-F238E27FC236}">
                <a16:creationId xmlns:a16="http://schemas.microsoft.com/office/drawing/2014/main" id="{726E3A44-C991-DB20-A939-4E2946B5444C}"/>
              </a:ext>
            </a:extLst>
          </p:cNvPr>
          <p:cNvSpPr txBox="1"/>
          <p:nvPr/>
        </p:nvSpPr>
        <p:spPr>
          <a:xfrm>
            <a:off x="817767" y="7466489"/>
            <a:ext cx="3346500" cy="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3200"/>
              <a:buFont typeface="Helvetica Neue"/>
              <a:buNone/>
            </a:pPr>
            <a:r>
              <a:rPr lang="en-US" sz="2400" b="0" i="0" u="none" strike="noStrike" cap="none" dirty="0">
                <a:solidFill>
                  <a:srgbClr val="74747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Cluster representatives:</a:t>
            </a:r>
            <a:endParaRPr lang="en-US"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96428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138196088a8_669_28"/>
          <p:cNvSpPr txBox="1">
            <a:spLocks noGrp="1"/>
          </p:cNvSpPr>
          <p:nvPr>
            <p:ph type="title"/>
          </p:nvPr>
        </p:nvSpPr>
        <p:spPr>
          <a:xfrm>
            <a:off x="762023" y="-114301"/>
            <a:ext cx="158163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65"/>
              </a:buClr>
              <a:buSzPts val="5000"/>
              <a:buFont typeface="Helvetica Neue"/>
              <a:buNone/>
            </a:pPr>
            <a:r>
              <a:rPr lang="en-US"/>
              <a:t>Ligand and Receptor Flexibility</a:t>
            </a:r>
            <a:endParaRPr/>
          </a:p>
        </p:txBody>
      </p:sp>
      <p:pic>
        <p:nvPicPr>
          <p:cNvPr id="665" name="Google Shape;665;g138196088a8_669_28" descr="https://lh4.googleusercontent.com/JT7ngGgJi-1WLOSHb94G7tp-iQFlvpBcJ3lKonubMlgge1fGLOyBEDgYVeQlVNxr492-Cs-X4MaYrRvgvD1TbFpQhwAQFsIJV_77RI7gyOVkXetATZSLNxWk8K3xA5vJCXq1FpbYEIsT93QxbTsr"/>
          <p:cNvPicPr preferRelativeResize="0"/>
          <p:nvPr/>
        </p:nvPicPr>
        <p:blipFill rotWithShape="1">
          <a:blip r:embed="rId3">
            <a:alphaModFix/>
          </a:blip>
          <a:srcRect l="5211" r="3680" b="10482"/>
          <a:stretch/>
        </p:blipFill>
        <p:spPr>
          <a:xfrm>
            <a:off x="4619297" y="1719427"/>
            <a:ext cx="8135006" cy="6771836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g138196088a8_669_28"/>
          <p:cNvSpPr txBox="1"/>
          <p:nvPr/>
        </p:nvSpPr>
        <p:spPr>
          <a:xfrm>
            <a:off x="12977300" y="7425550"/>
            <a:ext cx="2823000" cy="892800"/>
          </a:xfrm>
          <a:prstGeom prst="rect">
            <a:avLst/>
          </a:prstGeom>
          <a:solidFill>
            <a:srgbClr val="85200C"/>
          </a:solidFill>
          <a:ln w="9525" cap="flat" cmpd="sng">
            <a:solidFill>
              <a:srgbClr val="8520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</a:pPr>
            <a:r>
              <a:rPr lang="en-US" sz="2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Custom scoring:</a:t>
            </a:r>
            <a:endParaRPr sz="2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</a:pPr>
            <a:r>
              <a:rPr lang="en-US" sz="2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3pHLA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g138196088a8_669_28"/>
          <p:cNvSpPr txBox="1"/>
          <p:nvPr/>
        </p:nvSpPr>
        <p:spPr>
          <a:xfrm>
            <a:off x="1592318" y="7404830"/>
            <a:ext cx="2617200" cy="892800"/>
          </a:xfrm>
          <a:prstGeom prst="rect">
            <a:avLst/>
          </a:prstGeom>
          <a:solidFill>
            <a:srgbClr val="3699DC"/>
          </a:solidFill>
          <a:ln w="9525" cap="flat" cmpd="sng">
            <a:solidFill>
              <a:srgbClr val="3699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</a:pPr>
            <a:r>
              <a:rPr lang="en-US" sz="2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Ensemble generation</a:t>
            </a:r>
            <a:endParaRPr sz="2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8" name="Google Shape;668;g138196088a8_669_28"/>
          <p:cNvSpPr/>
          <p:nvPr/>
        </p:nvSpPr>
        <p:spPr>
          <a:xfrm>
            <a:off x="4950373" y="4962113"/>
            <a:ext cx="3531600" cy="2462100"/>
          </a:xfrm>
          <a:prstGeom prst="rect">
            <a:avLst/>
          </a:prstGeom>
          <a:noFill/>
          <a:ln w="38100" cap="flat" cmpd="sng">
            <a:solidFill>
              <a:srgbClr val="3699DC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443"/>
              </a:buClr>
              <a:buSzPts val="2600"/>
              <a:buFont typeface="Helvetica Neue"/>
              <a:buNone/>
            </a:pPr>
            <a:endParaRPr sz="2600" b="0" i="0" u="none" strike="noStrike" cap="none">
              <a:solidFill>
                <a:srgbClr val="4244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9" name="Google Shape;669;g138196088a8_669_28"/>
          <p:cNvSpPr/>
          <p:nvPr/>
        </p:nvSpPr>
        <p:spPr>
          <a:xfrm>
            <a:off x="8555421" y="4963451"/>
            <a:ext cx="3531600" cy="2462100"/>
          </a:xfrm>
          <a:prstGeom prst="rect">
            <a:avLst/>
          </a:prstGeom>
          <a:noFill/>
          <a:ln w="38100" cap="flat" cmpd="sng">
            <a:solidFill>
              <a:srgbClr val="85200C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443"/>
              </a:buClr>
              <a:buSzPts val="2600"/>
              <a:buFont typeface="Helvetica Neue"/>
              <a:buNone/>
            </a:pPr>
            <a:endParaRPr sz="2600" b="0" i="0" u="none" strike="noStrike" cap="none">
              <a:solidFill>
                <a:srgbClr val="4244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70" name="Google Shape;670;g138196088a8_669_28"/>
          <p:cNvCxnSpPr>
            <a:stCxn id="668" idx="1"/>
          </p:cNvCxnSpPr>
          <p:nvPr/>
        </p:nvCxnSpPr>
        <p:spPr>
          <a:xfrm flipH="1">
            <a:off x="2900773" y="6193163"/>
            <a:ext cx="2049600" cy="1200"/>
          </a:xfrm>
          <a:prstGeom prst="straightConnector1">
            <a:avLst/>
          </a:prstGeom>
          <a:noFill/>
          <a:ln w="25400" cap="flat" cmpd="sng">
            <a:solidFill>
              <a:srgbClr val="3699DC"/>
            </a:solidFill>
            <a:prstDash val="solid"/>
            <a:bevel/>
            <a:headEnd type="none" w="sm" len="sm"/>
            <a:tailEnd type="none" w="sm" len="sm"/>
          </a:ln>
          <a:effectLst>
            <a:outerShdw blurRad="38100" dist="20000" dir="5400000" rotWithShape="0">
              <a:srgbClr val="000000">
                <a:alpha val="36862"/>
              </a:srgbClr>
            </a:outerShdw>
          </a:effectLst>
        </p:spPr>
      </p:cxnSp>
      <p:cxnSp>
        <p:nvCxnSpPr>
          <p:cNvPr id="671" name="Google Shape;671;g138196088a8_669_28"/>
          <p:cNvCxnSpPr/>
          <p:nvPr/>
        </p:nvCxnSpPr>
        <p:spPr>
          <a:xfrm flipH="1">
            <a:off x="12071048" y="6194502"/>
            <a:ext cx="2049600" cy="1200"/>
          </a:xfrm>
          <a:prstGeom prst="straightConnector1">
            <a:avLst/>
          </a:prstGeom>
          <a:noFill/>
          <a:ln w="25400" cap="flat" cmpd="sng">
            <a:solidFill>
              <a:srgbClr val="85200C"/>
            </a:solidFill>
            <a:prstDash val="solid"/>
            <a:bevel/>
            <a:headEnd type="none" w="sm" len="sm"/>
            <a:tailEnd type="none" w="sm" len="sm"/>
          </a:ln>
          <a:effectLst>
            <a:outerShdw blurRad="38100" dist="20000" dir="5400000" rotWithShape="0">
              <a:srgbClr val="000000">
                <a:alpha val="36862"/>
              </a:srgbClr>
            </a:outerShdw>
          </a:effectLst>
        </p:spPr>
      </p:cxnSp>
      <p:cxnSp>
        <p:nvCxnSpPr>
          <p:cNvPr id="672" name="Google Shape;672;g138196088a8_669_28"/>
          <p:cNvCxnSpPr>
            <a:endCxn id="667" idx="0"/>
          </p:cNvCxnSpPr>
          <p:nvPr/>
        </p:nvCxnSpPr>
        <p:spPr>
          <a:xfrm>
            <a:off x="2900918" y="6193130"/>
            <a:ext cx="0" cy="1211700"/>
          </a:xfrm>
          <a:prstGeom prst="straightConnector1">
            <a:avLst/>
          </a:prstGeom>
          <a:noFill/>
          <a:ln w="25400" cap="flat" cmpd="sng">
            <a:solidFill>
              <a:srgbClr val="3699DC"/>
            </a:solidFill>
            <a:prstDash val="solid"/>
            <a:bevel/>
            <a:headEnd type="none" w="sm" len="sm"/>
            <a:tailEnd type="stealth" w="med" len="med"/>
          </a:ln>
          <a:effectLst>
            <a:outerShdw blurRad="38100" dist="20000" dir="5400000" rotWithShape="0">
              <a:srgbClr val="000000">
                <a:alpha val="36862"/>
              </a:srgbClr>
            </a:outerShdw>
          </a:effectLst>
        </p:spPr>
      </p:cxnSp>
      <p:cxnSp>
        <p:nvCxnSpPr>
          <p:cNvPr id="673" name="Google Shape;673;g138196088a8_669_28"/>
          <p:cNvCxnSpPr/>
          <p:nvPr/>
        </p:nvCxnSpPr>
        <p:spPr>
          <a:xfrm>
            <a:off x="14120648" y="6193164"/>
            <a:ext cx="0" cy="1211700"/>
          </a:xfrm>
          <a:prstGeom prst="straightConnector1">
            <a:avLst/>
          </a:prstGeom>
          <a:noFill/>
          <a:ln w="25400" cap="flat" cmpd="sng">
            <a:solidFill>
              <a:srgbClr val="85200C"/>
            </a:solidFill>
            <a:prstDash val="solid"/>
            <a:bevel/>
            <a:headEnd type="none" w="sm" len="sm"/>
            <a:tailEnd type="stealth" w="med" len="med"/>
          </a:ln>
          <a:effectLst>
            <a:outerShdw blurRad="38100" dist="20000" dir="5400000" rotWithShape="0">
              <a:srgbClr val="000000">
                <a:alpha val="36862"/>
              </a:srgbClr>
            </a:outerShdw>
          </a:effectLst>
        </p:spPr>
      </p:cxnSp>
      <p:sp>
        <p:nvSpPr>
          <p:cNvPr id="674" name="Google Shape;674;g138196088a8_669_28"/>
          <p:cNvSpPr txBox="1"/>
          <p:nvPr/>
        </p:nvSpPr>
        <p:spPr>
          <a:xfrm>
            <a:off x="1797269" y="3104075"/>
            <a:ext cx="2117700" cy="892800"/>
          </a:xfrm>
          <a:prstGeom prst="rect">
            <a:avLst/>
          </a:prstGeom>
          <a:solidFill>
            <a:srgbClr val="3699DC"/>
          </a:solidFill>
          <a:ln w="9525" cap="flat" cmpd="sng">
            <a:solidFill>
              <a:srgbClr val="3699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</a:pPr>
            <a:r>
              <a:rPr lang="en-US" sz="2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Ligand preparation</a:t>
            </a:r>
            <a:endParaRPr sz="2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5" name="Google Shape;675;g138196088a8_669_28"/>
          <p:cNvSpPr/>
          <p:nvPr/>
        </p:nvSpPr>
        <p:spPr>
          <a:xfrm>
            <a:off x="5134304" y="3253246"/>
            <a:ext cx="2181000" cy="608700"/>
          </a:xfrm>
          <a:prstGeom prst="rect">
            <a:avLst/>
          </a:prstGeom>
          <a:noFill/>
          <a:ln w="38100" cap="flat" cmpd="sng">
            <a:solidFill>
              <a:srgbClr val="3699DC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443"/>
              </a:buClr>
              <a:buSzPts val="2600"/>
              <a:buFont typeface="Helvetica Neue"/>
              <a:buNone/>
            </a:pPr>
            <a:endParaRPr sz="2600" b="0" i="0" u="none" strike="noStrike" cap="none">
              <a:solidFill>
                <a:srgbClr val="4244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76" name="Google Shape;676;g138196088a8_669_28"/>
          <p:cNvCxnSpPr/>
          <p:nvPr/>
        </p:nvCxnSpPr>
        <p:spPr>
          <a:xfrm rot="10800000">
            <a:off x="3915104" y="3550350"/>
            <a:ext cx="1219200" cy="0"/>
          </a:xfrm>
          <a:prstGeom prst="straightConnector1">
            <a:avLst/>
          </a:prstGeom>
          <a:noFill/>
          <a:ln w="25400" cap="flat" cmpd="sng">
            <a:solidFill>
              <a:srgbClr val="3699DC"/>
            </a:solidFill>
            <a:prstDash val="solid"/>
            <a:bevel/>
            <a:headEnd type="none" w="sm" len="sm"/>
            <a:tailEnd type="stealth" w="med" len="med"/>
          </a:ln>
          <a:effectLst>
            <a:outerShdw blurRad="38100" dist="20000" dir="5400000" rotWithShape="0">
              <a:srgbClr val="000000">
                <a:alpha val="36862"/>
              </a:srgbClr>
            </a:outerShdw>
          </a:effectLst>
        </p:spPr>
      </p:cxnSp>
      <p:cxnSp>
        <p:nvCxnSpPr>
          <p:cNvPr id="678" name="Google Shape;678;g138196088a8_669_28"/>
          <p:cNvCxnSpPr>
            <a:cxnSpLocks/>
          </p:cNvCxnSpPr>
          <p:nvPr/>
        </p:nvCxnSpPr>
        <p:spPr>
          <a:xfrm>
            <a:off x="8612402" y="8103275"/>
            <a:ext cx="9000" cy="492900"/>
          </a:xfrm>
          <a:prstGeom prst="straightConnector1">
            <a:avLst/>
          </a:prstGeom>
          <a:noFill/>
          <a:ln w="25400" cap="flat" cmpd="sng">
            <a:solidFill>
              <a:srgbClr val="3699DC"/>
            </a:solidFill>
            <a:prstDash val="solid"/>
            <a:bevel/>
            <a:headEnd type="none" w="sm" len="sm"/>
            <a:tailEnd type="stealth" w="med" len="med"/>
          </a:ln>
          <a:effectLst>
            <a:outerShdw blurRad="38100" dist="20000" dir="5400000" rotWithShape="0">
              <a:srgbClr val="000000">
                <a:alpha val="36862"/>
              </a:srgbClr>
            </a:outerShdw>
          </a:effectLst>
        </p:spPr>
      </p:cxnSp>
      <p:sp>
        <p:nvSpPr>
          <p:cNvPr id="2" name="Google Shape;311;p24">
            <a:extLst>
              <a:ext uri="{FF2B5EF4-FFF2-40B4-BE49-F238E27FC236}">
                <a16:creationId xmlns:a16="http://schemas.microsoft.com/office/drawing/2014/main" id="{8398CF7C-1464-AB91-A0E3-818B2C1199DF}"/>
              </a:ext>
            </a:extLst>
          </p:cNvPr>
          <p:cNvSpPr txBox="1"/>
          <p:nvPr/>
        </p:nvSpPr>
        <p:spPr>
          <a:xfrm>
            <a:off x="7017452" y="8596175"/>
            <a:ext cx="3207900" cy="492402"/>
          </a:xfrm>
          <a:prstGeom prst="rect">
            <a:avLst/>
          </a:prstGeom>
          <a:solidFill>
            <a:srgbClr val="3699DC"/>
          </a:solidFill>
          <a:ln w="9525" cap="flat" cmpd="sng">
            <a:solidFill>
              <a:srgbClr val="3699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</a:pPr>
            <a:r>
              <a:rPr lang="en-US" b="1" dirty="0">
                <a:solidFill>
                  <a:schemeClr val="lt1"/>
                </a:solidFill>
              </a:rPr>
              <a:t>F</a:t>
            </a:r>
            <a:r>
              <a:rPr lang="en-US" sz="26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lexible</a:t>
            </a:r>
            <a:r>
              <a:rPr lang="en-US" b="1" dirty="0">
                <a:solidFill>
                  <a:schemeClr val="lt1"/>
                </a:solidFill>
              </a:rPr>
              <a:t> </a:t>
            </a:r>
            <a:r>
              <a:rPr lang="en-US" sz="26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docking</a:t>
            </a:r>
            <a:endParaRPr sz="2600" b="1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144918a99ab_0_0"/>
          <p:cNvSpPr txBox="1">
            <a:spLocks noGrp="1"/>
          </p:cNvSpPr>
          <p:nvPr>
            <p:ph type="title"/>
          </p:nvPr>
        </p:nvSpPr>
        <p:spPr>
          <a:xfrm>
            <a:off x="762023" y="-114301"/>
            <a:ext cx="158163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65"/>
              </a:buClr>
              <a:buSzPts val="5000"/>
              <a:buFont typeface="Helvetica Neue"/>
              <a:buNone/>
            </a:pPr>
            <a:r>
              <a:rPr lang="en-US" dirty="0"/>
              <a:t>New Scoring Methods - 3pHLA</a:t>
            </a:r>
            <a:endParaRPr dirty="0"/>
          </a:p>
        </p:txBody>
      </p:sp>
      <p:sp>
        <p:nvSpPr>
          <p:cNvPr id="684" name="Google Shape;684;g144918a99ab_0_0"/>
          <p:cNvSpPr txBox="1">
            <a:spLocks noGrp="1"/>
          </p:cNvSpPr>
          <p:nvPr>
            <p:ph type="body" idx="1"/>
          </p:nvPr>
        </p:nvSpPr>
        <p:spPr>
          <a:xfrm>
            <a:off x="762022" y="1663829"/>
            <a:ext cx="16062937" cy="72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548640" lvl="0" indent="-32826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47474"/>
              </a:buClr>
              <a:buSzPts val="3200"/>
              <a:buFont typeface="Helvetica Neue"/>
              <a:buChar char="•"/>
            </a:pPr>
            <a:r>
              <a:rPr lang="en-US" dirty="0"/>
              <a:t>We enable machine learning-based scoring for protein-ligand binding. </a:t>
            </a:r>
          </a:p>
          <a:p>
            <a:pPr marL="548640" lvl="0" indent="-32826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47474"/>
              </a:buClr>
              <a:buSzPts val="3200"/>
              <a:buFont typeface="Helvetica Neue"/>
              <a:buChar char="•"/>
            </a:pPr>
            <a:r>
              <a:rPr lang="en-US" dirty="0"/>
              <a:t>We used our expertise with HLA proteins to develop a new scoring function, 3pHLA.</a:t>
            </a:r>
            <a:endParaRPr dirty="0"/>
          </a:p>
        </p:txBody>
      </p:sp>
      <p:sp>
        <p:nvSpPr>
          <p:cNvPr id="685" name="Google Shape;685;g144918a99ab_0_0"/>
          <p:cNvSpPr txBox="1"/>
          <p:nvPr/>
        </p:nvSpPr>
        <p:spPr>
          <a:xfrm>
            <a:off x="11979745" y="7253207"/>
            <a:ext cx="5097132" cy="1135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925" tIns="135450" rIns="270925" bIns="13545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443"/>
              </a:buClr>
              <a:buSzPts val="1400"/>
              <a:buFont typeface="Helvetica Neue"/>
              <a:buNone/>
            </a:pPr>
            <a:r>
              <a:rPr lang="en-US" sz="1400" b="0" i="1" u="none" strike="noStrike" cap="none" dirty="0" err="1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Conev</a:t>
            </a:r>
            <a:r>
              <a:rPr lang="en-US" sz="1400" b="0" i="1" u="none" strike="noStrike" cap="none" dirty="0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A, </a:t>
            </a:r>
            <a:r>
              <a:rPr lang="en-US" sz="1400" b="0" i="1" u="none" strike="noStrike" cap="none" dirty="0" err="1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Devaurs</a:t>
            </a:r>
            <a:r>
              <a:rPr lang="en-US" sz="1400" b="0" i="1" u="none" strike="noStrike" cap="none" dirty="0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D, </a:t>
            </a:r>
            <a:r>
              <a:rPr lang="en-US" sz="1400" b="0" i="1" u="none" strike="noStrike" cap="none" dirty="0" err="1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Rigo</a:t>
            </a:r>
            <a:r>
              <a:rPr lang="en-US" sz="1400" b="0" i="1" u="none" strike="noStrike" cap="none" dirty="0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MM, Antunes DA, </a:t>
            </a:r>
            <a:r>
              <a:rPr lang="en-US" sz="1400" b="0" i="1" u="none" strike="noStrike" cap="none" dirty="0" err="1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Kavraki</a:t>
            </a:r>
            <a:r>
              <a:rPr lang="en-US" sz="1400" b="0" i="1" u="none" strike="noStrike" cap="none" dirty="0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LE (2022). 3pHLA‑score improves structure‑based peptide‑HLA binding affinity prediction. Scientific Reports</a:t>
            </a:r>
            <a:endParaRPr sz="1400" b="0" i="1" u="none" strike="noStrike" cap="none" dirty="0">
              <a:solidFill>
                <a:srgbClr val="4244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87" name="Google Shape;687;g144918a99ab_0_0" descr="https://lh3.googleusercontent.com/Ga2On8_TKR9beLV84aGnoGNPnzJ63EBQnTjvyWxIgWYYdA-d8Jxy0-Xt434o1LwTpDZF4O2kAM3x1GQcb-2nOZkYvFQ3oYbm0QYKUrndTra0qZGI1ZRosZWY0kzITNqkefDb5kTMPQ8Y0WiBJwLOE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87958" y="8837691"/>
            <a:ext cx="1220417" cy="643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g144918a99ab_0_0" descr="https://lh5.googleusercontent.com/Al9fnT7QagBDn9iG_ZoUUhgY8tj2FJwM2NnVv44y8QURIXsWvOi2AMZPXiTB-Kspax8V8nCpCJEOmOR-gOSi-n1toZ0SccQQ47ucNsjfUpxFxUIHzWKFkmUEl-irIny79RKMy_ZcfUbwYAmOSylwT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49573" y="8837691"/>
            <a:ext cx="632886" cy="68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g144918a99ab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70440" y="8837691"/>
            <a:ext cx="1669188" cy="605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053A1728-B810-086E-8C5D-5C96A71F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92" y="3519783"/>
            <a:ext cx="10562504" cy="5685171"/>
          </a:xfrm>
          <a:prstGeom prst="rect">
            <a:avLst/>
          </a:prstGeom>
        </p:spPr>
      </p:pic>
      <p:sp>
        <p:nvSpPr>
          <p:cNvPr id="2" name="Google Shape;395;g138196088a8_839_5">
            <a:extLst>
              <a:ext uri="{FF2B5EF4-FFF2-40B4-BE49-F238E27FC236}">
                <a16:creationId xmlns:a16="http://schemas.microsoft.com/office/drawing/2014/main" id="{FB5211EC-5F46-1EAD-519F-E975524EAF01}"/>
              </a:ext>
            </a:extLst>
          </p:cNvPr>
          <p:cNvSpPr/>
          <p:nvPr/>
        </p:nvSpPr>
        <p:spPr>
          <a:xfrm>
            <a:off x="7525281" y="3455459"/>
            <a:ext cx="4353090" cy="5685171"/>
          </a:xfrm>
          <a:prstGeom prst="rect">
            <a:avLst/>
          </a:prstGeom>
          <a:noFill/>
          <a:ln w="28575" cap="flat" cmpd="sng">
            <a:solidFill>
              <a:srgbClr val="85200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8AEE8-0B01-EE4D-1803-2CBBBA664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3pHLA Score Poster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536B0-3C18-3ABD-145E-62BD71C2E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78" y="1282700"/>
            <a:ext cx="10651021" cy="82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6390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Our Vision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762023" y="1486627"/>
            <a:ext cx="15816218" cy="1784221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en-US" b="1" dirty="0">
                <a:solidFill>
                  <a:srgbClr val="FF0000"/>
                </a:solidFill>
              </a:rPr>
              <a:t>PROTEAN-CR</a:t>
            </a:r>
            <a:r>
              <a:rPr lang="en-US" b="1" dirty="0">
                <a:solidFill>
                  <a:schemeClr val="tx1"/>
                </a:solidFill>
              </a:rPr>
              <a:t>, a </a:t>
            </a:r>
            <a:r>
              <a:rPr lang="en-US" b="1" dirty="0" err="1">
                <a:solidFill>
                  <a:srgbClr val="FF0000"/>
                </a:solidFill>
              </a:rPr>
              <a:t>PRO</a:t>
            </a:r>
            <a:r>
              <a:rPr lang="en-US" b="1" dirty="0" err="1">
                <a:solidFill>
                  <a:schemeClr val="tx1"/>
                </a:solidFill>
              </a:rPr>
              <a:t>teomics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b="1" dirty="0">
                <a:solidFill>
                  <a:schemeClr val="tx1"/>
                </a:solidFill>
              </a:rPr>
              <a:t>oolkit for </a:t>
            </a: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>
                <a:solidFill>
                  <a:schemeClr val="tx1"/>
                </a:solidFill>
              </a:rPr>
              <a:t>nsemble </a:t>
            </a: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>
                <a:solidFill>
                  <a:schemeClr val="tx1"/>
                </a:solidFill>
              </a:rPr>
              <a:t>nalysis in </a:t>
            </a: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b="1" dirty="0">
                <a:solidFill>
                  <a:schemeClr val="tx1"/>
                </a:solidFill>
              </a:rPr>
              <a:t>ancer </a:t>
            </a:r>
            <a:r>
              <a:rPr lang="en-US" b="1" dirty="0">
                <a:solidFill>
                  <a:srgbClr val="FF0000"/>
                </a:solidFill>
              </a:rPr>
              <a:t>R</a:t>
            </a:r>
            <a:r>
              <a:rPr lang="en-US" b="1" dirty="0">
                <a:solidFill>
                  <a:schemeClr val="tx1"/>
                </a:solidFill>
              </a:rPr>
              <a:t>esearch, which will take a data science-inspired approach to modeling and analysis of  protein–ligand interactions in cancer research.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686" y="3061297"/>
            <a:ext cx="5807713" cy="6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0553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138196088a8_669_188"/>
          <p:cNvSpPr txBox="1">
            <a:spLocks noGrp="1"/>
          </p:cNvSpPr>
          <p:nvPr>
            <p:ph type="title"/>
          </p:nvPr>
        </p:nvSpPr>
        <p:spPr>
          <a:xfrm>
            <a:off x="762023" y="-114301"/>
            <a:ext cx="158163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65"/>
              </a:buClr>
              <a:buSzPts val="5000"/>
              <a:buFont typeface="Helvetica Neue"/>
              <a:buNone/>
            </a:pPr>
            <a:r>
              <a:rPr lang="en-US"/>
              <a:t>Ligand and Receptor Flexibility</a:t>
            </a:r>
            <a:endParaRPr/>
          </a:p>
        </p:txBody>
      </p:sp>
      <p:pic>
        <p:nvPicPr>
          <p:cNvPr id="704" name="Google Shape;704;g138196088a8_669_188" descr="https://lh4.googleusercontent.com/JT7ngGgJi-1WLOSHb94G7tp-iQFlvpBcJ3lKonubMlgge1fGLOyBEDgYVeQlVNxr492-Cs-X4MaYrRvgvD1TbFpQhwAQFsIJV_77RI7gyOVkXetATZSLNxWk8K3xA5vJCXq1FpbYEIsT93QxbTsr"/>
          <p:cNvPicPr preferRelativeResize="0"/>
          <p:nvPr/>
        </p:nvPicPr>
        <p:blipFill rotWithShape="1">
          <a:blip r:embed="rId3">
            <a:alphaModFix/>
          </a:blip>
          <a:srcRect l="5211" r="3680" b="10482"/>
          <a:stretch/>
        </p:blipFill>
        <p:spPr>
          <a:xfrm>
            <a:off x="4619297" y="1719427"/>
            <a:ext cx="8135006" cy="6771836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g138196088a8_669_188"/>
          <p:cNvSpPr txBox="1"/>
          <p:nvPr/>
        </p:nvSpPr>
        <p:spPr>
          <a:xfrm>
            <a:off x="12977300" y="7425550"/>
            <a:ext cx="2823000" cy="892800"/>
          </a:xfrm>
          <a:prstGeom prst="rect">
            <a:avLst/>
          </a:prstGeom>
          <a:solidFill>
            <a:srgbClr val="3699DC"/>
          </a:solidFill>
          <a:ln w="9525" cap="flat" cmpd="sng">
            <a:solidFill>
              <a:srgbClr val="3699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</a:pPr>
            <a:r>
              <a:rPr lang="en-US" sz="2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Custom scoring:</a:t>
            </a:r>
            <a:endParaRPr sz="2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</a:pPr>
            <a:r>
              <a:rPr lang="en-US" sz="2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3pHLA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g138196088a8_669_188"/>
          <p:cNvSpPr txBox="1"/>
          <p:nvPr/>
        </p:nvSpPr>
        <p:spPr>
          <a:xfrm>
            <a:off x="1592318" y="7404830"/>
            <a:ext cx="2617200" cy="892800"/>
          </a:xfrm>
          <a:prstGeom prst="rect">
            <a:avLst/>
          </a:prstGeom>
          <a:solidFill>
            <a:srgbClr val="3699DC"/>
          </a:solidFill>
          <a:ln w="9525" cap="flat" cmpd="sng">
            <a:solidFill>
              <a:srgbClr val="3699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</a:pPr>
            <a:r>
              <a:rPr lang="en-US" sz="2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Ensemble generation</a:t>
            </a:r>
            <a:endParaRPr sz="2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7" name="Google Shape;707;g138196088a8_669_188"/>
          <p:cNvSpPr/>
          <p:nvPr/>
        </p:nvSpPr>
        <p:spPr>
          <a:xfrm>
            <a:off x="4950373" y="4962113"/>
            <a:ext cx="3531600" cy="2462100"/>
          </a:xfrm>
          <a:prstGeom prst="rect">
            <a:avLst/>
          </a:prstGeom>
          <a:noFill/>
          <a:ln w="38100" cap="flat" cmpd="sng">
            <a:solidFill>
              <a:srgbClr val="3699DC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443"/>
              </a:buClr>
              <a:buSzPts val="2600"/>
              <a:buFont typeface="Helvetica Neue"/>
              <a:buNone/>
            </a:pPr>
            <a:endParaRPr sz="2600" b="0" i="0" u="none" strike="noStrike" cap="none">
              <a:solidFill>
                <a:srgbClr val="4244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8" name="Google Shape;708;g138196088a8_669_188"/>
          <p:cNvSpPr/>
          <p:nvPr/>
        </p:nvSpPr>
        <p:spPr>
          <a:xfrm>
            <a:off x="8555421" y="4963451"/>
            <a:ext cx="3531600" cy="2462100"/>
          </a:xfrm>
          <a:prstGeom prst="rect">
            <a:avLst/>
          </a:prstGeom>
          <a:noFill/>
          <a:ln w="38100" cap="flat" cmpd="sng">
            <a:solidFill>
              <a:srgbClr val="3699DC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443"/>
              </a:buClr>
              <a:buSzPts val="2600"/>
              <a:buFont typeface="Helvetica Neue"/>
              <a:buNone/>
            </a:pPr>
            <a:endParaRPr sz="2600" b="0" i="0" u="none" strike="noStrike" cap="none">
              <a:solidFill>
                <a:srgbClr val="4244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709" name="Google Shape;709;g138196088a8_669_188"/>
          <p:cNvCxnSpPr>
            <a:stCxn id="707" idx="1"/>
          </p:cNvCxnSpPr>
          <p:nvPr/>
        </p:nvCxnSpPr>
        <p:spPr>
          <a:xfrm flipH="1">
            <a:off x="2900773" y="6193163"/>
            <a:ext cx="2049600" cy="1200"/>
          </a:xfrm>
          <a:prstGeom prst="straightConnector1">
            <a:avLst/>
          </a:prstGeom>
          <a:noFill/>
          <a:ln w="25400" cap="flat" cmpd="sng">
            <a:solidFill>
              <a:srgbClr val="3699DC"/>
            </a:solidFill>
            <a:prstDash val="solid"/>
            <a:bevel/>
            <a:headEnd type="none" w="sm" len="sm"/>
            <a:tailEnd type="none" w="sm" len="sm"/>
          </a:ln>
          <a:effectLst>
            <a:outerShdw blurRad="38100" dist="20000" dir="5400000" rotWithShape="0">
              <a:srgbClr val="000000">
                <a:alpha val="36862"/>
              </a:srgbClr>
            </a:outerShdw>
          </a:effectLst>
        </p:spPr>
      </p:cxnSp>
      <p:cxnSp>
        <p:nvCxnSpPr>
          <p:cNvPr id="710" name="Google Shape;710;g138196088a8_669_188"/>
          <p:cNvCxnSpPr/>
          <p:nvPr/>
        </p:nvCxnSpPr>
        <p:spPr>
          <a:xfrm flipH="1">
            <a:off x="12071048" y="6194502"/>
            <a:ext cx="2049600" cy="1200"/>
          </a:xfrm>
          <a:prstGeom prst="straightConnector1">
            <a:avLst/>
          </a:prstGeom>
          <a:noFill/>
          <a:ln w="25400" cap="flat" cmpd="sng">
            <a:solidFill>
              <a:srgbClr val="3699DC"/>
            </a:solidFill>
            <a:prstDash val="solid"/>
            <a:bevel/>
            <a:headEnd type="none" w="sm" len="sm"/>
            <a:tailEnd type="none" w="sm" len="sm"/>
          </a:ln>
          <a:effectLst>
            <a:outerShdw blurRad="38100" dist="20000" dir="5400000" rotWithShape="0">
              <a:srgbClr val="000000">
                <a:alpha val="36862"/>
              </a:srgbClr>
            </a:outerShdw>
          </a:effectLst>
        </p:spPr>
      </p:cxnSp>
      <p:cxnSp>
        <p:nvCxnSpPr>
          <p:cNvPr id="711" name="Google Shape;711;g138196088a8_669_188"/>
          <p:cNvCxnSpPr>
            <a:endCxn id="706" idx="0"/>
          </p:cNvCxnSpPr>
          <p:nvPr/>
        </p:nvCxnSpPr>
        <p:spPr>
          <a:xfrm>
            <a:off x="2900918" y="6193130"/>
            <a:ext cx="0" cy="1211700"/>
          </a:xfrm>
          <a:prstGeom prst="straightConnector1">
            <a:avLst/>
          </a:prstGeom>
          <a:noFill/>
          <a:ln w="25400" cap="flat" cmpd="sng">
            <a:solidFill>
              <a:srgbClr val="3699DC"/>
            </a:solidFill>
            <a:prstDash val="solid"/>
            <a:bevel/>
            <a:headEnd type="none" w="sm" len="sm"/>
            <a:tailEnd type="stealth" w="med" len="med"/>
          </a:ln>
          <a:effectLst>
            <a:outerShdw blurRad="38100" dist="20000" dir="5400000" rotWithShape="0">
              <a:srgbClr val="000000">
                <a:alpha val="36862"/>
              </a:srgbClr>
            </a:outerShdw>
          </a:effectLst>
        </p:spPr>
      </p:cxnSp>
      <p:cxnSp>
        <p:nvCxnSpPr>
          <p:cNvPr id="712" name="Google Shape;712;g138196088a8_669_188"/>
          <p:cNvCxnSpPr/>
          <p:nvPr/>
        </p:nvCxnSpPr>
        <p:spPr>
          <a:xfrm>
            <a:off x="14120648" y="6193164"/>
            <a:ext cx="0" cy="1211700"/>
          </a:xfrm>
          <a:prstGeom prst="straightConnector1">
            <a:avLst/>
          </a:prstGeom>
          <a:noFill/>
          <a:ln w="25400" cap="flat" cmpd="sng">
            <a:solidFill>
              <a:srgbClr val="3699DC"/>
            </a:solidFill>
            <a:prstDash val="solid"/>
            <a:bevel/>
            <a:headEnd type="none" w="sm" len="sm"/>
            <a:tailEnd type="stealth" w="med" len="med"/>
          </a:ln>
          <a:effectLst>
            <a:outerShdw blurRad="38100" dist="20000" dir="5400000" rotWithShape="0">
              <a:srgbClr val="000000">
                <a:alpha val="36862"/>
              </a:srgbClr>
            </a:outerShdw>
          </a:effectLst>
        </p:spPr>
      </p:cxnSp>
      <p:sp>
        <p:nvSpPr>
          <p:cNvPr id="713" name="Google Shape;713;g138196088a8_669_188"/>
          <p:cNvSpPr txBox="1"/>
          <p:nvPr/>
        </p:nvSpPr>
        <p:spPr>
          <a:xfrm>
            <a:off x="1797269" y="3104075"/>
            <a:ext cx="2117700" cy="892800"/>
          </a:xfrm>
          <a:prstGeom prst="rect">
            <a:avLst/>
          </a:prstGeom>
          <a:solidFill>
            <a:srgbClr val="3699DC"/>
          </a:solidFill>
          <a:ln w="9525" cap="flat" cmpd="sng">
            <a:solidFill>
              <a:srgbClr val="3699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</a:pPr>
            <a:r>
              <a:rPr lang="en-US" sz="26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Ligand preparation</a:t>
            </a:r>
            <a:endParaRPr sz="2600" b="1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4" name="Google Shape;714;g138196088a8_669_188"/>
          <p:cNvSpPr/>
          <p:nvPr/>
        </p:nvSpPr>
        <p:spPr>
          <a:xfrm>
            <a:off x="5134304" y="3253246"/>
            <a:ext cx="2181000" cy="608700"/>
          </a:xfrm>
          <a:prstGeom prst="rect">
            <a:avLst/>
          </a:prstGeom>
          <a:noFill/>
          <a:ln w="38100" cap="flat" cmpd="sng">
            <a:solidFill>
              <a:srgbClr val="3699DC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443"/>
              </a:buClr>
              <a:buSzPts val="2600"/>
              <a:buFont typeface="Helvetica Neue"/>
              <a:buNone/>
            </a:pPr>
            <a:endParaRPr sz="2600" b="0" i="0" u="none" strike="noStrike" cap="none">
              <a:solidFill>
                <a:srgbClr val="4244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715" name="Google Shape;715;g138196088a8_669_188"/>
          <p:cNvCxnSpPr/>
          <p:nvPr/>
        </p:nvCxnSpPr>
        <p:spPr>
          <a:xfrm rot="10800000">
            <a:off x="3915104" y="3550350"/>
            <a:ext cx="1219200" cy="0"/>
          </a:xfrm>
          <a:prstGeom prst="straightConnector1">
            <a:avLst/>
          </a:prstGeom>
          <a:noFill/>
          <a:ln w="25400" cap="flat" cmpd="sng">
            <a:solidFill>
              <a:srgbClr val="3699DC"/>
            </a:solidFill>
            <a:prstDash val="solid"/>
            <a:bevel/>
            <a:headEnd type="none" w="sm" len="sm"/>
            <a:tailEnd type="stealth" w="med" len="med"/>
          </a:ln>
          <a:effectLst>
            <a:outerShdw blurRad="38100" dist="20000" dir="5400000" rotWithShape="0">
              <a:srgbClr val="000000">
                <a:alpha val="36862"/>
              </a:srgbClr>
            </a:outerShdw>
          </a:effectLst>
        </p:spPr>
      </p:cxnSp>
      <p:cxnSp>
        <p:nvCxnSpPr>
          <p:cNvPr id="717" name="Google Shape;717;g138196088a8_669_188"/>
          <p:cNvCxnSpPr>
            <a:cxnSpLocks/>
          </p:cNvCxnSpPr>
          <p:nvPr/>
        </p:nvCxnSpPr>
        <p:spPr>
          <a:xfrm>
            <a:off x="8612402" y="8103275"/>
            <a:ext cx="9000" cy="492900"/>
          </a:xfrm>
          <a:prstGeom prst="straightConnector1">
            <a:avLst/>
          </a:prstGeom>
          <a:noFill/>
          <a:ln w="25400" cap="flat" cmpd="sng">
            <a:solidFill>
              <a:srgbClr val="85200C"/>
            </a:solidFill>
            <a:prstDash val="solid"/>
            <a:bevel/>
            <a:headEnd type="none" w="sm" len="sm"/>
            <a:tailEnd type="stealth" w="med" len="med"/>
          </a:ln>
          <a:effectLst>
            <a:outerShdw blurRad="38100" dist="20000" dir="5400000" rotWithShape="0">
              <a:srgbClr val="000000">
                <a:alpha val="36862"/>
              </a:srgbClr>
            </a:outerShdw>
          </a:effectLst>
        </p:spPr>
      </p:cxnSp>
      <p:sp>
        <p:nvSpPr>
          <p:cNvPr id="2" name="Google Shape;311;p24">
            <a:extLst>
              <a:ext uri="{FF2B5EF4-FFF2-40B4-BE49-F238E27FC236}">
                <a16:creationId xmlns:a16="http://schemas.microsoft.com/office/drawing/2014/main" id="{19367135-2DAF-7F75-BE66-B90293A3A055}"/>
              </a:ext>
            </a:extLst>
          </p:cNvPr>
          <p:cNvSpPr txBox="1"/>
          <p:nvPr/>
        </p:nvSpPr>
        <p:spPr>
          <a:xfrm>
            <a:off x="7017452" y="8596175"/>
            <a:ext cx="3207900" cy="492402"/>
          </a:xfrm>
          <a:prstGeom prst="rect">
            <a:avLst/>
          </a:prstGeom>
          <a:solidFill>
            <a:srgbClr val="3399FF"/>
          </a:solidFill>
          <a:ln w="9525" cap="flat" cmpd="sng">
            <a:solidFill>
              <a:srgbClr val="3699D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</a:pPr>
            <a:r>
              <a:rPr lang="en-US" b="1" dirty="0">
                <a:solidFill>
                  <a:schemeClr val="lt1"/>
                </a:solidFill>
              </a:rPr>
              <a:t>F</a:t>
            </a:r>
            <a:r>
              <a:rPr lang="en-US" sz="26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lexible</a:t>
            </a:r>
            <a:r>
              <a:rPr lang="en-US" b="1" dirty="0">
                <a:solidFill>
                  <a:schemeClr val="lt1"/>
                </a:solidFill>
              </a:rPr>
              <a:t> </a:t>
            </a:r>
            <a:r>
              <a:rPr lang="en-US" sz="26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docking</a:t>
            </a:r>
            <a:endParaRPr sz="2600" b="1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145c15d499c_0_2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50825" tIns="50825" rIns="50825" bIns="50825" anchor="b" anchorCtr="0">
            <a:noAutofit/>
          </a:bodyPr>
          <a:lstStyle/>
          <a:p>
            <a: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</a:pPr>
            <a:r>
              <a:rPr lang="en-US" sz="4400" dirty="0"/>
              <a:t>Post-Translational Modifications (PTMs)</a:t>
            </a:r>
            <a:endParaRPr sz="4400" dirty="0"/>
          </a:p>
        </p:txBody>
      </p:sp>
      <p:sp>
        <p:nvSpPr>
          <p:cNvPr id="856" name="Google Shape;856;g145c15d499c_0_23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50825" tIns="50825" rIns="50825" bIns="50825" anchor="t" anchorCtr="0">
            <a:noAutofit/>
          </a:bodyPr>
          <a:lstStyle/>
          <a:p>
            <a:pPr marL="3429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Char char="•"/>
            </a:pPr>
            <a:r>
              <a:rPr lang="en-US" dirty="0">
                <a:solidFill>
                  <a:schemeClr val="dk1"/>
                </a:solidFill>
              </a:rPr>
              <a:t>Presence of MHC class I-associated peptides with post-translational modifications.</a:t>
            </a:r>
            <a:endParaRPr dirty="0">
              <a:solidFill>
                <a:schemeClr val="dk1"/>
              </a:solidFill>
            </a:endParaRPr>
          </a:p>
          <a:p>
            <a:pPr marL="3429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>
                <a:solidFill>
                  <a:schemeClr val="dk1"/>
                </a:solidFill>
              </a:rPr>
              <a:t>Phosphorylation is very common in both class I/II MHCs.</a:t>
            </a:r>
            <a:endParaRPr dirty="0">
              <a:solidFill>
                <a:schemeClr val="dk1"/>
              </a:solidFill>
            </a:endParaRPr>
          </a:p>
          <a:p>
            <a:pPr marL="3429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>
                <a:solidFill>
                  <a:schemeClr val="dk1"/>
                </a:solidFill>
              </a:rPr>
              <a:t>Deamidation might occur during the cleavage of peptides.</a:t>
            </a:r>
            <a:endParaRPr dirty="0">
              <a:solidFill>
                <a:schemeClr val="dk1"/>
              </a:solidFill>
            </a:endParaRPr>
          </a:p>
          <a:p>
            <a:pPr marL="3429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US" dirty="0">
                <a:solidFill>
                  <a:schemeClr val="dk1"/>
                </a:solidFill>
              </a:rPr>
              <a:t>Evidence of PTMs as excellent targets for cancer therapy.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857" name="Google Shape;857;g145c15d499c_0_233"/>
          <p:cNvSpPr txBox="1"/>
          <p:nvPr/>
        </p:nvSpPr>
        <p:spPr>
          <a:xfrm>
            <a:off x="3252917" y="9020757"/>
            <a:ext cx="11013000" cy="8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950" tIns="135450" rIns="270950" bIns="13545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Mangalaparthi, Kiran et al.. (2021). Digging deeper into the immunopeptidome: characterization of post-translationally modified peptides presented by MHC I. Journal of Proteins and Proteomics. 12. 10.1007/s42485-021-00066-x.</a:t>
            </a:r>
            <a:endParaRPr sz="1300" i="1">
              <a:solidFill>
                <a:srgbClr val="4244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443"/>
              </a:buClr>
              <a:buSzPts val="1300"/>
              <a:buFont typeface="Helvetica Neue"/>
              <a:buNone/>
            </a:pPr>
            <a:endParaRPr sz="1300" i="1">
              <a:solidFill>
                <a:srgbClr val="4244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58" name="Google Shape;858;g145c15d499c_0_2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8059" y="4275924"/>
            <a:ext cx="7764075" cy="4563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g145c15d499c_0_2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7907" y="4373149"/>
            <a:ext cx="6206775" cy="464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15320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145c15d499c_0_241"/>
          <p:cNvSpPr txBox="1">
            <a:spLocks noGrp="1"/>
          </p:cNvSpPr>
          <p:nvPr>
            <p:ph type="title"/>
          </p:nvPr>
        </p:nvSpPr>
        <p:spPr>
          <a:xfrm>
            <a:off x="477775" y="-114301"/>
            <a:ext cx="16425562" cy="1397001"/>
          </a:xfrm>
          <a:prstGeom prst="rect">
            <a:avLst/>
          </a:prstGeom>
        </p:spPr>
        <p:txBody>
          <a:bodyPr spcFirstLastPara="1" wrap="square" lIns="50825" tIns="50825" rIns="50825" bIns="508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Modeling Example in APE-Gen (</a:t>
            </a:r>
            <a:r>
              <a:rPr lang="en-US" sz="4400" dirty="0" err="1"/>
              <a:t>KMDpSFLDMQL</a:t>
            </a:r>
            <a:r>
              <a:rPr lang="en-US" sz="4400" dirty="0"/>
              <a:t> - HLA*02:01)</a:t>
            </a:r>
            <a:endParaRPr sz="44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854835F-20F0-DCCA-2523-B0E9CADA92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6" name="Google Shape;866;g145c15d499c_0_241"/>
          <p:cNvSpPr txBox="1"/>
          <p:nvPr/>
        </p:nvSpPr>
        <p:spPr>
          <a:xfrm>
            <a:off x="762002" y="5775834"/>
            <a:ext cx="6380700" cy="7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3375" tIns="173375" rIns="173375" bIns="1733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67" name="Google Shape;867;g145c15d499c_0_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5238" y="1811550"/>
            <a:ext cx="6380700" cy="638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g145c15d499c_0_2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775" y="1584423"/>
            <a:ext cx="6584748" cy="6584748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g145c15d499c_0_241"/>
          <p:cNvSpPr txBox="1"/>
          <p:nvPr/>
        </p:nvSpPr>
        <p:spPr>
          <a:xfrm>
            <a:off x="5121100" y="8638650"/>
            <a:ext cx="61800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latin typeface="Helvetica Neue"/>
                <a:ea typeface="Helvetica Neue"/>
                <a:cs typeface="Helvetica Neue"/>
                <a:sym typeface="Helvetica Neue"/>
              </a:rPr>
              <a:t>Carbon-alpha RMSD: 0.9551 Angstrom</a:t>
            </a:r>
            <a:endParaRPr sz="19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latin typeface="Helvetica Neue"/>
                <a:ea typeface="Helvetica Neue"/>
                <a:cs typeface="Helvetica Neue"/>
                <a:sym typeface="Helvetica Neue"/>
              </a:rPr>
              <a:t>Backbone RMSD: 1.0907 Angstrom</a:t>
            </a:r>
            <a:endParaRPr sz="1900"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latin typeface="Helvetica Neue"/>
                <a:ea typeface="Helvetica Neue"/>
                <a:cs typeface="Helvetica Neue"/>
                <a:sym typeface="Helvetica Neue"/>
              </a:rPr>
              <a:t>All-atom RMSD: 1.8043 Angstrom</a:t>
            </a:r>
            <a:endParaRPr sz="19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0" name="Google Shape;870;g145c15d499c_0_241"/>
          <p:cNvSpPr txBox="1"/>
          <p:nvPr/>
        </p:nvSpPr>
        <p:spPr>
          <a:xfrm>
            <a:off x="176600" y="8192250"/>
            <a:ext cx="7187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Helvetica Neue"/>
                <a:ea typeface="Helvetica Neue"/>
                <a:cs typeface="Helvetica Neue"/>
                <a:sym typeface="Helvetica Neue"/>
              </a:rPr>
              <a:t>Backbones of the crystallized (PDB ID: 3BHB) and the modelled peptide  </a:t>
            </a: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1" name="Google Shape;871;g145c15d499c_0_241"/>
          <p:cNvSpPr txBox="1"/>
          <p:nvPr/>
        </p:nvSpPr>
        <p:spPr>
          <a:xfrm>
            <a:off x="9205250" y="8192250"/>
            <a:ext cx="6380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Helvetica Neue"/>
                <a:ea typeface="Helvetica Neue"/>
                <a:cs typeface="Helvetica Neue"/>
                <a:sym typeface="Helvetica Neue"/>
              </a:rPr>
              <a:t>Zoomed-in view of the side chain of the phospho-serine</a:t>
            </a: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2" name="Google Shape;872;g145c15d499c_0_241"/>
          <p:cNvSpPr/>
          <p:nvPr/>
        </p:nvSpPr>
        <p:spPr>
          <a:xfrm>
            <a:off x="7263325" y="5425900"/>
            <a:ext cx="194700" cy="1947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g145c15d499c_0_241"/>
          <p:cNvSpPr/>
          <p:nvPr/>
        </p:nvSpPr>
        <p:spPr>
          <a:xfrm>
            <a:off x="7263325" y="5059475"/>
            <a:ext cx="194700" cy="1947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g145c15d499c_0_241"/>
          <p:cNvSpPr txBox="1"/>
          <p:nvPr/>
        </p:nvSpPr>
        <p:spPr>
          <a:xfrm>
            <a:off x="7592651" y="5323150"/>
            <a:ext cx="1706911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Template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5" name="Google Shape;875;g145c15d499c_0_241"/>
          <p:cNvSpPr txBox="1"/>
          <p:nvPr/>
        </p:nvSpPr>
        <p:spPr>
          <a:xfrm>
            <a:off x="7590587" y="4821830"/>
            <a:ext cx="2353079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Helvetica Neue"/>
                <a:ea typeface="Helvetica Neue"/>
                <a:cs typeface="Helvetica Neue"/>
                <a:sym typeface="Helvetica Neue"/>
              </a:rPr>
              <a:t>APE-Gen2.0</a:t>
            </a:r>
            <a:endParaRPr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6" name="Google Shape;876;g145c15d499c_0_241"/>
          <p:cNvSpPr/>
          <p:nvPr/>
        </p:nvSpPr>
        <p:spPr>
          <a:xfrm>
            <a:off x="15758925" y="5528650"/>
            <a:ext cx="194700" cy="1947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g145c15d499c_0_241"/>
          <p:cNvSpPr/>
          <p:nvPr/>
        </p:nvSpPr>
        <p:spPr>
          <a:xfrm>
            <a:off x="15758925" y="5162225"/>
            <a:ext cx="194700" cy="194700"/>
          </a:xfrm>
          <a:prstGeom prst="rect">
            <a:avLst/>
          </a:prstGeom>
          <a:solidFill>
            <a:srgbClr val="A64D7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g145c15d499c_0_241"/>
          <p:cNvSpPr txBox="1"/>
          <p:nvPr/>
        </p:nvSpPr>
        <p:spPr>
          <a:xfrm>
            <a:off x="16088252" y="5425900"/>
            <a:ext cx="111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Template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9" name="Google Shape;879;g145c15d499c_0_241"/>
          <p:cNvSpPr txBox="1"/>
          <p:nvPr/>
        </p:nvSpPr>
        <p:spPr>
          <a:xfrm>
            <a:off x="16007850" y="5059475"/>
            <a:ext cx="127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APE-Gen2.0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0" name="Google Shape;880;g145c15d499c_0_241"/>
          <p:cNvSpPr/>
          <p:nvPr/>
        </p:nvSpPr>
        <p:spPr>
          <a:xfrm>
            <a:off x="4461725" y="5059475"/>
            <a:ext cx="403800" cy="4002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g145c15d499c_0_241"/>
          <p:cNvSpPr/>
          <p:nvPr/>
        </p:nvSpPr>
        <p:spPr>
          <a:xfrm>
            <a:off x="10090875" y="3829625"/>
            <a:ext cx="3839100" cy="31539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82" name="Google Shape;882;g145c15d499c_0_241"/>
          <p:cNvCxnSpPr>
            <a:stCxn id="880" idx="0"/>
          </p:cNvCxnSpPr>
          <p:nvPr/>
        </p:nvCxnSpPr>
        <p:spPr>
          <a:xfrm rot="10800000" flipH="1">
            <a:off x="4663625" y="3839075"/>
            <a:ext cx="5427300" cy="1220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83" name="Google Shape;883;g145c15d499c_0_241"/>
          <p:cNvCxnSpPr>
            <a:stCxn id="880" idx="2"/>
          </p:cNvCxnSpPr>
          <p:nvPr/>
        </p:nvCxnSpPr>
        <p:spPr>
          <a:xfrm>
            <a:off x="4663625" y="5459675"/>
            <a:ext cx="5414100" cy="1531200"/>
          </a:xfrm>
          <a:prstGeom prst="straightConnector1">
            <a:avLst/>
          </a:prstGeom>
          <a:noFill/>
          <a:ln w="28575" cap="flat" cmpd="sng">
            <a:solidFill>
              <a:srgbClr val="21212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28983718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63F36-50B4-EB2A-CF25-4BABCC6E5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APE-Gen Poster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7489F7-2713-70AA-89E8-5B5222BC3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489" y="1282700"/>
            <a:ext cx="10581283" cy="823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57875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D9342-0105-5146-946C-AFDED2DCD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22" y="-114301"/>
            <a:ext cx="16101153" cy="1397001"/>
          </a:xfrm>
        </p:spPr>
        <p:txBody>
          <a:bodyPr/>
          <a:lstStyle/>
          <a:p>
            <a:r>
              <a:rPr lang="en-US" dirty="0"/>
              <a:t>Experimentation for Validation, Tuning &amp; Discovery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514794-C59F-478D-B1C0-C850281EF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625" y="2151839"/>
            <a:ext cx="4531651" cy="25004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373811-B948-4523-B25F-FF7B62757102}"/>
              </a:ext>
            </a:extLst>
          </p:cNvPr>
          <p:cNvSpPr txBox="1"/>
          <p:nvPr/>
        </p:nvSpPr>
        <p:spPr>
          <a:xfrm>
            <a:off x="224718" y="5151834"/>
            <a:ext cx="665181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42444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Tumo</a:t>
            </a:r>
            <a:r>
              <a:rPr lang="en-US" sz="1800" dirty="0"/>
              <a:t>rs display peptides that can be specifically recognized </a:t>
            </a:r>
            <a:br>
              <a:rPr lang="en-US" sz="1800" dirty="0"/>
            </a:br>
            <a:r>
              <a:rPr lang="en-US" sz="1800" dirty="0"/>
              <a:t>by cytotoxic T lymphocytes (CTL), triggering tumor cell lysis.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424443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E1BEFF-88F7-43EB-9193-F6FE2B66A30E}"/>
              </a:ext>
            </a:extLst>
          </p:cNvPr>
          <p:cNvSpPr txBox="1"/>
          <p:nvPr/>
        </p:nvSpPr>
        <p:spPr>
          <a:xfrm>
            <a:off x="224718" y="6194630"/>
            <a:ext cx="666784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42444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Knowledge of specific tumor-associated peptide targets can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800" dirty="0"/>
              <a:t>    directly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42444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facilitate the development of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42444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immunotherapeutics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42444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2FD6FE-2225-436F-9F85-3419688EAD6F}"/>
              </a:ext>
            </a:extLst>
          </p:cNvPr>
          <p:cNvSpPr txBox="1"/>
          <p:nvPr/>
        </p:nvSpPr>
        <p:spPr>
          <a:xfrm>
            <a:off x="220193" y="7246236"/>
            <a:ext cx="607007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en-US" sz="1800" b="0" i="0" u="sng" strike="noStrike" cap="none" spc="0" normalizeH="0" baseline="0" dirty="0">
                <a:ln>
                  <a:noFill/>
                </a:ln>
                <a:solidFill>
                  <a:srgbClr val="42444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Phosphorylated peptide ligands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42444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represent novel tumor associated</a:t>
            </a:r>
            <a:r>
              <a:rPr lang="en-US" sz="1800" dirty="0"/>
              <a:t> 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42444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targets for cytotoxic T cell-based therapies.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10395F4-2DB6-194A-B9BC-A7397C1F0D5B}"/>
              </a:ext>
            </a:extLst>
          </p:cNvPr>
          <p:cNvGrpSpPr/>
          <p:nvPr/>
        </p:nvGrpSpPr>
        <p:grpSpPr>
          <a:xfrm>
            <a:off x="7186179" y="2897655"/>
            <a:ext cx="9676997" cy="3293926"/>
            <a:chOff x="7186179" y="2998135"/>
            <a:chExt cx="9676997" cy="3293926"/>
          </a:xfrm>
        </p:grpSpPr>
        <p:pic>
          <p:nvPicPr>
            <p:cNvPr id="39" name="Picture 38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6280F10E-FB36-4D4E-AB43-EC14A29CDB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2" t="14044" r="11606" b="14702"/>
            <a:stretch/>
          </p:blipFill>
          <p:spPr>
            <a:xfrm>
              <a:off x="7716300" y="3847738"/>
              <a:ext cx="1617710" cy="936196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1A56FC3-82BB-CE44-AE4F-4AAECD851F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61" r="22882"/>
            <a:stretch/>
          </p:blipFill>
          <p:spPr>
            <a:xfrm>
              <a:off x="10782140" y="3638141"/>
              <a:ext cx="2334024" cy="265392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0F7C8EB-EC2D-8247-A028-F57745D54DF9}"/>
                </a:ext>
              </a:extLst>
            </p:cNvPr>
            <p:cNvSpPr txBox="1"/>
            <p:nvPr/>
          </p:nvSpPr>
          <p:spPr>
            <a:xfrm>
              <a:off x="7186179" y="3139179"/>
              <a:ext cx="2714844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1" u="none" strike="noStrike" cap="none" spc="0" normalizeH="0" baseline="0" dirty="0">
                  <a:ln>
                    <a:noFill/>
                  </a:ln>
                  <a:solidFill>
                    <a:srgbClr val="424443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Search for </a:t>
              </a:r>
              <a:r>
                <a:rPr kumimoji="0" lang="en-US" sz="1600" b="0" i="1" u="none" strike="noStrike" cap="none" spc="0" normalizeH="0" baseline="0" dirty="0" err="1">
                  <a:ln>
                    <a:noFill/>
                  </a:ln>
                  <a:solidFill>
                    <a:srgbClr val="424443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phosphopeptides</a:t>
              </a:r>
              <a:r>
                <a:rPr kumimoji="0" lang="en-US" sz="1600" b="0" i="1" u="none" strike="noStrike" cap="none" spc="0" normalizeH="0" baseline="0" dirty="0">
                  <a:ln>
                    <a:noFill/>
                  </a:ln>
                  <a:solidFill>
                    <a:srgbClr val="424443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1" u="none" strike="noStrike" cap="none" spc="0" normalizeH="0" baseline="0" dirty="0">
                  <a:ln>
                    <a:noFill/>
                  </a:ln>
                  <a:solidFill>
                    <a:srgbClr val="424443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in literature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64038F3-2478-0F45-97C9-2D55D0F85AFD}"/>
                </a:ext>
              </a:extLst>
            </p:cNvPr>
            <p:cNvCxnSpPr>
              <a:cxnSpLocks/>
            </p:cNvCxnSpPr>
            <p:nvPr/>
          </p:nvCxnSpPr>
          <p:spPr>
            <a:xfrm>
              <a:off x="9605523" y="4347985"/>
              <a:ext cx="694037" cy="0"/>
            </a:xfrm>
            <a:prstGeom prst="straightConnector1">
              <a:avLst/>
            </a:prstGeom>
            <a:noFill/>
            <a:ln w="28575" cap="flat">
              <a:solidFill>
                <a:schemeClr val="tx1"/>
              </a:solidFill>
              <a:prstDash val="solid"/>
              <a:bevel/>
              <a:tailEnd type="stealth" w="lg" len="lg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E78A7EA-7A9F-524A-8833-3F432A3682C4}"/>
                </a:ext>
              </a:extLst>
            </p:cNvPr>
            <p:cNvSpPr txBox="1"/>
            <p:nvPr/>
          </p:nvSpPr>
          <p:spPr>
            <a:xfrm>
              <a:off x="10496369" y="3139179"/>
              <a:ext cx="3041857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1" u="none" strike="noStrike" cap="none" spc="0" normalizeH="0" baseline="0" dirty="0">
                  <a:ln>
                    <a:noFill/>
                  </a:ln>
                  <a:solidFill>
                    <a:srgbClr val="424443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Sequence-based HLA prediction</a:t>
              </a: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FF71CE94-F3C0-074A-BB0F-49EA11E829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33772"/>
            <a:stretch/>
          </p:blipFill>
          <p:spPr>
            <a:xfrm>
              <a:off x="14233734" y="3492089"/>
              <a:ext cx="2552703" cy="2475989"/>
            </a:xfrm>
            <a:prstGeom prst="rect">
              <a:avLst/>
            </a:prstGeom>
          </p:spPr>
        </p:pic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111A1381-8252-6D44-9F59-95EAFF5D47EC}"/>
                </a:ext>
              </a:extLst>
            </p:cNvPr>
            <p:cNvCxnSpPr>
              <a:cxnSpLocks/>
            </p:cNvCxnSpPr>
            <p:nvPr/>
          </p:nvCxnSpPr>
          <p:spPr>
            <a:xfrm>
              <a:off x="13414788" y="4326604"/>
              <a:ext cx="694037" cy="0"/>
            </a:xfrm>
            <a:prstGeom prst="straightConnector1">
              <a:avLst/>
            </a:prstGeom>
            <a:noFill/>
            <a:ln w="28575" cap="flat">
              <a:solidFill>
                <a:schemeClr val="tx1"/>
              </a:solidFill>
              <a:prstDash val="solid"/>
              <a:bevel/>
              <a:tailEnd type="stealth" w="lg" len="lg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0372921-B89C-9246-B85C-ADF7A7103939}"/>
                </a:ext>
              </a:extLst>
            </p:cNvPr>
            <p:cNvSpPr txBox="1"/>
            <p:nvPr/>
          </p:nvSpPr>
          <p:spPr>
            <a:xfrm>
              <a:off x="14323059" y="2998135"/>
              <a:ext cx="2540117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1" u="none" strike="noStrike" cap="none" spc="0" normalizeH="0" baseline="0" dirty="0">
                  <a:ln>
                    <a:noFill/>
                  </a:ln>
                  <a:solidFill>
                    <a:srgbClr val="424443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Fluorescence-based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1" u="none" strike="noStrike" cap="none" spc="0" normalizeH="0" baseline="0" dirty="0">
                  <a:ln>
                    <a:noFill/>
                  </a:ln>
                  <a:solidFill>
                    <a:srgbClr val="424443"/>
                  </a:solidFill>
                  <a:effectLst/>
                  <a:uFillTx/>
                  <a:latin typeface="Helvetica Neue"/>
                  <a:ea typeface="Helvetica Neue"/>
                  <a:cs typeface="Helvetica Neue"/>
                  <a:sym typeface="Helvetica Neue"/>
                </a:rPr>
                <a:t>HLA/peptide binding assay</a:t>
              </a:r>
            </a:p>
          </p:txBody>
        </p:sp>
      </p:grpSp>
      <p:pic>
        <p:nvPicPr>
          <p:cNvPr id="54" name="Picture 53">
            <a:extLst>
              <a:ext uri="{FF2B5EF4-FFF2-40B4-BE49-F238E27FC236}">
                <a16:creationId xmlns:a16="http://schemas.microsoft.com/office/drawing/2014/main" id="{922EA98F-30E2-964C-AA02-ECC4CDE66C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23059" y="6804571"/>
            <a:ext cx="1974936" cy="197493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44AB267-DA6A-EC47-913D-2F0496ADEC8D}"/>
              </a:ext>
            </a:extLst>
          </p:cNvPr>
          <p:cNvSpPr txBox="1"/>
          <p:nvPr/>
        </p:nvSpPr>
        <p:spPr>
          <a:xfrm>
            <a:off x="13617276" y="8779507"/>
            <a:ext cx="338650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1" u="none" strike="noStrike" cap="none" spc="0" normalizeH="0" baseline="0" dirty="0">
                <a:ln>
                  <a:noFill/>
                </a:ln>
                <a:solidFill>
                  <a:srgbClr val="42444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Structural / Computational analyses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253B0678-7537-E445-BD41-FBA901667E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1" b="32209"/>
          <a:stretch/>
        </p:blipFill>
        <p:spPr>
          <a:xfrm>
            <a:off x="7884683" y="6561307"/>
            <a:ext cx="881200" cy="1928508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27A35DC-7E76-D64C-BF89-FF88AB6AD74D}"/>
              </a:ext>
            </a:extLst>
          </p:cNvPr>
          <p:cNvCxnSpPr>
            <a:cxnSpLocks/>
          </p:cNvCxnSpPr>
          <p:nvPr/>
        </p:nvCxnSpPr>
        <p:spPr>
          <a:xfrm rot="10800000">
            <a:off x="9605523" y="7652555"/>
            <a:ext cx="694037" cy="0"/>
          </a:xfrm>
          <a:prstGeom prst="straightConnector1">
            <a:avLst/>
          </a:prstGeom>
          <a:noFill/>
          <a:ln w="28575" cap="flat">
            <a:solidFill>
              <a:schemeClr val="tx1"/>
            </a:solidFill>
            <a:prstDash val="solid"/>
            <a:bevel/>
            <a:tailEnd type="stealth" w="lg" len="lg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4C2D376E-C075-2B49-962D-1C25E8C17576}"/>
              </a:ext>
            </a:extLst>
          </p:cNvPr>
          <p:cNvSpPr txBox="1"/>
          <p:nvPr/>
        </p:nvSpPr>
        <p:spPr>
          <a:xfrm>
            <a:off x="10782140" y="7298613"/>
            <a:ext cx="227081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spc="0" normalizeH="0" baseline="0" dirty="0">
                <a:ln>
                  <a:noFill/>
                </a:ln>
                <a:solidFill>
                  <a:srgbClr val="42444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Training on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1" u="none" strike="noStrike" cap="none" spc="0" normalizeH="0" baseline="0" dirty="0">
                <a:ln>
                  <a:noFill/>
                </a:ln>
                <a:solidFill>
                  <a:srgbClr val="42444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experimental data</a:t>
            </a:r>
            <a:endParaRPr kumimoji="0" lang="en-US" sz="1600" b="1" i="1" u="none" strike="noStrike" cap="none" spc="0" normalizeH="0" baseline="0" dirty="0">
              <a:ln>
                <a:noFill/>
              </a:ln>
              <a:solidFill>
                <a:srgbClr val="424443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02255F-D463-0248-9369-EBA21CFA2A27}"/>
              </a:ext>
            </a:extLst>
          </p:cNvPr>
          <p:cNvSpPr/>
          <p:nvPr/>
        </p:nvSpPr>
        <p:spPr>
          <a:xfrm>
            <a:off x="5502486" y="2098095"/>
            <a:ext cx="135915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en-US" sz="2200" b="1" dirty="0"/>
              <a:t>Experiments: Phospho-peptides and HLA class I molecules</a:t>
            </a:r>
          </a:p>
        </p:txBody>
      </p:sp>
      <p:pic>
        <p:nvPicPr>
          <p:cNvPr id="59" name="Picture 5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AC34C7-E009-2347-85DC-6E960464FF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2" t="14044" r="11606" b="14702"/>
          <a:stretch/>
        </p:blipFill>
        <p:spPr>
          <a:xfrm rot="1845240">
            <a:off x="7152272" y="4838399"/>
            <a:ext cx="1277550" cy="539551"/>
          </a:xfrm>
          <a:prstGeom prst="rect">
            <a:avLst/>
          </a:prstGeom>
        </p:spPr>
      </p:pic>
      <p:pic>
        <p:nvPicPr>
          <p:cNvPr id="60" name="Picture 59" descr="A picture containing diagram&#10;&#10;Description automatically generated">
            <a:extLst>
              <a:ext uri="{FF2B5EF4-FFF2-40B4-BE49-F238E27FC236}">
                <a16:creationId xmlns:a16="http://schemas.microsoft.com/office/drawing/2014/main" id="{CA4E1C0A-86DF-064B-80BF-53708DEA77E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2" t="14044" r="11606" b="14702"/>
          <a:stretch/>
        </p:blipFill>
        <p:spPr>
          <a:xfrm rot="19905281">
            <a:off x="8529554" y="4838399"/>
            <a:ext cx="1277550" cy="539551"/>
          </a:xfrm>
          <a:prstGeom prst="rect">
            <a:avLst/>
          </a:prstGeom>
        </p:spPr>
      </p:pic>
      <p:pic>
        <p:nvPicPr>
          <p:cNvPr id="61" name="Picture 60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39F8CE-F587-7645-A0C2-43352C020F2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2" t="14044" r="11606" b="14702"/>
          <a:stretch/>
        </p:blipFill>
        <p:spPr>
          <a:xfrm>
            <a:off x="8154668" y="4629603"/>
            <a:ext cx="777851" cy="328512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FD5630E-6F13-9445-A8C3-93A1CB86EE6D}"/>
              </a:ext>
            </a:extLst>
          </p:cNvPr>
          <p:cNvCxnSpPr>
            <a:cxnSpLocks/>
          </p:cNvCxnSpPr>
          <p:nvPr/>
        </p:nvCxnSpPr>
        <p:spPr>
          <a:xfrm rot="5400000">
            <a:off x="15054495" y="6517543"/>
            <a:ext cx="512064" cy="0"/>
          </a:xfrm>
          <a:prstGeom prst="straightConnector1">
            <a:avLst/>
          </a:prstGeom>
          <a:noFill/>
          <a:ln w="28575" cap="flat">
            <a:solidFill>
              <a:schemeClr val="tx1"/>
            </a:solidFill>
            <a:prstDash val="solid"/>
            <a:bevel/>
            <a:tailEnd type="stealth" w="lg" len="lg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27A35DC-7E76-D64C-BF89-FF88AB6AD74D}"/>
              </a:ext>
            </a:extLst>
          </p:cNvPr>
          <p:cNvCxnSpPr>
            <a:cxnSpLocks/>
          </p:cNvCxnSpPr>
          <p:nvPr/>
        </p:nvCxnSpPr>
        <p:spPr>
          <a:xfrm rot="10800000">
            <a:off x="13538226" y="7717914"/>
            <a:ext cx="694037" cy="0"/>
          </a:xfrm>
          <a:prstGeom prst="straightConnector1">
            <a:avLst/>
          </a:prstGeom>
          <a:noFill/>
          <a:ln w="28575" cap="flat">
            <a:solidFill>
              <a:schemeClr val="tx1"/>
            </a:solidFill>
            <a:prstDash val="solid"/>
            <a:bevel/>
            <a:tailEnd type="stealth" w="lg" len="lg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462542E-A219-08A5-917A-3E6CB5E2B626}"/>
              </a:ext>
            </a:extLst>
          </p:cNvPr>
          <p:cNvCxnSpPr>
            <a:cxnSpLocks/>
          </p:cNvCxnSpPr>
          <p:nvPr/>
        </p:nvCxnSpPr>
        <p:spPr>
          <a:xfrm flipH="1" flipV="1">
            <a:off x="8477942" y="5749780"/>
            <a:ext cx="1" cy="594859"/>
          </a:xfrm>
          <a:prstGeom prst="straightConnector1">
            <a:avLst/>
          </a:prstGeom>
          <a:noFill/>
          <a:ln w="28575" cap="flat">
            <a:solidFill>
              <a:schemeClr val="tx1"/>
            </a:solidFill>
            <a:prstDash val="solid"/>
            <a:bevel/>
            <a:tailEnd type="stealth" w="lg" len="lg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8466896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144918a99ab_0_20"/>
          <p:cNvSpPr/>
          <p:nvPr/>
        </p:nvSpPr>
        <p:spPr>
          <a:xfrm>
            <a:off x="8530518" y="4630579"/>
            <a:ext cx="2775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443"/>
              </a:buClr>
              <a:buSzPts val="2600"/>
              <a:buFont typeface="Helvetica Neue"/>
              <a:buNone/>
            </a:pPr>
            <a:r>
              <a:rPr lang="en-US" sz="2600" b="0" i="0" u="none" strike="noStrike" cap="none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g144918a99ab_0_20"/>
          <p:cNvSpPr txBox="1">
            <a:spLocks noGrp="1"/>
          </p:cNvSpPr>
          <p:nvPr>
            <p:ph type="title"/>
          </p:nvPr>
        </p:nvSpPr>
        <p:spPr>
          <a:xfrm>
            <a:off x="762023" y="-114301"/>
            <a:ext cx="15816300" cy="13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65"/>
              </a:buClr>
              <a:buSzPts val="5000"/>
              <a:buFont typeface="Helvetica Neue"/>
              <a:buNone/>
            </a:pPr>
            <a:r>
              <a:rPr lang="en-US" dirty="0"/>
              <a:t>Next Steps</a:t>
            </a:r>
            <a:endParaRPr dirty="0"/>
          </a:p>
        </p:txBody>
      </p:sp>
      <p:sp>
        <p:nvSpPr>
          <p:cNvPr id="917" name="Google Shape;917;g144918a99ab_0_20"/>
          <p:cNvSpPr txBox="1">
            <a:spLocks noGrp="1"/>
          </p:cNvSpPr>
          <p:nvPr>
            <p:ph type="body" idx="1"/>
          </p:nvPr>
        </p:nvSpPr>
        <p:spPr>
          <a:xfrm>
            <a:off x="609621" y="1797179"/>
            <a:ext cx="10411829" cy="72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28262" lvl="0" indent="-328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3200"/>
              <a:buFont typeface="Helvetica Neue"/>
              <a:buChar char="•"/>
            </a:pPr>
            <a:r>
              <a:rPr lang="en-US" dirty="0"/>
              <a:t>Further harden and integrate ensemble protocol, DINC and APE-Gen in single webserver and  also generate a database of cancer-related proteins</a:t>
            </a:r>
          </a:p>
          <a:p>
            <a:pPr marL="328262" lvl="0" indent="-328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3200"/>
              <a:buFont typeface="Helvetica Neue"/>
              <a:buChar char="•"/>
            </a:pPr>
            <a:endParaRPr lang="en-US" dirty="0"/>
          </a:p>
          <a:p>
            <a:pPr marL="328262" lvl="0" indent="-328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3200"/>
              <a:buFont typeface="Helvetica Neue"/>
              <a:buChar char="•"/>
            </a:pPr>
            <a:r>
              <a:rPr lang="en-US" dirty="0"/>
              <a:t>Further validation: finetune with results from </a:t>
            </a:r>
            <a:r>
              <a:rPr lang="en-US" dirty="0" err="1"/>
              <a:t>phosphopeptide</a:t>
            </a:r>
            <a:r>
              <a:rPr lang="en-US" dirty="0"/>
              <a:t> experiments and other studies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3200"/>
              <a:buNone/>
            </a:pPr>
            <a:endParaRPr dirty="0"/>
          </a:p>
          <a:p>
            <a:pPr marL="328262" lvl="0" indent="-328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3200"/>
              <a:buFont typeface="Arial"/>
              <a:buChar char="•"/>
            </a:pPr>
            <a:r>
              <a:rPr lang="en-US" dirty="0"/>
              <a:t>Connection with with GCC and TCGA database to retrieve information about type and frequency of mutations in proteins, to be used as input for PROTEAN-CR, and other ITCR tools (e.g., </a:t>
            </a:r>
            <a:r>
              <a:rPr lang="en-US" dirty="0" err="1"/>
              <a:t>pVACTools</a:t>
            </a:r>
            <a:r>
              <a:rPr lang="en-US" dirty="0"/>
              <a:t>)  </a:t>
            </a:r>
          </a:p>
          <a:p>
            <a:pPr marL="328262" lvl="0" indent="-328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3200"/>
              <a:buFont typeface="Arial"/>
              <a:buChar char="•"/>
            </a:pPr>
            <a:endParaRPr lang="en-US" dirty="0"/>
          </a:p>
          <a:p>
            <a:pPr marL="328262" lvl="0" indent="-328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3200"/>
              <a:buFont typeface="Arial"/>
              <a:buChar char="•"/>
            </a:pPr>
            <a:r>
              <a:rPr lang="en-US" dirty="0"/>
              <a:t>PROTEAN-CR ecosystem</a:t>
            </a:r>
          </a:p>
          <a:p>
            <a:pPr marL="328262" lvl="0" indent="-328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3200"/>
              <a:buFont typeface="Arial"/>
              <a:buChar char="•"/>
            </a:pPr>
            <a:endParaRPr lang="en-US" dirty="0"/>
          </a:p>
          <a:p>
            <a:pPr marL="328262" lvl="0" indent="-328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3200"/>
              <a:buFont typeface="Arial"/>
              <a:buChar char="•"/>
            </a:pPr>
            <a:endParaRPr dirty="0"/>
          </a:p>
          <a:p>
            <a:pPr marL="328262" lvl="0" indent="-12506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3200"/>
              <a:buFont typeface="Arial"/>
              <a:buNone/>
            </a:pPr>
            <a:endParaRPr dirty="0"/>
          </a:p>
          <a:p>
            <a:pPr marL="920958" lvl="1" indent="-1250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3200"/>
              <a:buFont typeface="Courier New"/>
              <a:buNone/>
            </a:pPr>
            <a:endParaRPr dirty="0"/>
          </a:p>
        </p:txBody>
      </p:sp>
      <p:pic>
        <p:nvPicPr>
          <p:cNvPr id="3" name="Google Shape;300;p24" descr="https://lh4.googleusercontent.com/JT7ngGgJi-1WLOSHb94G7tp-iQFlvpBcJ3lKonubMlgge1fGLOyBEDgYVeQlVNxr492-Cs-X4MaYrRvgvD1TbFpQhwAQFsIJV_77RI7gyOVkXetATZSLNxWk8K3xA5vJCXq1FpbYEIsT93QxbTsr">
            <a:extLst>
              <a:ext uri="{FF2B5EF4-FFF2-40B4-BE49-F238E27FC236}">
                <a16:creationId xmlns:a16="http://schemas.microsoft.com/office/drawing/2014/main" id="{27E52339-5C44-B55D-0A2F-40A37D3F2D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209" r="3683" b="10478"/>
          <a:stretch/>
        </p:blipFill>
        <p:spPr>
          <a:xfrm>
            <a:off x="11211951" y="1524900"/>
            <a:ext cx="4693666" cy="310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922;g144918a99ab_0_26" descr="https://lh6.googleusercontent.com/GSbhxgY0Sw5ZdeOVM1Xrz88wGvT4sbhEyreTZREVkMqnYRuni9gpCT81yQEa13plucZu-p4XuJpuY_caoMV2lexXyLmGaZ_r0NMKHXiQ5q3Pyp5UChdyht5p6oZ2uSessX_Y9UiKJ2SZutNkUjsN">
            <a:extLst>
              <a:ext uri="{FF2B5EF4-FFF2-40B4-BE49-F238E27FC236}">
                <a16:creationId xmlns:a16="http://schemas.microsoft.com/office/drawing/2014/main" id="{2932EB67-E920-1955-2AFA-9B55F6847DB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11951" y="5122879"/>
            <a:ext cx="5516964" cy="39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B300A-8D1E-4541-8A3D-A6F3E6444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Feedback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B967A-FDC1-D54A-8CFE-5A4319836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23" y="1645920"/>
            <a:ext cx="15816218" cy="7099069"/>
          </a:xfrm>
        </p:spPr>
        <p:txBody>
          <a:bodyPr>
            <a:noAutofit/>
          </a:bodyPr>
          <a:lstStyle/>
          <a:p>
            <a:r>
              <a:rPr lang="en-US" b="1" dirty="0"/>
              <a:t>Contact: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Lydia </a:t>
            </a:r>
            <a:r>
              <a:rPr lang="en-US" dirty="0" err="1"/>
              <a:t>Kavraki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kavraki@rice.edu</a:t>
            </a:r>
            <a:endParaRPr lang="en-US" dirty="0"/>
          </a:p>
          <a:p>
            <a:pPr lvl="1">
              <a:spcBef>
                <a:spcPts val="1600"/>
              </a:spcBef>
            </a:pPr>
            <a:r>
              <a:rPr lang="en-US" dirty="0"/>
              <a:t>Greg </a:t>
            </a:r>
            <a:r>
              <a:rPr lang="en-US" dirty="0" err="1"/>
              <a:t>Lizée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glizee@mdanderson.org</a:t>
            </a:r>
            <a:endParaRPr lang="en-US" dirty="0"/>
          </a:p>
          <a:p>
            <a:r>
              <a:rPr lang="en-US" b="1" dirty="0"/>
              <a:t>At the ITCR meeting:</a:t>
            </a:r>
          </a:p>
          <a:p>
            <a:pPr lvl="1">
              <a:spcBef>
                <a:spcPts val="2400"/>
              </a:spcBef>
            </a:pPr>
            <a:r>
              <a:rPr lang="en-US" dirty="0"/>
              <a:t>Mauricio </a:t>
            </a:r>
            <a:r>
              <a:rPr lang="en-US" dirty="0" err="1"/>
              <a:t>Rigo</a:t>
            </a:r>
            <a:endParaRPr lang="en-US" dirty="0"/>
          </a:p>
          <a:p>
            <a:pPr lvl="1">
              <a:spcBef>
                <a:spcPts val="2400"/>
              </a:spcBef>
            </a:pPr>
            <a:r>
              <a:rPr lang="en-US" dirty="0"/>
              <a:t>Anja </a:t>
            </a:r>
            <a:r>
              <a:rPr lang="en-US" dirty="0" err="1"/>
              <a:t>Conev</a:t>
            </a:r>
            <a:endParaRPr lang="en-US" dirty="0"/>
          </a:p>
          <a:p>
            <a:pPr lvl="1">
              <a:spcBef>
                <a:spcPts val="2400"/>
              </a:spcBef>
            </a:pPr>
            <a:r>
              <a:rPr lang="en-US" dirty="0" err="1"/>
              <a:t>Romanos</a:t>
            </a:r>
            <a:r>
              <a:rPr lang="en-US" dirty="0"/>
              <a:t> </a:t>
            </a:r>
            <a:r>
              <a:rPr lang="en-US" dirty="0" err="1"/>
              <a:t>Fasoulis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C41C4E-DF02-1240-0FE5-F63A60B404E1}"/>
              </a:ext>
            </a:extLst>
          </p:cNvPr>
          <p:cNvSpPr txBox="1"/>
          <p:nvPr/>
        </p:nvSpPr>
        <p:spPr>
          <a:xfrm>
            <a:off x="9347384" y="8252547"/>
            <a:ext cx="5295678" cy="9848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42444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Support: NIH</a:t>
            </a:r>
            <a:r>
              <a:rPr lang="en-US" sz="3200" dirty="0"/>
              <a:t> U01CA258512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600" b="0" i="0" u="none" strike="noStrike" cap="none" spc="0" normalizeH="0" baseline="0" dirty="0">
                <a:ln>
                  <a:noFill/>
                </a:ln>
                <a:solidFill>
                  <a:srgbClr val="424443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  <p:pic>
        <p:nvPicPr>
          <p:cNvPr id="6" name="Picture 5" descr="A blue and white logo&#10;&#10;Description automatically generated with medium confidence">
            <a:extLst>
              <a:ext uri="{FF2B5EF4-FFF2-40B4-BE49-F238E27FC236}">
                <a16:creationId xmlns:a16="http://schemas.microsoft.com/office/drawing/2014/main" id="{0D798816-5B5C-341D-A765-6E7915196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944" y="7889009"/>
            <a:ext cx="1587500" cy="1219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DAC75E-3DFA-C3B5-AC87-50F847460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802" y="1259762"/>
            <a:ext cx="5807713" cy="6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1852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62023" y="-114301"/>
            <a:ext cx="15816218" cy="139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D65"/>
              </a:buClr>
              <a:buSzPts val="5000"/>
              <a:buFont typeface="Helvetica Neue"/>
              <a:buNone/>
            </a:pPr>
            <a:r>
              <a:rPr lang="en-US" dirty="0"/>
              <a:t>PROTEAN-CR</a:t>
            </a:r>
            <a:endParaRPr dirty="0"/>
          </a:p>
        </p:txBody>
      </p:sp>
      <p:sp>
        <p:nvSpPr>
          <p:cNvPr id="61" name="Google Shape;61;p4"/>
          <p:cNvSpPr txBox="1">
            <a:spLocks noGrp="1"/>
          </p:cNvSpPr>
          <p:nvPr>
            <p:ph type="body" idx="1"/>
          </p:nvPr>
        </p:nvSpPr>
        <p:spPr>
          <a:xfrm>
            <a:off x="638930" y="1744424"/>
            <a:ext cx="15939311" cy="2214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2800"/>
              <a:buFont typeface="Helvetica Neue"/>
              <a:buNone/>
            </a:pPr>
            <a:r>
              <a:rPr lang="en-US" sz="2800" dirty="0">
                <a:solidFill>
                  <a:srgbClr val="5F5F5F"/>
                </a:solidFill>
              </a:rPr>
              <a:t>PROTEAN-CR considers the problem of structural modeling in cancer research </a:t>
            </a:r>
            <a:r>
              <a:rPr lang="en-US" sz="2800" u="sng" dirty="0">
                <a:solidFill>
                  <a:srgbClr val="5F5F5F"/>
                </a:solidFill>
              </a:rPr>
              <a:t>comprehensively</a:t>
            </a:r>
            <a:r>
              <a:rPr lang="en-US" sz="2800" dirty="0">
                <a:solidFill>
                  <a:srgbClr val="5F5F5F"/>
                </a:solidFill>
              </a:rPr>
              <a:t> and brings </a:t>
            </a:r>
            <a:r>
              <a:rPr lang="en-US" sz="2800" u="sng" dirty="0">
                <a:solidFill>
                  <a:srgbClr val="5F5F5F"/>
                </a:solidFill>
              </a:rPr>
              <a:t>modern tools</a:t>
            </a:r>
            <a:r>
              <a:rPr lang="en-US" sz="2800" dirty="0">
                <a:solidFill>
                  <a:srgbClr val="5F5F5F"/>
                </a:solidFill>
              </a:rPr>
              <a:t> from machine learning, analytical modeling, visualization, as well as solid software engineering practices, to the problem of </a:t>
            </a:r>
            <a:r>
              <a:rPr lang="en-US" sz="2800" u="sng" dirty="0">
                <a:solidFill>
                  <a:srgbClr val="5F5F5F"/>
                </a:solidFill>
              </a:rPr>
              <a:t>modeling protein-ligand interactions</a:t>
            </a:r>
            <a:r>
              <a:rPr lang="en-US" sz="2800" dirty="0">
                <a:solidFill>
                  <a:srgbClr val="5F5F5F"/>
                </a:solidFill>
              </a:rPr>
              <a:t>.</a:t>
            </a:r>
            <a:endParaRPr dirty="0"/>
          </a:p>
        </p:txBody>
      </p:sp>
      <p:sp>
        <p:nvSpPr>
          <p:cNvPr id="62" name="Google Shape;62;p4"/>
          <p:cNvSpPr/>
          <p:nvPr/>
        </p:nvSpPr>
        <p:spPr>
          <a:xfrm>
            <a:off x="4020948" y="4715548"/>
            <a:ext cx="8667750" cy="892552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6868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</a:pPr>
            <a:r>
              <a:rPr lang="en-US" sz="2600" b="0" i="1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Multiscale modeling of protein </a:t>
            </a:r>
            <a:r>
              <a:rPr lang="en-US" sz="2600" b="1" i="1" u="sng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flexibility</a:t>
            </a:r>
            <a:r>
              <a:rPr lang="en-US" sz="2600" b="0" i="1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molecular interactions will be pursued</a:t>
            </a:r>
            <a:endParaRPr sz="26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" name="Google Shape;63;p4"/>
          <p:cNvSpPr/>
          <p:nvPr/>
        </p:nvSpPr>
        <p:spPr>
          <a:xfrm>
            <a:off x="4020948" y="6364733"/>
            <a:ext cx="8667750" cy="892552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rgbClr val="303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</a:pPr>
            <a:r>
              <a:rPr lang="en-US" sz="2600" b="0" i="1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wrangling at the input level is important and </a:t>
            </a:r>
            <a:r>
              <a:rPr lang="en-US" sz="2600" b="1" i="1" u="sng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cancer mutations</a:t>
            </a:r>
            <a:r>
              <a:rPr lang="en-US" sz="2600" b="0" i="1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cannot be ignored</a:t>
            </a:r>
            <a:endParaRPr sz="26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" name="Google Shape;64;p4"/>
          <p:cNvSpPr/>
          <p:nvPr/>
        </p:nvSpPr>
        <p:spPr>
          <a:xfrm>
            <a:off x="4020948" y="8013917"/>
            <a:ext cx="8667750" cy="892552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rgbClr val="25256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Helvetica Neue"/>
              <a:buNone/>
            </a:pPr>
            <a:r>
              <a:rPr lang="en-US" sz="2600" b="0" i="1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Multimodal data analysis of high-dimensional </a:t>
            </a:r>
            <a:r>
              <a:rPr lang="en-US" sz="2600" b="1" i="1" u="sng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large-scale</a:t>
            </a:r>
            <a:r>
              <a:rPr lang="en-US" sz="2600" b="0" i="1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experiments will be facilitated</a:t>
            </a:r>
            <a:endParaRPr sz="2600" b="0" i="0" u="none" strike="noStrike" cap="non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65" name="Google Shape;65;p4"/>
          <p:cNvCxnSpPr/>
          <p:nvPr/>
        </p:nvCxnSpPr>
        <p:spPr>
          <a:xfrm>
            <a:off x="4303986" y="6006662"/>
            <a:ext cx="8166538" cy="0"/>
          </a:xfrm>
          <a:prstGeom prst="straightConnector1">
            <a:avLst/>
          </a:prstGeom>
          <a:noFill/>
          <a:ln w="9525" cap="flat" cmpd="sng">
            <a:solidFill>
              <a:srgbClr val="D6D6D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" name="Google Shape;66;p4"/>
          <p:cNvCxnSpPr/>
          <p:nvPr/>
        </p:nvCxnSpPr>
        <p:spPr>
          <a:xfrm>
            <a:off x="4314492" y="7641028"/>
            <a:ext cx="8166538" cy="0"/>
          </a:xfrm>
          <a:prstGeom prst="straightConnector1">
            <a:avLst/>
          </a:prstGeom>
          <a:noFill/>
          <a:ln w="9525" cap="flat" cmpd="sng">
            <a:solidFill>
              <a:srgbClr val="D6D6D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18BA7-C1C7-4943-B65F-FAC362908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Structure</a:t>
            </a:r>
          </a:p>
        </p:txBody>
      </p:sp>
      <p:pic>
        <p:nvPicPr>
          <p:cNvPr id="4" name="Picture 3" descr="A close-up of some jewelry&#10;&#10;Description automatically generated with low confidence">
            <a:extLst>
              <a:ext uri="{FF2B5EF4-FFF2-40B4-BE49-F238E27FC236}">
                <a16:creationId xmlns:a16="http://schemas.microsoft.com/office/drawing/2014/main" id="{CB11B679-218F-5947-BF68-F60042C367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39" b="4069"/>
          <a:stretch/>
        </p:blipFill>
        <p:spPr>
          <a:xfrm>
            <a:off x="6264196" y="1551098"/>
            <a:ext cx="5294207" cy="82025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8029" y="1713337"/>
            <a:ext cx="3895139" cy="7971413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0070C0"/>
                </a:solidFill>
              </a:rPr>
              <a:t>GSHSMRYFFTSVSRPGRGEPRFIAVGYVDDTQFVRFDSDAASQKMEPRAPWIEQEGPEYWDQETRNMKAHSQTDRANLGTLRGYYNQSEDGSHTIQIMYGCDVGPDGRFLRGYRQDAYDGKDYIALNEDLRSWTAADMAAQITKRKWEAVHAAEQRRVYLEGRCVDGLRRYLENGKETLQRTDPPKTHMTHHPISDHEATLRCWALGFYPAEITLTWQRDGEDQTQDTELVETRPAGDGTFQKWAAVVVPSGEEQRYTCHVQHEGLPKPLTLRWP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MIQRTPKIQVYSRHPAENGKSNFLNCYVSGFHPSDIEVDLLKNGERIEKVEHSDLSFSKDWSFYLLYYTEFTPTEKDEYACRVNHVTLSQPKIVKWDRDM</a:t>
            </a:r>
            <a:r>
              <a:rPr lang="en-US" sz="1600" b="1" dirty="0">
                <a:solidFill>
                  <a:srgbClr val="FF0000"/>
                </a:solidFill>
              </a:rPr>
              <a:t>EVDPIGHLY</a:t>
            </a:r>
            <a:r>
              <a:rPr lang="en-US" sz="1600" b="1" dirty="0">
                <a:solidFill>
                  <a:srgbClr val="00B050"/>
                </a:solidFill>
              </a:rPr>
              <a:t>AQEVTQIPAALSVPEGENLVLNCSFTDSAIYNLQWFRQDPGKGLTSLLYVRPYQREQTSGRLNASLDKSSGRSTLYIAASQPGDSATYLCAVRPGGAGPFFVVFGKGTKLSVIPNIQNPDPAVYQLRDSKSSDKSVCLFTDFDSQTNVSQSKDSDVYITDKCVLDMRSMDFKSNSAVAWSNKSDFACANAFNNSIIP</a:t>
            </a:r>
            <a:r>
              <a:rPr lang="en-US" sz="1600" b="1" dirty="0">
                <a:solidFill>
                  <a:srgbClr val="ECE70F"/>
                </a:solidFill>
              </a:rPr>
              <a:t>AGVTQTPRYLIKTRGQQVTLSCSPISGHRSVSWYQQTPGQGLQFLFEYFSETQRNKGNFPGRFSGRQFSNSRSEMNVSTLELGDSALYLCASSFNMATGQYFGPGTRLTVTEDLKNVFPPEVAVFEPSEAEISHTQKATLVCLATGFYPDHVELSWWVNGKEVHSGVCTDPQPLKEQPALNDSRYALSSRLRVSATFWQDPRNHFRCQVQFYGLSENDEWTQDRAKPVTQIVSAEAWGRAD</a:t>
            </a: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3113D6-E2EF-7F45-99C0-4430465D5D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8" r="6011"/>
          <a:stretch/>
        </p:blipFill>
        <p:spPr>
          <a:xfrm>
            <a:off x="11963591" y="3564651"/>
            <a:ext cx="5376672" cy="417539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20977598">
            <a:off x="7304657" y="5594937"/>
            <a:ext cx="3749040" cy="1499252"/>
          </a:xfrm>
          <a:prstGeom prst="ellipse">
            <a:avLst/>
          </a:prstGeom>
          <a:noFill/>
          <a:ln w="57150" cap="flat">
            <a:solidFill>
              <a:srgbClr val="7030A0"/>
            </a:solidFill>
            <a:prstDash val="sysDot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424443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Plus 4"/>
          <p:cNvSpPr/>
          <p:nvPr/>
        </p:nvSpPr>
        <p:spPr>
          <a:xfrm>
            <a:off x="5065776" y="4492247"/>
            <a:ext cx="1443379" cy="1443379"/>
          </a:xfrm>
          <a:prstGeom prst="mathPlus">
            <a:avLst>
              <a:gd name="adj1" fmla="val 13384"/>
            </a:avLst>
          </a:prstGeom>
          <a:solidFill>
            <a:srgbClr val="0070C0"/>
          </a:solidFill>
          <a:ln w="25400" cap="flat">
            <a:solidFill>
              <a:schemeClr val="accent6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424443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Curved Down Arrow 7"/>
          <p:cNvSpPr/>
          <p:nvPr/>
        </p:nvSpPr>
        <p:spPr>
          <a:xfrm rot="19930456">
            <a:off x="10191935" y="3799237"/>
            <a:ext cx="2583199" cy="1042416"/>
          </a:xfrm>
          <a:prstGeom prst="curvedDownArrow">
            <a:avLst/>
          </a:prstGeom>
          <a:solidFill>
            <a:srgbClr val="7030A0"/>
          </a:solidFill>
          <a:ln w="25400" cap="flat">
            <a:solidFill>
              <a:srgbClr val="7030A0"/>
            </a:solidFill>
            <a:prstDash val="solid"/>
            <a:bevel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>
              <a:ln>
                <a:noFill/>
              </a:ln>
              <a:solidFill>
                <a:srgbClr val="424443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487127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DB14759-387D-643F-319A-EFBF77C32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03" y="-114301"/>
            <a:ext cx="9393318" cy="24346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DC522C-1D7E-FB8F-C9D6-3CE0DDBB2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Structure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73F4F-196C-F3D0-89B8-7D24A0F58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22" y="2320394"/>
            <a:ext cx="15816218" cy="7648204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There is mounting evidence that comprehensive structural modeling is critical for cancer research and, more broadly, for the design of therapeutics. Availability of structures: PDB, homology modeling, ML tools such as </a:t>
            </a:r>
            <a:r>
              <a:rPr lang="en-US" dirty="0" err="1"/>
              <a:t>Alphafold</a:t>
            </a:r>
            <a:r>
              <a:rPr lang="en-US" dirty="0"/>
              <a:t>, etc.</a:t>
            </a:r>
          </a:p>
        </p:txBody>
      </p:sp>
      <p:pic>
        <p:nvPicPr>
          <p:cNvPr id="6" name="Google Shape;73;g144918a99ab_0_55">
            <a:extLst>
              <a:ext uri="{FF2B5EF4-FFF2-40B4-BE49-F238E27FC236}">
                <a16:creationId xmlns:a16="http://schemas.microsoft.com/office/drawing/2014/main" id="{E79B91FE-0081-4DF2-A191-C4D7C341293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14976" y="4098560"/>
            <a:ext cx="5408389" cy="41528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4;g144918a99ab_0_55">
            <a:extLst>
              <a:ext uri="{FF2B5EF4-FFF2-40B4-BE49-F238E27FC236}">
                <a16:creationId xmlns:a16="http://schemas.microsoft.com/office/drawing/2014/main" id="{244C6C38-0B4A-BA6A-AC78-6EF8179DBA6B}"/>
              </a:ext>
            </a:extLst>
          </p:cNvPr>
          <p:cNvSpPr txBox="1"/>
          <p:nvPr/>
        </p:nvSpPr>
        <p:spPr>
          <a:xfrm>
            <a:off x="2114976" y="8626646"/>
            <a:ext cx="5408400" cy="9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925" tIns="135450" rIns="270925" bIns="1354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 dirty="0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V. </a:t>
            </a:r>
            <a:r>
              <a:rPr lang="en-US" sz="1400" b="0" i="1" u="none" strike="noStrike" cap="none" dirty="0" err="1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Zoete</a:t>
            </a:r>
            <a:r>
              <a:rPr lang="en-US" sz="1400" b="0" i="1" u="none" strike="noStrike" cap="none" dirty="0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M. Irving, M. Ferber, M. A. </a:t>
            </a:r>
            <a:r>
              <a:rPr lang="en-US" sz="1400" b="0" i="1" u="none" strike="noStrike" cap="none" dirty="0" err="1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Cuendet</a:t>
            </a:r>
            <a:r>
              <a:rPr lang="en-US" sz="1400" b="0" i="1" u="none" strike="noStrike" cap="none" dirty="0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and O. </a:t>
            </a:r>
            <a:r>
              <a:rPr lang="en-US" sz="1400" b="0" i="1" u="none" strike="noStrike" cap="none" dirty="0" err="1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Michielin</a:t>
            </a:r>
            <a:r>
              <a:rPr lang="en-US" sz="1400" b="0" i="1" u="none" strike="noStrike" cap="none" dirty="0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Structure-based, rational design of T cell receptors. Front. Immunol., 2013</a:t>
            </a:r>
            <a:endParaRPr sz="1400" b="0" i="1" u="none" strike="noStrike" cap="none" dirty="0">
              <a:solidFill>
                <a:srgbClr val="4244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" name="Google Shape;75;g144918a99ab_0_55">
            <a:extLst>
              <a:ext uri="{FF2B5EF4-FFF2-40B4-BE49-F238E27FC236}">
                <a16:creationId xmlns:a16="http://schemas.microsoft.com/office/drawing/2014/main" id="{60F4A9AB-10B7-1D18-DEC0-0E993225E4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7467" r="17206"/>
          <a:stretch/>
        </p:blipFill>
        <p:spPr>
          <a:xfrm>
            <a:off x="8921165" y="4098560"/>
            <a:ext cx="4984686" cy="41528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6;g144918a99ab_0_55">
            <a:extLst>
              <a:ext uri="{FF2B5EF4-FFF2-40B4-BE49-F238E27FC236}">
                <a16:creationId xmlns:a16="http://schemas.microsoft.com/office/drawing/2014/main" id="{FFF36245-DAA9-7D6B-5E02-E5641A427078}"/>
              </a:ext>
            </a:extLst>
          </p:cNvPr>
          <p:cNvSpPr txBox="1"/>
          <p:nvPr/>
        </p:nvSpPr>
        <p:spPr>
          <a:xfrm>
            <a:off x="8821151" y="8626646"/>
            <a:ext cx="5084700" cy="9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0925" tIns="135450" rIns="270925" bIns="1354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 dirty="0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J. D. Westbrook, R. </a:t>
            </a:r>
            <a:r>
              <a:rPr lang="en-US" sz="1400" b="0" i="1" u="none" strike="noStrike" cap="none" dirty="0" err="1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Soskind</a:t>
            </a:r>
            <a:r>
              <a:rPr lang="en-US" sz="1400" b="0" i="1" u="none" strike="noStrike" cap="none" dirty="0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B. P. Hudson, and S. K. Burley. Impact of the Protein Data Bank on antineoplastic</a:t>
            </a:r>
            <a:endParaRPr sz="1400" b="0" i="1" u="none" strike="noStrike" cap="none" dirty="0">
              <a:solidFill>
                <a:srgbClr val="4244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1" u="none" strike="noStrike" cap="none" dirty="0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approvals. Drug </a:t>
            </a:r>
            <a:r>
              <a:rPr lang="en-US" sz="1400" b="0" i="1" u="none" strike="noStrike" cap="none" dirty="0" err="1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Discov</a:t>
            </a:r>
            <a:r>
              <a:rPr lang="en-US" sz="1400" b="0" i="1" u="none" strike="noStrike" cap="none" dirty="0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Today, 2020</a:t>
            </a:r>
            <a:endParaRPr sz="1400" b="0" i="1" u="none" strike="noStrike" cap="none" dirty="0">
              <a:solidFill>
                <a:srgbClr val="4244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D511A9-31B1-45D2-2DDA-803F4C328EA1}"/>
              </a:ext>
            </a:extLst>
          </p:cNvPr>
          <p:cNvSpPr txBox="1"/>
          <p:nvPr/>
        </p:nvSpPr>
        <p:spPr>
          <a:xfrm>
            <a:off x="8416635" y="0"/>
            <a:ext cx="8624455" cy="2057400"/>
          </a:xfrm>
          <a:prstGeom prst="rect">
            <a:avLst/>
          </a:prstGeom>
          <a:noFill/>
          <a:ln w="190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spc="0" normalizeH="0" baseline="0" dirty="0">
              <a:ln>
                <a:noFill/>
              </a:ln>
              <a:solidFill>
                <a:srgbClr val="424443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7052224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18BA7-C1C7-4943-B65F-FAC362908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PROTEAN-CR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09108B-E4E1-6E46-A597-3DB8AED0B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22" y="1663829"/>
            <a:ext cx="15816218" cy="7459851"/>
          </a:xfrm>
        </p:spPr>
        <p:txBody>
          <a:bodyPr/>
          <a:lstStyle/>
          <a:p>
            <a:pPr algn="just">
              <a:spcBef>
                <a:spcPts val="2400"/>
              </a:spcBef>
            </a:pPr>
            <a:r>
              <a:rPr lang="en-US" dirty="0"/>
              <a:t>Our work emphasizes:</a:t>
            </a:r>
          </a:p>
          <a:p>
            <a:pPr marL="1164196" lvl="1" indent="-571500">
              <a:spcBef>
                <a:spcPts val="2400"/>
              </a:spcBef>
              <a:buFont typeface="+mj-lt"/>
              <a:buAutoNum type="romanLcPeriod"/>
            </a:pPr>
            <a:r>
              <a:rPr lang="en-US" dirty="0"/>
              <a:t>Development of and connection with tools that produce ensembles of protein conformations, accounting for the inherent flexible nature of cancer proteins;</a:t>
            </a:r>
          </a:p>
          <a:p>
            <a:pPr marL="1164196" lvl="1" indent="-571500">
              <a:spcBef>
                <a:spcPts val="2400"/>
              </a:spcBef>
              <a:buFont typeface="+mj-lt"/>
              <a:buAutoNum type="romanLcPeriod"/>
            </a:pPr>
            <a:r>
              <a:rPr lang="en-US" dirty="0"/>
              <a:t>Selective and ensemble docking to analyze protein-ligand interactions;</a:t>
            </a:r>
          </a:p>
          <a:p>
            <a:pPr marL="1164196" lvl="1" indent="-571500">
              <a:spcBef>
                <a:spcPts val="2400"/>
              </a:spcBef>
              <a:buFont typeface="+mj-lt"/>
              <a:buAutoNum type="romanLcPeriod"/>
            </a:pPr>
            <a:r>
              <a:rPr lang="en-US" dirty="0"/>
              <a:t>Use of new machine learning methodologies for data-driven analysis;</a:t>
            </a:r>
          </a:p>
          <a:p>
            <a:pPr marL="1164196" lvl="1" indent="-571500">
              <a:spcBef>
                <a:spcPts val="2400"/>
              </a:spcBef>
              <a:buFont typeface="+mj-lt"/>
              <a:buAutoNum type="romanLcPeriod"/>
            </a:pPr>
            <a:r>
              <a:rPr lang="en-US" dirty="0"/>
              <a:t>Easy access to cancer databases, allowing, for example, the retrieval of updated information on cancer mutations</a:t>
            </a:r>
          </a:p>
          <a:p>
            <a:pPr marL="0" indent="0" algn="just">
              <a:spcBef>
                <a:spcPts val="2400"/>
              </a:spcBef>
              <a:buNone/>
            </a:pPr>
            <a:endParaRPr lang="en-US" dirty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We envision a tool that will help a spectrum of practitioners: novice users will use a webserver, while sophisticated users will incorporate our tool  in their own pipelines.</a:t>
            </a:r>
          </a:p>
          <a:p>
            <a:pPr algn="just"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09394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1472dfb5415_0_58" descr="Mapa colorido com texto preto sobre fundo branc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r="50000"/>
          <a:stretch/>
        </p:blipFill>
        <p:spPr>
          <a:xfrm>
            <a:off x="740071" y="2644724"/>
            <a:ext cx="4087960" cy="6905678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1472dfb5415_0_58"/>
          <p:cNvSpPr txBox="1">
            <a:spLocks noGrp="1"/>
          </p:cNvSpPr>
          <p:nvPr>
            <p:ph type="body" idx="1"/>
          </p:nvPr>
        </p:nvSpPr>
        <p:spPr>
          <a:xfrm>
            <a:off x="609623" y="1663829"/>
            <a:ext cx="15816300" cy="72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328262" lvl="0" indent="-12505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474"/>
              </a:buClr>
              <a:buSzPts val="3200"/>
              <a:buFont typeface="Helvetica Neue"/>
              <a:buNone/>
            </a:pPr>
            <a:r>
              <a:rPr lang="en-US" dirty="0">
                <a:solidFill>
                  <a:srgbClr val="424443"/>
                </a:solidFill>
              </a:rPr>
              <a:t>Cancer immunotherapy context</a:t>
            </a:r>
            <a:endParaRPr dirty="0">
              <a:solidFill>
                <a:srgbClr val="424443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94CB7D-210E-BE20-8A82-6A2FEE343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 - Guiding Application</a:t>
            </a:r>
          </a:p>
        </p:txBody>
      </p:sp>
      <p:sp>
        <p:nvSpPr>
          <p:cNvPr id="2" name="Google Shape;815;g145c15d499c_0_198">
            <a:extLst>
              <a:ext uri="{FF2B5EF4-FFF2-40B4-BE49-F238E27FC236}">
                <a16:creationId xmlns:a16="http://schemas.microsoft.com/office/drawing/2014/main" id="{E79A4773-9C09-267F-5088-FE799FE670B2}"/>
              </a:ext>
            </a:extLst>
          </p:cNvPr>
          <p:cNvSpPr txBox="1"/>
          <p:nvPr/>
        </p:nvSpPr>
        <p:spPr>
          <a:xfrm>
            <a:off x="6760719" y="7199000"/>
            <a:ext cx="90456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75" tIns="45700" rIns="6097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443"/>
              </a:buClr>
              <a:buSzPts val="2700"/>
              <a:buFont typeface="Helvetica Neue"/>
              <a:buNone/>
            </a:pPr>
            <a:r>
              <a:rPr lang="en-US" sz="1700" b="0" i="0" u="none" strike="noStrike" cap="none">
                <a:solidFill>
                  <a:srgbClr val="4244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D. A. Antunes, J. R. Abella, D. Devaurs, M. M. Rigo, and L. E. Kavraki, “Structure-based methods for binding mode and binding affinity prediction for peptide-MHC complexes,” Current Topics in Medicinal Chemistry, vol. 19, no. 1, 2018.</a:t>
            </a:r>
            <a:endParaRPr sz="1700" b="0" i="0" u="none" strike="noStrike" cap="none">
              <a:solidFill>
                <a:srgbClr val="42444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" name="Google Shape;816;g145c15d499c_0_198">
            <a:extLst>
              <a:ext uri="{FF2B5EF4-FFF2-40B4-BE49-F238E27FC236}">
                <a16:creationId xmlns:a16="http://schemas.microsoft.com/office/drawing/2014/main" id="{33F3C1D7-BD73-91DD-5CC1-0B3F7AB2E81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0725" y="1491125"/>
            <a:ext cx="9111028" cy="56193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845689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66634-E952-F2A7-167F-9CE412CA5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Incorporating Molecular Flexibility </a:t>
            </a:r>
          </a:p>
        </p:txBody>
      </p:sp>
      <p:sp>
        <p:nvSpPr>
          <p:cNvPr id="3" name="CaixaDeTexto 13">
            <a:extLst>
              <a:ext uri="{FF2B5EF4-FFF2-40B4-BE49-F238E27FC236}">
                <a16:creationId xmlns:a16="http://schemas.microsoft.com/office/drawing/2014/main" id="{926AE732-5F58-EE23-6861-1D5FFB090DC2}"/>
              </a:ext>
            </a:extLst>
          </p:cNvPr>
          <p:cNvSpPr txBox="1"/>
          <p:nvPr/>
        </p:nvSpPr>
        <p:spPr>
          <a:xfrm>
            <a:off x="10611413" y="7974113"/>
            <a:ext cx="5853905" cy="1512504"/>
          </a:xfrm>
          <a:prstGeom prst="rect">
            <a:avLst/>
          </a:prstGeom>
          <a:noFill/>
        </p:spPr>
        <p:txBody>
          <a:bodyPr wrap="square" lIns="385353" tIns="192678" rIns="385353" bIns="192678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424443"/>
                </a:solidFill>
                <a:ea typeface="Roboto" panose="02000000000000000000" pitchFamily="2" charset="0"/>
                <a:cs typeface="Calibri" pitchFamily="34" charset="0"/>
              </a:rPr>
              <a:t>Peptide ligands </a:t>
            </a:r>
            <a:br>
              <a:rPr lang="en-US" dirty="0">
                <a:solidFill>
                  <a:srgbClr val="424443"/>
                </a:solidFill>
                <a:ea typeface="Roboto" panose="02000000000000000000" pitchFamily="2" charset="0"/>
                <a:cs typeface="Calibri" pitchFamily="34" charset="0"/>
              </a:rPr>
            </a:br>
            <a:r>
              <a:rPr lang="en-US" dirty="0">
                <a:ea typeface="Roboto" panose="02000000000000000000" pitchFamily="2" charset="0"/>
                <a:cs typeface="Calibri" pitchFamily="34" charset="0"/>
              </a:rPr>
              <a:t>Rotatable Bonds</a:t>
            </a:r>
            <a:r>
              <a:rPr lang="en-US" dirty="0">
                <a:solidFill>
                  <a:srgbClr val="424443"/>
                </a:solidFill>
                <a:ea typeface="Roboto" panose="02000000000000000000" pitchFamily="2" charset="0"/>
                <a:cs typeface="Calibri" pitchFamily="34" charset="0"/>
              </a:rPr>
              <a:t> : ~30-55 </a:t>
            </a:r>
            <a:endParaRPr lang="pt-BR" dirty="0">
              <a:solidFill>
                <a:srgbClr val="424443"/>
              </a:solidFill>
              <a:ea typeface="Roboto" panose="02000000000000000000" pitchFamily="2" charset="0"/>
              <a:cs typeface="Calibri" pitchFamily="34" charset="0"/>
            </a:endParaRPr>
          </a:p>
        </p:txBody>
      </p:sp>
      <p:pic>
        <p:nvPicPr>
          <p:cNvPr id="4" name="test-pep-1">
            <a:hlinkClick r:id="" action="ppaction://media"/>
            <a:extLst>
              <a:ext uri="{FF2B5EF4-FFF2-40B4-BE49-F238E27FC236}">
                <a16:creationId xmlns:a16="http://schemas.microsoft.com/office/drawing/2014/main" id="{6F552136-8740-E323-9CFA-B711F89620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000" t="7103" r="8182" b="7586"/>
          <a:stretch/>
        </p:blipFill>
        <p:spPr>
          <a:xfrm>
            <a:off x="5016138" y="5257801"/>
            <a:ext cx="6373296" cy="448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09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424443"/>
      </a:dk1>
      <a:lt1>
        <a:srgbClr val="FFFFFF"/>
      </a:lt1>
      <a:dk2>
        <a:srgbClr val="A7A7A7"/>
      </a:dk2>
      <a:lt2>
        <a:srgbClr val="535353"/>
      </a:lt2>
      <a:accent1>
        <a:srgbClr val="BFBFBF"/>
      </a:accent1>
      <a:accent2>
        <a:srgbClr val="333399"/>
      </a:accent2>
      <a:accent3>
        <a:srgbClr val="8F8F8F"/>
      </a:accent3>
      <a:accent4>
        <a:srgbClr val="373938"/>
      </a:accent4>
      <a:accent5>
        <a:srgbClr val="DCDCDC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424443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424443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FBFBF"/>
      </a:accent1>
      <a:accent2>
        <a:srgbClr val="333399"/>
      </a:accent2>
      <a:accent3>
        <a:srgbClr val="8F8F8F"/>
      </a:accent3>
      <a:accent4>
        <a:srgbClr val="373938"/>
      </a:accent4>
      <a:accent5>
        <a:srgbClr val="DCDCDC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424443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424443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9954</TotalTime>
  <Words>1368</Words>
  <Application>Microsoft Macintosh PowerPoint</Application>
  <PresentationFormat>Custom</PresentationFormat>
  <Paragraphs>229</Paragraphs>
  <Slides>36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Courier New</vt:lpstr>
      <vt:lpstr>Georgia (Body)</vt:lpstr>
      <vt:lpstr>Helvetica</vt:lpstr>
      <vt:lpstr>Helvetica Neue</vt:lpstr>
      <vt:lpstr>Lucida Grande</vt:lpstr>
      <vt:lpstr>Merriweather Sans</vt:lpstr>
      <vt:lpstr>Default</vt:lpstr>
      <vt:lpstr>PROTEAN-CR: Proteomics Toolkit for Ensemble Analysis in Cancer Research</vt:lpstr>
      <vt:lpstr>Motivation</vt:lpstr>
      <vt:lpstr>Our Vision</vt:lpstr>
      <vt:lpstr>PROTEAN-CR</vt:lpstr>
      <vt:lpstr>The Role of Structure</vt:lpstr>
      <vt:lpstr>The Role of Structure</vt:lpstr>
      <vt:lpstr>PROTEAN-CR</vt:lpstr>
      <vt:lpstr>Use Case - Guiding Application</vt:lpstr>
      <vt:lpstr>Incorporating Molecular Flexibility </vt:lpstr>
      <vt:lpstr>DINC for Docking Large Ligands</vt:lpstr>
      <vt:lpstr>Webserver for DINC</vt:lpstr>
      <vt:lpstr>Immunotherapy and Peptide-HLA Prediction</vt:lpstr>
      <vt:lpstr>DINC as General Method for Docking</vt:lpstr>
      <vt:lpstr>APE-Gen: Ensembles under Constraints</vt:lpstr>
      <vt:lpstr>PROTEAN-CR: Ligand and Receptor Flexibility</vt:lpstr>
      <vt:lpstr>Ligand and Receptor Flexibility</vt:lpstr>
      <vt:lpstr>Ligand Preparation: Ligand Fragmentation</vt:lpstr>
      <vt:lpstr>Ligand and Receptor Flexibility</vt:lpstr>
      <vt:lpstr>Ensemble Generation</vt:lpstr>
      <vt:lpstr>Ensemble Generation</vt:lpstr>
      <vt:lpstr>Ensemble Generation - Input Preparation</vt:lpstr>
      <vt:lpstr>Ensemble Generation</vt:lpstr>
      <vt:lpstr>Ensemble Generation</vt:lpstr>
      <vt:lpstr>Ensemble Generation</vt:lpstr>
      <vt:lpstr>Ensemble Generation</vt:lpstr>
      <vt:lpstr>Clusters and Representatives</vt:lpstr>
      <vt:lpstr>Ligand and Receptor Flexibility</vt:lpstr>
      <vt:lpstr>New Scoring Methods - 3pHLA</vt:lpstr>
      <vt:lpstr>3pHLA Score Poster</vt:lpstr>
      <vt:lpstr>Ligand and Receptor Flexibility</vt:lpstr>
      <vt:lpstr>Post-Translational Modifications (PTMs)</vt:lpstr>
      <vt:lpstr>Modeling Example in APE-Gen (KMDpSFLDMQL - HLA*02:01)</vt:lpstr>
      <vt:lpstr>APE-Gen Poster</vt:lpstr>
      <vt:lpstr>Experimentation for Validation, Tuning &amp; Discovery</vt:lpstr>
      <vt:lpstr>Next Steps</vt:lpstr>
      <vt:lpstr>Questions and Feedback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Robots to Biomolecules: Computing in the Physical World</dc:title>
  <dc:creator>Mauricio</dc:creator>
  <cp:lastModifiedBy>LK</cp:lastModifiedBy>
  <cp:revision>520</cp:revision>
  <dcterms:modified xsi:type="dcterms:W3CDTF">2022-09-11T22:47:55Z</dcterms:modified>
</cp:coreProperties>
</file>