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57" r:id="rId4"/>
    <p:sldId id="258" r:id="rId5"/>
    <p:sldId id="260" r:id="rId6"/>
    <p:sldId id="261" r:id="rId7"/>
    <p:sldId id="263" r:id="rId8"/>
    <p:sldId id="264" r:id="rId9"/>
    <p:sldId id="265" r:id="rId10"/>
    <p:sldId id="273" r:id="rId11"/>
    <p:sldId id="266" r:id="rId12"/>
    <p:sldId id="271" r:id="rId13"/>
    <p:sldId id="272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9347AA-2C3C-E347-9F7A-6B3798268C8A}" type="datetimeFigureOut">
              <a:rPr lang="en-US" smtClean="0"/>
              <a:t>11/4/22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424719-B2D2-3F4F-A2F9-D0C721DAB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41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424719-B2D2-3F4F-A2F9-D0C721DABF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82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40699-3275-B1CB-0F2A-2000031B1D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B730AC-B220-085C-D404-40B2370349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FA933-C7F7-0AE8-BDC8-8FD2C2C1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2536F-1F26-C461-3C43-D3EE0526A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C31D6-33DC-EC75-90F1-80536284C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85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D069A-82A2-CC37-4540-54C3CA217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0B1790-4EDC-A69C-E91D-011146DB4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8D75A0-7924-B310-6E76-D5EBB304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CB6529-66E3-8640-8A0E-C78C8A3AFD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E7349C-A6B7-263C-9887-D84981479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20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720093-808E-2E91-0ED5-FA206DE35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0D6BC-FCDC-7109-0F4B-2AC1A832F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CEF35C-8CD0-1E61-D73D-B0886F071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A075-FFF0-BE56-2515-38716FA78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A373-9CBF-2D1A-FCBD-88003D167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031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6D615-0B88-B344-0E9D-37255A16E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725EF7-EFF4-7E4B-64BB-FC6DF53674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5F798-6B3D-149F-FB08-128D58C3F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D3FCAB-CC09-89A5-7C09-C2224404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8FDD72-07D6-2838-040C-3ED641617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98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2851A-7FA0-0F83-7834-5FBFF0200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4BF0D5-881A-C3DA-5E7D-CC1E7B7DE3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EF5B4D-10C3-E669-E699-B0202F8E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0443BB-C8C9-981D-7203-240D08B7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8A635-0C59-E1F1-C53A-E6FCB6038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630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47B28-921C-5880-0FCC-557839C1D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1B574-1495-5B08-891D-8245C8C65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460F63-1E52-36C6-1B62-840CB0E98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81AC1F-77B1-C191-DFE1-587A9ED53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65427-8ABB-1033-7E59-1389FC6A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ECB4E3-6371-EE7D-7C24-D3BA55BCB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5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F31B8-1A1D-3EE2-B0E8-57EE96903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BA35F-35D5-9CFF-3EA5-AA5F4DED84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53A379-71B2-18CB-3F57-1E61C30FB8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53367F-A84B-8EFE-05FD-0A4262F6C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4E12AD-BFAF-AC3C-6577-A96AC81916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26466B-66BC-91D0-170A-F2920589A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C9189E-9653-C0C4-AF10-2EAA734E3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E25897D-7A32-F80B-B9BD-A9229C015B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3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DBBEB-D0A3-2F57-9207-903CE3344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88D2E5-4339-7F08-891C-5920DACF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AB6BDA-9C64-9276-EFFA-BA55DBFFE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67511-6FE9-A11C-0630-DD937C46B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AF18C3-D055-6E76-CFBD-EF56F27F6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61100B-A3F6-9B3A-5E69-BFE9F4986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5A35B-178B-9DDB-54D0-324CAF33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0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164F8-16A5-1B55-D0A2-00BE86E40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01CFD-F36B-3FD7-2471-B443D98A1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002E32-58AB-CF39-025F-CEEC8B3FB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0D1186-578F-C321-6BF7-01883FB22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D45012-3BED-D6F0-697B-098E12025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A100A-72D8-2C93-C447-EFE97D2F3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02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FBD88-709A-C057-435B-899D3E7F7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A17BB0-5364-9678-BED6-CC52C1205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7C4B02-2C33-941E-D0D0-E797FE0B2D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C7E508-3D58-8883-B3F1-17804C5B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F83AC0-AD2D-7048-D865-17B2E61A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433CA8-4004-A3FD-BE0D-F0BACCAD2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4DEEE5-6DC3-6DA9-F3C8-361D6D68FB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1F58C-180A-6E7F-F4EA-DD9B4582EC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BC7FB0-4E40-D28A-DC2B-E90CC1608C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F8374-8185-3C47-98BC-537E53237E8E}" type="datetimeFigureOut">
              <a:rPr lang="en-US" smtClean="0"/>
              <a:t>11/4/22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FAAF6-5CE2-3FB6-05C3-0A54A96A6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E02DC7-8981-8B8B-D74B-5358C88BD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7070FB-BD19-F24D-9E37-53D96026ED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DA6D-D160-1AA5-2159-42A02AD54A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3378" y="137400"/>
            <a:ext cx="10405241" cy="4061482"/>
          </a:xfrm>
        </p:spPr>
        <p:txBody>
          <a:bodyPr>
            <a:normAutofit/>
          </a:bodyPr>
          <a:lstStyle/>
          <a:p>
            <a:r>
              <a:rPr lang="en-US" b="1" dirty="0">
                <a:latin typeface="+mn-lt"/>
              </a:rPr>
              <a:t>muMS2: an open-source R package for analyzing metabolomics data (1U01CA264071)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317A51-BBE1-5BAD-2C34-940685EFE0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689858"/>
            <a:ext cx="9144000" cy="21681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Pat Schloss, PhD</a:t>
            </a:r>
          </a:p>
          <a:p>
            <a:r>
              <a:rPr lang="en-US" dirty="0"/>
              <a:t>Marcy </a:t>
            </a:r>
            <a:r>
              <a:rPr lang="en-US" dirty="0" err="1"/>
              <a:t>Balunas</a:t>
            </a:r>
            <a:r>
              <a:rPr lang="en-US" dirty="0"/>
              <a:t>, PhD</a:t>
            </a:r>
          </a:p>
          <a:p>
            <a:endParaRPr lang="en-US" dirty="0"/>
          </a:p>
          <a:p>
            <a:r>
              <a:rPr lang="en-US" dirty="0"/>
              <a:t>Department of Microbiology &amp; Immunology</a:t>
            </a:r>
          </a:p>
          <a:p>
            <a:r>
              <a:rPr lang="en-US" dirty="0"/>
              <a:t>University of Michigan Medical School</a:t>
            </a:r>
          </a:p>
        </p:txBody>
      </p:sp>
    </p:spTree>
    <p:extLst>
      <p:ext uri="{BB962C8B-B14F-4D97-AF65-F5344CB8AC3E}">
        <p14:creationId xmlns:p14="http://schemas.microsoft.com/office/powerpoint/2010/main" val="2999620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EDC6-2DA0-992C-21C3-4FE8B23E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Aim 2. Construct a predictive abundance algorithm for quantification of MS features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E38C1-10A3-CE5F-AA38-60B5F84F2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241" y="1887409"/>
            <a:ext cx="5181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Quantification is fraught with many challenges</a:t>
            </a:r>
          </a:p>
          <a:p>
            <a:r>
              <a:rPr lang="en-US" dirty="0"/>
              <a:t>Will validate using synthetic metabolomic data</a:t>
            </a:r>
          </a:p>
          <a:p>
            <a:r>
              <a:rPr lang="en-US" dirty="0"/>
              <a:t>Will implement existing methods as well as a mixture model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Chart&#10;&#10;Description automatically generated">
            <a:extLst>
              <a:ext uri="{FF2B5EF4-FFF2-40B4-BE49-F238E27FC236}">
                <a16:creationId xmlns:a16="http://schemas.microsoft.com/office/drawing/2014/main" id="{8E406B2C-D581-494B-85D0-E8086DCF9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766623"/>
            <a:ext cx="5853060" cy="494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450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E361-E777-9750-3677-388B1844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Aim 3. Construct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metabolomics units (OMUs)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8CDFA3-DF9B-AC94-ADF2-AB42E0A8CF7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Using </a:t>
            </a:r>
            <a:r>
              <a:rPr lang="en-US" i="1" dirty="0"/>
              <a:t>in silico</a:t>
            </a:r>
            <a:r>
              <a:rPr lang="en-US" dirty="0"/>
              <a:t> MS data from diverse classes of molecules we will evaluate various distance metrics to find meaningful thresholds for different levels of resolution</a:t>
            </a:r>
          </a:p>
          <a:p>
            <a:r>
              <a:rPr lang="en-US" dirty="0"/>
              <a:t>Will calculate distances using fragmentation patterns, molecular weight, and/or retention time</a:t>
            </a:r>
          </a:p>
        </p:txBody>
      </p:sp>
      <p:pic>
        <p:nvPicPr>
          <p:cNvPr id="5" name="Picture 4" descr="Chart, scatter chart&#10;&#10;Description automatically generated">
            <a:extLst>
              <a:ext uri="{FF2B5EF4-FFF2-40B4-BE49-F238E27FC236}">
                <a16:creationId xmlns:a16="http://schemas.microsoft.com/office/drawing/2014/main" id="{0D43371C-62A3-C3B8-22A5-4C04AC0B2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7949" y="2372497"/>
            <a:ext cx="6183236" cy="294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434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E361-E777-9750-3677-388B1844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Aim 3. Construct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metabolomics units (OMUs) framework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460DE2-9238-3615-3AF4-7EDF98BAAE94}"/>
              </a:ext>
            </a:extLst>
          </p:cNvPr>
          <p:cNvGrpSpPr/>
          <p:nvPr/>
        </p:nvGrpSpPr>
        <p:grpSpPr>
          <a:xfrm>
            <a:off x="583930" y="1700837"/>
            <a:ext cx="10769870" cy="5157163"/>
            <a:chOff x="821779" y="1544596"/>
            <a:chExt cx="10769870" cy="515716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FD4DC98-6DCE-6F92-A641-58EF5009BB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52688"/>
            <a:stretch/>
          </p:blipFill>
          <p:spPr>
            <a:xfrm>
              <a:off x="821779" y="1544596"/>
              <a:ext cx="5042164" cy="515716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8238A7E-EB35-CF32-AD17-BE022C2E7E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494"/>
            <a:stretch/>
          </p:blipFill>
          <p:spPr>
            <a:xfrm>
              <a:off x="5995962" y="1544596"/>
              <a:ext cx="5595687" cy="51571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801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9E361-E777-9750-3677-388B18443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Aim 3. Construct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operational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metabolomics units (OMUs) framework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776E44-CEA6-9657-D664-9792C8D1A829}"/>
              </a:ext>
            </a:extLst>
          </p:cNvPr>
          <p:cNvGrpSpPr>
            <a:grpSpLocks noChangeAspect="1"/>
          </p:cNvGrpSpPr>
          <p:nvPr/>
        </p:nvGrpSpPr>
        <p:grpSpPr>
          <a:xfrm>
            <a:off x="1998096" y="1690688"/>
            <a:ext cx="8195807" cy="5042433"/>
            <a:chOff x="1617239" y="671385"/>
            <a:chExt cx="8636810" cy="531375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2B29CD8-37B5-0B74-F55D-3BA006FEA3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7892" r="50966"/>
            <a:stretch/>
          </p:blipFill>
          <p:spPr>
            <a:xfrm>
              <a:off x="1617239" y="2692698"/>
              <a:ext cx="3557791" cy="323648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A915448-FC32-FBFB-B5F3-8BDA3BE395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61632"/>
            <a:stretch/>
          </p:blipFill>
          <p:spPr>
            <a:xfrm>
              <a:off x="2218401" y="671385"/>
              <a:ext cx="7384497" cy="2034837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720566-6F24-AC86-EC74-48907A0B7B8C}"/>
                </a:ext>
              </a:extLst>
            </p:cNvPr>
            <p:cNvGrpSpPr/>
            <p:nvPr/>
          </p:nvGrpSpPr>
          <p:grpSpPr>
            <a:xfrm>
              <a:off x="7699313" y="2692697"/>
              <a:ext cx="2554736" cy="2648658"/>
              <a:chOff x="6360664" y="3545313"/>
              <a:chExt cx="2554736" cy="264865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5DD36655-964D-F921-73F8-E4CCCB21D3F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7391" t="37892" b="16368"/>
              <a:stretch/>
            </p:blipFill>
            <p:spPr>
              <a:xfrm>
                <a:off x="6360664" y="3545313"/>
                <a:ext cx="2366032" cy="2383541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B6B17E-F15C-705C-F977-905EEFA5B12A}"/>
                  </a:ext>
                </a:extLst>
              </p:cNvPr>
              <p:cNvSpPr/>
              <p:nvPr/>
            </p:nvSpPr>
            <p:spPr>
              <a:xfrm>
                <a:off x="7619880" y="4537344"/>
                <a:ext cx="1295520" cy="165662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B83DA87E-3834-5FC0-E5C5-018D392348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680960" y="4619364"/>
                <a:ext cx="1005840" cy="1309490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99B0038-9A91-4365-3E0D-9327B6924308}"/>
                </a:ext>
              </a:extLst>
            </p:cNvPr>
            <p:cNvGrpSpPr/>
            <p:nvPr/>
          </p:nvGrpSpPr>
          <p:grpSpPr>
            <a:xfrm>
              <a:off x="4081849" y="2692698"/>
              <a:ext cx="4066058" cy="3292445"/>
              <a:chOff x="2743200" y="3545313"/>
              <a:chExt cx="4066058" cy="3292445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7497A01F-1021-D3C4-3567-1306BB4DB40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6811" t="58481" r="17150"/>
              <a:stretch/>
            </p:blipFill>
            <p:spPr>
              <a:xfrm>
                <a:off x="2743200" y="4674181"/>
                <a:ext cx="4066058" cy="2163577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952AA433-FE71-767B-1ABA-227C4517F2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0163" t="36547" r="29706" b="41520"/>
              <a:stretch/>
            </p:blipFill>
            <p:spPr>
              <a:xfrm>
                <a:off x="4437542" y="3545313"/>
                <a:ext cx="1460674" cy="1142999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38996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D013F5E5-8DF7-3877-7C5D-3BBDE5C529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753" y="961713"/>
            <a:ext cx="11826493" cy="493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4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E22B3-6750-4790-D6D2-96416580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57795B-1F96-2C11-C31C-1E7EBA89E5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5B14E9-32BA-563B-AFC9-C490B0D4CA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8952720-7F0A-EE8C-AEBB-3C31F4B2D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68" y="0"/>
            <a:ext cx="11497390" cy="751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445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Text, letter&#10;&#10;Description automatically generated">
            <a:extLst>
              <a:ext uri="{FF2B5EF4-FFF2-40B4-BE49-F238E27FC236}">
                <a16:creationId xmlns:a16="http://schemas.microsoft.com/office/drawing/2014/main" id="{0125A7C2-970C-7323-471E-60C11804867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344092"/>
            <a:ext cx="12192000" cy="4169816"/>
          </a:xfrm>
        </p:spPr>
      </p:pic>
    </p:spTree>
    <p:extLst>
      <p:ext uri="{BB962C8B-B14F-4D97-AF65-F5344CB8AC3E}">
        <p14:creationId xmlns:p14="http://schemas.microsoft.com/office/powerpoint/2010/main" val="1402652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C1A8-A3FF-E5FC-00DC-18CDB0F90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+mn-lt"/>
              </a:rPr>
              <a:t>Colorectal cancer diagnostics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C2D8-4220-DF48-8A7F-686E31146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85270" cy="4351338"/>
          </a:xfrm>
        </p:spPr>
        <p:txBody>
          <a:bodyPr/>
          <a:lstStyle/>
          <a:p>
            <a:r>
              <a:rPr lang="en-US" dirty="0"/>
              <a:t>~30% of patients follow screening guidelines</a:t>
            </a:r>
          </a:p>
          <a:p>
            <a:r>
              <a:rPr lang="en-US" dirty="0"/>
              <a:t>Desire for non-invasive diagnostics</a:t>
            </a:r>
          </a:p>
          <a:p>
            <a:r>
              <a:rPr lang="en-US" dirty="0"/>
              <a:t>Cologuard struggles with detecting adenomas and advanced adenomas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574DA0-97C2-D4C0-A25C-10BDB49E9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6659" y="1489074"/>
            <a:ext cx="5865341" cy="53689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D549C8-78CE-8BB9-3EB8-7EABAFFE3517}"/>
              </a:ext>
            </a:extLst>
          </p:cNvPr>
          <p:cNvSpPr txBox="1"/>
          <p:nvPr/>
        </p:nvSpPr>
        <p:spPr>
          <a:xfrm>
            <a:off x="172995" y="6462584"/>
            <a:ext cx="5596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Imperiale</a:t>
            </a:r>
            <a:r>
              <a:rPr lang="en-US" dirty="0"/>
              <a:t> et al 2014 NEJM  </a:t>
            </a:r>
            <a:r>
              <a:rPr lang="en-US" b="0" i="0" dirty="0" err="1">
                <a:effectLst/>
                <a:latin typeface="ff-scala-sans-pro"/>
              </a:rPr>
              <a:t>doi</a:t>
            </a:r>
            <a:r>
              <a:rPr lang="en-US" b="0" i="0" dirty="0">
                <a:effectLst/>
                <a:latin typeface="ff-scala-sans-pro"/>
              </a:rPr>
              <a:t>: 10.1056/NEJMoa1311194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625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58FF38-4E05-373B-697C-5C8E0F869C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21" r="49589"/>
          <a:stretch/>
        </p:blipFill>
        <p:spPr>
          <a:xfrm>
            <a:off x="6096000" y="517095"/>
            <a:ext cx="5964195" cy="6084365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50E765-F268-F81B-6814-8A04C94BF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6627" y="388824"/>
            <a:ext cx="5412259" cy="6340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/>
              <a:t>The microbiome is a source of biomarkers for cancers</a:t>
            </a:r>
          </a:p>
          <a:p>
            <a:endParaRPr lang="en-US" dirty="0"/>
          </a:p>
          <a:p>
            <a:r>
              <a:rPr lang="en-US" dirty="0"/>
              <a:t>Strong evidence that viruses and bacteria can cause cancers</a:t>
            </a:r>
          </a:p>
          <a:p>
            <a:r>
              <a:rPr lang="en-US" dirty="0"/>
              <a:t>16S rRNA gene sequencing combined with machine learning models indicated that there is an association between the fecal microbiome and presence of screen relevant </a:t>
            </a:r>
            <a:r>
              <a:rPr lang="en-US" dirty="0" err="1"/>
              <a:t>neoplasias</a:t>
            </a:r>
            <a:r>
              <a:rPr lang="en-US" dirty="0"/>
              <a:t> (SRNs)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5F8F28-B5B3-A3C5-6832-8A48CD0C7538}"/>
              </a:ext>
            </a:extLst>
          </p:cNvPr>
          <p:cNvSpPr txBox="1"/>
          <p:nvPr/>
        </p:nvSpPr>
        <p:spPr>
          <a:xfrm>
            <a:off x="234778" y="6469176"/>
            <a:ext cx="522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Armour</a:t>
            </a:r>
            <a:r>
              <a:rPr lang="en-US" dirty="0"/>
              <a:t> et al. 2022 mBio </a:t>
            </a:r>
            <a:r>
              <a:rPr lang="en-US" dirty="0" err="1"/>
              <a:t>doi</a:t>
            </a:r>
            <a:r>
              <a:rPr lang="en-US" dirty="0"/>
              <a:t>: 10.1128/mbio.03161-21</a:t>
            </a:r>
          </a:p>
        </p:txBody>
      </p:sp>
    </p:spTree>
    <p:extLst>
      <p:ext uri="{BB962C8B-B14F-4D97-AF65-F5344CB8AC3E}">
        <p14:creationId xmlns:p14="http://schemas.microsoft.com/office/powerpoint/2010/main" val="11360801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7B23-4ED6-7D13-C328-08E7D4E88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Moving away from taxonomic data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5699A2-82C4-AEA7-9177-3A51791AF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Considerable interpersonal variation in the human microbiome</a:t>
            </a:r>
          </a:p>
          <a:p>
            <a:pPr lvl="1"/>
            <a:r>
              <a:rPr lang="en-US" dirty="0"/>
              <a:t>Typical person has 100-1000 bacterial species </a:t>
            </a:r>
          </a:p>
          <a:p>
            <a:pPr lvl="1"/>
            <a:r>
              <a:rPr lang="en-US" dirty="0"/>
              <a:t>10</a:t>
            </a:r>
            <a:r>
              <a:rPr lang="en-US" baseline="30000" dirty="0"/>
              <a:t>12</a:t>
            </a:r>
            <a:r>
              <a:rPr lang="en-US" dirty="0"/>
              <a:t> bacteria per g of fecal material</a:t>
            </a:r>
          </a:p>
          <a:p>
            <a:pPr lvl="1"/>
            <a:r>
              <a:rPr lang="en-US" dirty="0"/>
              <a:t>Each person has a unique combination of a finite number of taxa</a:t>
            </a:r>
          </a:p>
          <a:p>
            <a:pPr lvl="1"/>
            <a:r>
              <a:rPr lang="en-US" dirty="0"/>
              <a:t>Convergent and divergent evolution and horizontal gene transfer are prevalent</a:t>
            </a:r>
          </a:p>
          <a:p>
            <a:pPr lvl="1"/>
            <a:endParaRPr lang="en-US" dirty="0"/>
          </a:p>
          <a:p>
            <a:r>
              <a:rPr lang="en-US" b="1" i="1" dirty="0"/>
              <a:t>Hypothesis:</a:t>
            </a:r>
            <a:r>
              <a:rPr lang="en-US" dirty="0"/>
              <a:t> Chemistry provides the interface between human and our microbiome </a:t>
            </a:r>
          </a:p>
        </p:txBody>
      </p:sp>
    </p:spTree>
    <p:extLst>
      <p:ext uri="{BB962C8B-B14F-4D97-AF65-F5344CB8AC3E}">
        <p14:creationId xmlns:p14="http://schemas.microsoft.com/office/powerpoint/2010/main" val="16065521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53A63-BC3F-AA8F-A847-B6496A86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557" y="365125"/>
            <a:ext cx="5550243" cy="1325563"/>
          </a:xfrm>
        </p:spPr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6DE5F-E534-E8DB-C54A-829B62EDBD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9557" y="1825624"/>
            <a:ext cx="5550243" cy="5032375"/>
          </a:xfrm>
        </p:spPr>
        <p:txBody>
          <a:bodyPr>
            <a:normAutofit/>
          </a:bodyPr>
          <a:lstStyle/>
          <a:p>
            <a:r>
              <a:rPr lang="en-US" dirty="0"/>
              <a:t>Thousands of possible MS features</a:t>
            </a:r>
          </a:p>
          <a:p>
            <a:pPr lvl="1"/>
            <a:r>
              <a:rPr lang="en-US" dirty="0"/>
              <a:t>But only 5% have a known structure</a:t>
            </a:r>
          </a:p>
          <a:p>
            <a:pPr lvl="1"/>
            <a:r>
              <a:rPr lang="en-US" dirty="0"/>
              <a:t>Primarily compounds from central metabolism</a:t>
            </a:r>
          </a:p>
          <a:p>
            <a:r>
              <a:rPr lang="en-US" dirty="0"/>
              <a:t>Existing tools</a:t>
            </a:r>
          </a:p>
          <a:p>
            <a:pPr lvl="1"/>
            <a:r>
              <a:rPr lang="en-US" dirty="0"/>
              <a:t>Largely based on classification of unknowns to knowns</a:t>
            </a:r>
          </a:p>
          <a:p>
            <a:pPr lvl="1"/>
            <a:r>
              <a:rPr lang="en-US" dirty="0"/>
              <a:t>Proprietary</a:t>
            </a:r>
          </a:p>
          <a:p>
            <a:pPr lvl="1"/>
            <a:r>
              <a:rPr lang="en-US" dirty="0"/>
              <a:t>Web-based</a:t>
            </a:r>
          </a:p>
          <a:p>
            <a:r>
              <a:rPr lang="en-US" dirty="0"/>
              <a:t>Limited access to published datasets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677D318-9B30-7B01-02DF-4F5E946F962C}"/>
              </a:ext>
            </a:extLst>
          </p:cNvPr>
          <p:cNvSpPr txBox="1">
            <a:spLocks/>
          </p:cNvSpPr>
          <p:nvPr/>
        </p:nvSpPr>
        <p:spPr>
          <a:xfrm>
            <a:off x="5873579" y="365125"/>
            <a:ext cx="58159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16S rRNA gene sequences</a:t>
            </a:r>
          </a:p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(circa 2005)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8B4C72-EFBB-6F62-CDFE-1CA0F0D04F5E}"/>
              </a:ext>
            </a:extLst>
          </p:cNvPr>
          <p:cNvSpPr txBox="1">
            <a:spLocks/>
          </p:cNvSpPr>
          <p:nvPr/>
        </p:nvSpPr>
        <p:spPr>
          <a:xfrm>
            <a:off x="5873579" y="1819445"/>
            <a:ext cx="5550243" cy="50323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Tremendous diversity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&gt;90% as yet uncultured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Strong bias towards pathogens</a:t>
            </a:r>
          </a:p>
          <a:p>
            <a:endParaRPr lang="en-US" sz="1300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Existing tools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Largely based on classification of unknowns to knowns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Custom, closed research source code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Web-based</a:t>
            </a:r>
          </a:p>
          <a:p>
            <a:r>
              <a:rPr lang="en-US" dirty="0">
                <a:solidFill>
                  <a:srgbClr val="FF0000"/>
                </a:solidFill>
              </a:rPr>
              <a:t>Limited access to published datasets</a:t>
            </a:r>
          </a:p>
        </p:txBody>
      </p:sp>
    </p:spTree>
    <p:extLst>
      <p:ext uri="{BB962C8B-B14F-4D97-AF65-F5344CB8AC3E}">
        <p14:creationId xmlns:p14="http://schemas.microsoft.com/office/powerpoint/2010/main" val="4131741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C099A-FC47-2988-17AC-E27BAD2AF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What was our solution for 16S rRNA gene sequencing?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B78351-962E-7529-F249-79516A3255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744100"/>
            <a:ext cx="5181600" cy="4351338"/>
          </a:xfrm>
        </p:spPr>
        <p:txBody>
          <a:bodyPr/>
          <a:lstStyle/>
          <a:p>
            <a:r>
              <a:rPr lang="en-US" dirty="0"/>
              <a:t>Database independent approaches</a:t>
            </a:r>
          </a:p>
          <a:p>
            <a:pPr lvl="1"/>
            <a:r>
              <a:rPr lang="en-US" dirty="0"/>
              <a:t>Cluster sequences based on how similar they are to each other rather than to a database</a:t>
            </a:r>
          </a:p>
          <a:p>
            <a:pPr lvl="1"/>
            <a:r>
              <a:rPr lang="en-US" dirty="0"/>
              <a:t>Phylogenetic</a:t>
            </a:r>
          </a:p>
          <a:p>
            <a:r>
              <a:rPr lang="en-US" dirty="0"/>
              <a:t>Develop culture of openness</a:t>
            </a:r>
          </a:p>
          <a:p>
            <a:pPr lvl="1"/>
            <a:r>
              <a:rPr lang="en-US" dirty="0"/>
              <a:t>Databases</a:t>
            </a:r>
          </a:p>
          <a:p>
            <a:pPr lvl="1"/>
            <a:r>
              <a:rPr lang="en-US" dirty="0"/>
              <a:t>Sequence collections</a:t>
            </a:r>
          </a:p>
          <a:p>
            <a:pPr lvl="1"/>
            <a:r>
              <a:rPr lang="en-US" dirty="0"/>
              <a:t>Software – DOTUR, SONS, </a:t>
            </a:r>
            <a:r>
              <a:rPr lang="en-US" dirty="0" err="1"/>
              <a:t>mothur</a:t>
            </a:r>
            <a:r>
              <a:rPr lang="en-US" dirty="0"/>
              <a:t>, QIIME, dada2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148F3F-D9CF-AA4F-30A0-724A00E95E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649" y="1248678"/>
            <a:ext cx="4928285" cy="4928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C6B517-941A-E2D1-F899-76D52B73A0B9}"/>
              </a:ext>
            </a:extLst>
          </p:cNvPr>
          <p:cNvSpPr txBox="1"/>
          <p:nvPr/>
        </p:nvSpPr>
        <p:spPr>
          <a:xfrm>
            <a:off x="86497" y="6169709"/>
            <a:ext cx="5152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Schloss et al. 2009. AEM </a:t>
            </a:r>
            <a:r>
              <a:rPr lang="en-US" dirty="0" err="1"/>
              <a:t>doi</a:t>
            </a:r>
            <a:r>
              <a:rPr lang="en-US" dirty="0"/>
              <a:t>: 10.1128/AEM.01541-09</a:t>
            </a:r>
          </a:p>
          <a:p>
            <a:r>
              <a:rPr lang="en-US" dirty="0"/>
              <a:t>Schloss 2020. AEM </a:t>
            </a:r>
            <a:r>
              <a:rPr lang="en-US" dirty="0" err="1"/>
              <a:t>doi</a:t>
            </a:r>
            <a:r>
              <a:rPr lang="en-US" dirty="0"/>
              <a:t>: 10.1128/AEM.02343-19</a:t>
            </a:r>
          </a:p>
        </p:txBody>
      </p:sp>
    </p:spTree>
    <p:extLst>
      <p:ext uri="{BB962C8B-B14F-4D97-AF65-F5344CB8AC3E}">
        <p14:creationId xmlns:p14="http://schemas.microsoft.com/office/powerpoint/2010/main" val="2042437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17E914-AF1C-09EF-804E-797529307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7751" y="197708"/>
            <a:ext cx="5181600" cy="6003969"/>
          </a:xfrm>
        </p:spPr>
        <p:txBody>
          <a:bodyPr/>
          <a:lstStyle/>
          <a:p>
            <a:pPr marL="0" indent="0">
              <a:buNone/>
            </a:pPr>
            <a:r>
              <a:rPr lang="en-US" sz="4400" b="1" dirty="0"/>
              <a:t>GNPS is a good first step towards these goals</a:t>
            </a:r>
          </a:p>
          <a:p>
            <a:endParaRPr lang="en-US" dirty="0"/>
          </a:p>
          <a:p>
            <a:r>
              <a:rPr lang="en-US" dirty="0"/>
              <a:t>Web-based</a:t>
            </a:r>
          </a:p>
          <a:p>
            <a:r>
              <a:rPr lang="en-US" dirty="0"/>
              <a:t>Open questions</a:t>
            </a:r>
          </a:p>
          <a:p>
            <a:pPr lvl="1"/>
            <a:r>
              <a:rPr lang="en-US" dirty="0"/>
              <a:t>Distances and thresholds</a:t>
            </a:r>
          </a:p>
          <a:p>
            <a:pPr lvl="1"/>
            <a:r>
              <a:rPr lang="en-US" dirty="0"/>
              <a:t>Clustering methods</a:t>
            </a:r>
          </a:p>
          <a:p>
            <a:pPr lvl="1"/>
            <a:r>
              <a:rPr lang="en-US" dirty="0"/>
              <a:t>Quantification</a:t>
            </a:r>
          </a:p>
          <a:p>
            <a:r>
              <a:rPr lang="en-US" dirty="0"/>
              <a:t>Community analysis is not the primary goal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1B6728F-3431-9806-C9EE-AE9037DF0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9351" y="41783"/>
            <a:ext cx="6465502" cy="677443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384CB1-E424-295A-9D34-9F2F777A0F3A}"/>
              </a:ext>
            </a:extLst>
          </p:cNvPr>
          <p:cNvSpPr txBox="1"/>
          <p:nvPr/>
        </p:nvSpPr>
        <p:spPr>
          <a:xfrm>
            <a:off x="0" y="6442172"/>
            <a:ext cx="5159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Kerwin</a:t>
            </a:r>
            <a:r>
              <a:rPr lang="en-US" dirty="0"/>
              <a:t> et al. 2019 mBio </a:t>
            </a:r>
            <a:r>
              <a:rPr lang="en-US" dirty="0" err="1"/>
              <a:t>doi</a:t>
            </a:r>
            <a:r>
              <a:rPr lang="en-US" dirty="0"/>
              <a:t>: 10.1128/mBio.02376-19</a:t>
            </a:r>
          </a:p>
        </p:txBody>
      </p:sp>
    </p:spTree>
    <p:extLst>
      <p:ext uri="{BB962C8B-B14F-4D97-AF65-F5344CB8AC3E}">
        <p14:creationId xmlns:p14="http://schemas.microsoft.com/office/powerpoint/2010/main" val="3785408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10B1062-C842-7CA1-7690-AD7DD30984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Aim 1. Develop the muMS2 R package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60B4A35-95FD-F11D-2960-6D6E7239F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Foundation</a:t>
            </a:r>
          </a:p>
          <a:p>
            <a:pPr lvl="1"/>
            <a:r>
              <a:rPr lang="en-US" dirty="0"/>
              <a:t>Open-source R package</a:t>
            </a:r>
          </a:p>
          <a:p>
            <a:pPr lvl="1"/>
            <a:r>
              <a:rPr lang="en-US" dirty="0"/>
              <a:t>Extensible for additional development</a:t>
            </a:r>
          </a:p>
          <a:p>
            <a:pPr lvl="1"/>
            <a:r>
              <a:rPr lang="en-US" dirty="0"/>
              <a:t>Transparency</a:t>
            </a:r>
          </a:p>
          <a:p>
            <a:pPr lvl="1"/>
            <a:r>
              <a:rPr lang="en-US" dirty="0"/>
              <a:t>Democratizes development</a:t>
            </a:r>
          </a:p>
          <a:p>
            <a:r>
              <a:rPr lang="en-US" dirty="0"/>
              <a:t>Usage</a:t>
            </a:r>
          </a:p>
          <a:p>
            <a:pPr lvl="1"/>
            <a:r>
              <a:rPr lang="en-US" dirty="0"/>
              <a:t>Can be run locally</a:t>
            </a:r>
          </a:p>
          <a:p>
            <a:pPr lvl="1"/>
            <a:r>
              <a:rPr lang="en-US" dirty="0"/>
              <a:t>User can have greater control over parameters and algorithm selection</a:t>
            </a:r>
          </a:p>
          <a:p>
            <a:pPr lvl="1"/>
            <a:r>
              <a:rPr lang="en-US" dirty="0"/>
              <a:t>Operating system independent</a:t>
            </a:r>
          </a:p>
          <a:p>
            <a:pPr lvl="1"/>
            <a:r>
              <a:rPr lang="en-US" dirty="0"/>
              <a:t>End goal of output is community analysis rather than discovery</a:t>
            </a:r>
          </a:p>
        </p:txBody>
      </p:sp>
    </p:spTree>
    <p:extLst>
      <p:ext uri="{BB962C8B-B14F-4D97-AF65-F5344CB8AC3E}">
        <p14:creationId xmlns:p14="http://schemas.microsoft.com/office/powerpoint/2010/main" val="323257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FEDC6-2DA0-992C-21C3-4FE8B23E9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Aim 2. Construct a predictive abundance algorithm for quantification of MS features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EE38C1-10A3-CE5F-AA38-60B5F84F2A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241" y="1887409"/>
            <a:ext cx="5181600" cy="4351338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Quantification is fraught with many challenges</a:t>
            </a:r>
          </a:p>
          <a:p>
            <a:r>
              <a:rPr lang="en-US" dirty="0"/>
              <a:t>Will validate using synthetic metabolomic data</a:t>
            </a:r>
          </a:p>
          <a:p>
            <a:r>
              <a:rPr lang="en-US" dirty="0"/>
              <a:t>Will implement existing methods as well as a mixture model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EB2C6F-BB64-1DA5-DB36-BE42552F8C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1841" y="1690688"/>
            <a:ext cx="6338773" cy="509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3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F10A6F5C7C8F4C91C1BC2BA202CB47" ma:contentTypeVersion="2" ma:contentTypeDescription="Create a new document." ma:contentTypeScope="" ma:versionID="bf93bc06878859a0112bb54a728423b0">
  <xsd:schema xmlns:xsd="http://www.w3.org/2001/XMLSchema" xmlns:xs="http://www.w3.org/2001/XMLSchema" xmlns:p="http://schemas.microsoft.com/office/2006/metadata/properties" xmlns:ns2="86a67e7f-fa8c-45ae-ab39-5e78a61f1421" targetNamespace="http://schemas.microsoft.com/office/2006/metadata/properties" ma:root="true" ma:fieldsID="2254d33375b1dc8afc35c63d06012fbf" ns2:_="">
    <xsd:import namespace="86a67e7f-fa8c-45ae-ab39-5e78a61f142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a67e7f-fa8c-45ae-ab39-5e78a61f142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F1AE00E-8330-495D-A7EB-3BDFD662ECBA}"/>
</file>

<file path=customXml/itemProps2.xml><?xml version="1.0" encoding="utf-8"?>
<ds:datastoreItem xmlns:ds="http://schemas.openxmlformats.org/officeDocument/2006/customXml" ds:itemID="{CEABA153-32CD-45D4-9F94-29D78D54EA49}"/>
</file>

<file path=customXml/itemProps3.xml><?xml version="1.0" encoding="utf-8"?>
<ds:datastoreItem xmlns:ds="http://schemas.openxmlformats.org/officeDocument/2006/customXml" ds:itemID="{6581EC5D-BF66-4464-9362-57EA66E1E201}"/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561</Words>
  <Application>Microsoft Macintosh PowerPoint</Application>
  <PresentationFormat>Widescreen</PresentationFormat>
  <Paragraphs>92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ff-scala-sans-pro</vt:lpstr>
      <vt:lpstr>Office Theme</vt:lpstr>
      <vt:lpstr>muMS2: an open-source R package for analyzing metabolomics data (1U01CA264071)</vt:lpstr>
      <vt:lpstr>Colorectal cancer diagnostics</vt:lpstr>
      <vt:lpstr>PowerPoint Presentation</vt:lpstr>
      <vt:lpstr>Moving away from taxonomic data</vt:lpstr>
      <vt:lpstr>Challenges</vt:lpstr>
      <vt:lpstr>What was our solution for 16S rRNA gene sequencing?</vt:lpstr>
      <vt:lpstr>PowerPoint Presentation</vt:lpstr>
      <vt:lpstr>Aim 1. Develop the muMS2 R package</vt:lpstr>
      <vt:lpstr>Aim 2. Construct a predictive abundance algorithm for quantification of MS features</vt:lpstr>
      <vt:lpstr>Aim 2. Construct a predictive abundance algorithm for quantification of MS features</vt:lpstr>
      <vt:lpstr>Aim 3. Construct operational metabolomics units (OMUs) framework</vt:lpstr>
      <vt:lpstr>Aim 3. Construct operational metabolomics units (OMUs) framework</vt:lpstr>
      <vt:lpstr>Aim 3. Construct operational metabolomics units (OMUs) framework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muMS2: an open-source R package for analyzing and integrating multi-omics datasets to improve early detection and understanding of colorectal cancer</dc:title>
  <dc:creator>Schloss, Patrick</dc:creator>
  <cp:lastModifiedBy>Schloss, Patrick</cp:lastModifiedBy>
  <cp:revision>8</cp:revision>
  <dcterms:created xsi:type="dcterms:W3CDTF">2022-10-27T13:33:00Z</dcterms:created>
  <dcterms:modified xsi:type="dcterms:W3CDTF">2022-11-04T13:28:47Z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0x01010005F10A6F5C7C8F4C91C1BC2BA202CB47</vt:lpwstr>
  </property>
</Properties>
</file>