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0" r:id="rId2"/>
    <p:sldId id="308" r:id="rId3"/>
    <p:sldId id="270" r:id="rId4"/>
    <p:sldId id="291" r:id="rId5"/>
    <p:sldId id="288" r:id="rId6"/>
    <p:sldId id="307" r:id="rId7"/>
    <p:sldId id="258" r:id="rId8"/>
    <p:sldId id="306" r:id="rId9"/>
    <p:sldId id="309" r:id="rId10"/>
    <p:sldId id="311" r:id="rId11"/>
    <p:sldId id="271" r:id="rId12"/>
    <p:sldId id="264" r:id="rId13"/>
    <p:sldId id="304" r:id="rId14"/>
    <p:sldId id="310" r:id="rId15"/>
    <p:sldId id="259" r:id="rId16"/>
    <p:sldId id="312" r:id="rId17"/>
    <p:sldId id="28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p:restoredTop sz="63371"/>
  </p:normalViewPr>
  <p:slideViewPr>
    <p:cSldViewPr snapToGrid="0">
      <p:cViewPr varScale="1">
        <p:scale>
          <a:sx n="97" d="100"/>
          <a:sy n="97" d="100"/>
        </p:scale>
        <p:origin x="30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B4A651-6386-714E-B4E7-AB4CBF0B6EFA}" type="datetimeFigureOut">
              <a:rPr lang="en-US" smtClean="0"/>
              <a:t>12/1/22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7A305-DE5E-6142-8F95-ECDCC876152F}" type="slidenum">
              <a:rPr lang="en-US" smtClean="0"/>
              <a:t>‹#›</a:t>
            </a:fld>
            <a:endParaRPr lang="en-US"/>
          </a:p>
        </p:txBody>
      </p:sp>
    </p:spTree>
    <p:extLst>
      <p:ext uri="{BB962C8B-B14F-4D97-AF65-F5344CB8AC3E}">
        <p14:creationId xmlns:p14="http://schemas.microsoft.com/office/powerpoint/2010/main" val="261888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am going to talk to you today about our new R21 award, entitled OKRA, Oncology Knowledgebase Rapid Alerts. This project uses the My Cancer Genome knowledgebase.</a:t>
            </a:r>
          </a:p>
          <a:p>
            <a:endParaRPr lang="en-US" dirty="0">
              <a:cs typeface="Calibri"/>
            </a:endParaRPr>
          </a:p>
          <a:p>
            <a:r>
              <a:rPr lang="en-US" dirty="0">
                <a:cs typeface="Calibri"/>
              </a:rPr>
              <a:t>My co-MPI is Dr. Travis Osterman, and I am joined on the call today by scientist Kate </a:t>
            </a:r>
            <a:r>
              <a:rPr lang="en-US" dirty="0" err="1">
                <a:cs typeface="Calibri"/>
              </a:rPr>
              <a:t>Mittendorf</a:t>
            </a:r>
            <a:r>
              <a:rPr lang="en-US" dirty="0">
                <a:cs typeface="Calibri"/>
              </a:rPr>
              <a:t>. Our collaborators are also listed here.</a:t>
            </a:r>
          </a:p>
        </p:txBody>
      </p:sp>
      <p:sp>
        <p:nvSpPr>
          <p:cNvPr id="4" name="Slide Number Placeholder 3"/>
          <p:cNvSpPr>
            <a:spLocks noGrp="1"/>
          </p:cNvSpPr>
          <p:nvPr>
            <p:ph type="sldNum" sz="quarter" idx="5"/>
          </p:nvPr>
        </p:nvSpPr>
        <p:spPr/>
        <p:txBody>
          <a:bodyPr/>
          <a:lstStyle/>
          <a:p>
            <a:fld id="{36CF1847-BD92-49B2-980F-20DA22689145}" type="slidenum">
              <a:rPr lang="en-US" smtClean="0"/>
              <a:t>1</a:t>
            </a:fld>
            <a:endParaRPr lang="en-US"/>
          </a:p>
        </p:txBody>
      </p:sp>
    </p:spTree>
    <p:extLst>
      <p:ext uri="{BB962C8B-B14F-4D97-AF65-F5344CB8AC3E}">
        <p14:creationId xmlns:p14="http://schemas.microsoft.com/office/powerpoint/2010/main" val="4055496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 HL7-formatted NGS results look like? Vanderbilt uses Tempus for NGS tumor sequencing, and so here I am showing an example excerpt of a message from Tempus indicating a missense mutation. The API will need to be able to find the relevant information in this message.</a:t>
            </a:r>
          </a:p>
        </p:txBody>
      </p:sp>
      <p:sp>
        <p:nvSpPr>
          <p:cNvPr id="4" name="Slide Number Placeholder 3"/>
          <p:cNvSpPr>
            <a:spLocks noGrp="1"/>
          </p:cNvSpPr>
          <p:nvPr>
            <p:ph type="sldNum" sz="quarter" idx="5"/>
          </p:nvPr>
        </p:nvSpPr>
        <p:spPr/>
        <p:txBody>
          <a:bodyPr/>
          <a:lstStyle/>
          <a:p>
            <a:fld id="{6417A305-DE5E-6142-8F95-ECDCC876152F}" type="slidenum">
              <a:rPr lang="en-US" smtClean="0"/>
              <a:t>10</a:t>
            </a:fld>
            <a:endParaRPr lang="en-US"/>
          </a:p>
        </p:txBody>
      </p:sp>
    </p:spTree>
    <p:extLst>
      <p:ext uri="{BB962C8B-B14F-4D97-AF65-F5344CB8AC3E}">
        <p14:creationId xmlns:p14="http://schemas.microsoft.com/office/powerpoint/2010/main" val="450881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highlighted some of the information the API will need to be able to locate, such as the human reference sequence assembly version, the gene studied, the reference sequence, and the c dot and p dot information. There is also content that is Tempus-specific, such as “variant category” and “pathology notes”, and those will be ignored by the API.</a:t>
            </a:r>
          </a:p>
        </p:txBody>
      </p:sp>
      <p:sp>
        <p:nvSpPr>
          <p:cNvPr id="4" name="Slide Number Placeholder 3"/>
          <p:cNvSpPr>
            <a:spLocks noGrp="1"/>
          </p:cNvSpPr>
          <p:nvPr>
            <p:ph type="sldNum" sz="quarter" idx="5"/>
          </p:nvPr>
        </p:nvSpPr>
        <p:spPr/>
        <p:txBody>
          <a:bodyPr/>
          <a:lstStyle/>
          <a:p>
            <a:fld id="{6417A305-DE5E-6142-8F95-ECDCC876152F}" type="slidenum">
              <a:rPr lang="en-US" smtClean="0"/>
              <a:t>11</a:t>
            </a:fld>
            <a:endParaRPr lang="en-US"/>
          </a:p>
        </p:txBody>
      </p:sp>
    </p:spTree>
    <p:extLst>
      <p:ext uri="{BB962C8B-B14F-4D97-AF65-F5344CB8AC3E}">
        <p14:creationId xmlns:p14="http://schemas.microsoft.com/office/powerpoint/2010/main" val="2285372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get from test results to therapeutic assertions in MCG? In an ideal case, we would know the diagnosis, biomarkers, and therapeutic context for each test result and patient. This project will focus on NSCLC as the diagnosis and all associated NGS biomarker test results for which there is an MCG therapeutic assertion. Looking at biomarker matching, you can see that MCG assertions use concepts like EGFR exon 19 deletion, or EGFR activating mutations, not just more straightforward concepts like EGFR T790M.</a:t>
            </a:r>
          </a:p>
        </p:txBody>
      </p:sp>
      <p:sp>
        <p:nvSpPr>
          <p:cNvPr id="4" name="Slide Number Placeholder 3"/>
          <p:cNvSpPr>
            <a:spLocks noGrp="1"/>
          </p:cNvSpPr>
          <p:nvPr>
            <p:ph type="sldNum" sz="quarter" idx="5"/>
          </p:nvPr>
        </p:nvSpPr>
        <p:spPr/>
        <p:txBody>
          <a:bodyPr/>
          <a:lstStyle/>
          <a:p>
            <a:fld id="{6417A305-DE5E-6142-8F95-ECDCC876152F}" type="slidenum">
              <a:rPr lang="en-US" smtClean="0"/>
              <a:t>12</a:t>
            </a:fld>
            <a:endParaRPr lang="en-US"/>
          </a:p>
        </p:txBody>
      </p:sp>
    </p:spTree>
    <p:extLst>
      <p:ext uri="{BB962C8B-B14F-4D97-AF65-F5344CB8AC3E}">
        <p14:creationId xmlns:p14="http://schemas.microsoft.com/office/powerpoint/2010/main" val="4274724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API will need to be able to move as needed within interrelated variant concepts</a:t>
            </a:r>
            <a:r>
              <a:rPr lang="en-US" baseline="0" dirty="0"/>
              <a:t>. This figure shows how variant concepts relate in MCG, and you can see that we cover both genomic and protein-based alterations.  The schematic shows genomic alteration concepts and the parts of a gene or protein that the concept can be mapped to.</a:t>
            </a:r>
            <a:endParaRPr lang="en-US" dirty="0"/>
          </a:p>
        </p:txBody>
      </p:sp>
      <p:sp>
        <p:nvSpPr>
          <p:cNvPr id="4" name="Slide Number Placeholder 3"/>
          <p:cNvSpPr>
            <a:spLocks noGrp="1"/>
          </p:cNvSpPr>
          <p:nvPr>
            <p:ph type="sldNum" sz="quarter" idx="10"/>
          </p:nvPr>
        </p:nvSpPr>
        <p:spPr/>
        <p:txBody>
          <a:bodyPr/>
          <a:lstStyle/>
          <a:p>
            <a:fld id="{F2965A99-74C2-4304-82EB-019EB185F76B}" type="slidenum">
              <a:rPr lang="en-US" smtClean="0"/>
              <a:t>13</a:t>
            </a:fld>
            <a:endParaRPr lang="en-US"/>
          </a:p>
        </p:txBody>
      </p:sp>
    </p:spTree>
    <p:extLst>
      <p:ext uri="{BB962C8B-B14F-4D97-AF65-F5344CB8AC3E}">
        <p14:creationId xmlns:p14="http://schemas.microsoft.com/office/powerpoint/2010/main" val="3551427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focuses in on the variant types that we will address related to NSCLC in this R21.</a:t>
            </a:r>
          </a:p>
          <a:p>
            <a:endParaRPr lang="en-US" dirty="0"/>
          </a:p>
          <a:p>
            <a:r>
              <a:rPr lang="en-US" baseline="0" dirty="0"/>
              <a:t>For example, the API will be able to recognize any deletion in exon 19 of EGFR as being a member of the group EGFR Exon 19 Deletion as included in the MCG knowledgebase.</a:t>
            </a:r>
            <a:endParaRPr lang="en-US" dirty="0"/>
          </a:p>
        </p:txBody>
      </p:sp>
      <p:sp>
        <p:nvSpPr>
          <p:cNvPr id="4" name="Slide Number Placeholder 3"/>
          <p:cNvSpPr>
            <a:spLocks noGrp="1"/>
          </p:cNvSpPr>
          <p:nvPr>
            <p:ph type="sldNum" sz="quarter" idx="10"/>
          </p:nvPr>
        </p:nvSpPr>
        <p:spPr/>
        <p:txBody>
          <a:bodyPr/>
          <a:lstStyle/>
          <a:p>
            <a:fld id="{F2965A99-74C2-4304-82EB-019EB185F76B}" type="slidenum">
              <a:rPr lang="en-US" smtClean="0"/>
              <a:t>14</a:t>
            </a:fld>
            <a:endParaRPr lang="en-US"/>
          </a:p>
        </p:txBody>
      </p:sp>
    </p:spTree>
    <p:extLst>
      <p:ext uri="{BB962C8B-B14F-4D97-AF65-F5344CB8AC3E}">
        <p14:creationId xmlns:p14="http://schemas.microsoft.com/office/powerpoint/2010/main" val="1110710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spend a few minutes on Aim 2 before we close. Aim 2 focuses on getting the CDS into the EHR. We will do a proof-of-concept demonstration using NSCLC and the VUMC EHR, which is an instance of Epic as of November 2017. </a:t>
            </a:r>
          </a:p>
          <a:p>
            <a:endParaRPr lang="en-US" dirty="0"/>
          </a:p>
          <a:p>
            <a:r>
              <a:rPr lang="en-US" dirty="0"/>
              <a:t>Part A of this figure shows the data flow for Aim 2. This is one example data flow, though there may be others as we work through what interoperability will look like for this aim.</a:t>
            </a:r>
          </a:p>
          <a:p>
            <a:endParaRPr lang="en-US" dirty="0"/>
          </a:p>
          <a:p>
            <a:r>
              <a:rPr lang="en-US" dirty="0"/>
              <a:t>Part B of this figure shows a mock-up of what the CDS might look like in our instance of Epic.</a:t>
            </a:r>
          </a:p>
          <a:p>
            <a:endParaRPr lang="en-US" dirty="0"/>
          </a:p>
          <a:p>
            <a:r>
              <a:rPr lang="en-US" b="1" dirty="0"/>
              <a:t>Full text of Aim 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Develop methods for integration of biomarker-driven CDS into the EHR as human-readable statements. </a:t>
            </a:r>
            <a:r>
              <a:rPr lang="en-US" sz="1200" dirty="0"/>
              <a:t>In this aim, we will build API functions to (a) receive communications from the EHR when an oncologist views tumor test results, (b) retrieve cached CDS, and (c) send reusable CDS blocks to the EHR. Using NSCLC as a proof-of-concept, we will integrate OKRA CDS into the EHR as knowledge alerts to oncologists that display alongside the molecular results report. </a:t>
            </a:r>
          </a:p>
          <a:p>
            <a:endParaRPr lang="en-US" dirty="0"/>
          </a:p>
        </p:txBody>
      </p:sp>
      <p:sp>
        <p:nvSpPr>
          <p:cNvPr id="4" name="Slide Number Placeholder 3"/>
          <p:cNvSpPr>
            <a:spLocks noGrp="1"/>
          </p:cNvSpPr>
          <p:nvPr>
            <p:ph type="sldNum" sz="quarter" idx="5"/>
          </p:nvPr>
        </p:nvSpPr>
        <p:spPr/>
        <p:txBody>
          <a:bodyPr/>
          <a:lstStyle/>
          <a:p>
            <a:fld id="{6417A305-DE5E-6142-8F95-ECDCC876152F}" type="slidenum">
              <a:rPr lang="en-US" smtClean="0"/>
              <a:t>15</a:t>
            </a:fld>
            <a:endParaRPr lang="en-US"/>
          </a:p>
        </p:txBody>
      </p:sp>
    </p:spTree>
    <p:extLst>
      <p:ext uri="{BB962C8B-B14F-4D97-AF65-F5344CB8AC3E}">
        <p14:creationId xmlns:p14="http://schemas.microsoft.com/office/powerpoint/2010/main" val="1815168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IT brought up sticky question of whether the cache was considered part of the legal medical record. To avoid confusion, we decided to write CDS from the API directly into a storage location within the EHR, removing that issue. Institution will know what the physician has viewed, and when, and no external server will need to store potentially identifiable information.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Diagnosis is a necessary component of the matching algorithm. A diagnosis is sent with the test order, but it is not returned in the HL7 message. There is no single place to retrieve this information from the EHR, and creating an algorithm to estimate it is its own project. So, working on best approaches to this problem for this R21. This may be a solved problem at other institutions and in other EHR systems.</a:t>
            </a:r>
          </a:p>
          <a:p>
            <a:endParaRPr lang="en-US" dirty="0"/>
          </a:p>
          <a:p>
            <a:r>
              <a:rPr lang="en-US" dirty="0"/>
              <a:t>Our Health IT knows how to handle homegrown research projects as well as how to handle externally sourced operationally focused tools. Less able to handle research projects that are intended to become operational after development.</a:t>
            </a:r>
          </a:p>
        </p:txBody>
      </p:sp>
      <p:sp>
        <p:nvSpPr>
          <p:cNvPr id="4" name="Slide Number Placeholder 3"/>
          <p:cNvSpPr>
            <a:spLocks noGrp="1"/>
          </p:cNvSpPr>
          <p:nvPr>
            <p:ph type="sldNum" sz="quarter" idx="5"/>
          </p:nvPr>
        </p:nvSpPr>
        <p:spPr/>
        <p:txBody>
          <a:bodyPr/>
          <a:lstStyle/>
          <a:p>
            <a:fld id="{6417A305-DE5E-6142-8F95-ECDCC876152F}" type="slidenum">
              <a:rPr lang="en-US" smtClean="0"/>
              <a:t>16</a:t>
            </a:fld>
            <a:endParaRPr lang="en-US"/>
          </a:p>
        </p:txBody>
      </p:sp>
    </p:spTree>
    <p:extLst>
      <p:ext uri="{BB962C8B-B14F-4D97-AF65-F5344CB8AC3E}">
        <p14:creationId xmlns:p14="http://schemas.microsoft.com/office/powerpoint/2010/main" val="3101486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is our acknowledgement slide. The official R21 project team is shown on top, and the current greater MCG and Precision Oncology team is shown on the bottom. </a:t>
            </a:r>
          </a:p>
        </p:txBody>
      </p:sp>
      <p:sp>
        <p:nvSpPr>
          <p:cNvPr id="4" name="Slide Number Placeholder 3"/>
          <p:cNvSpPr>
            <a:spLocks noGrp="1"/>
          </p:cNvSpPr>
          <p:nvPr>
            <p:ph type="sldNum" sz="quarter" idx="10"/>
          </p:nvPr>
        </p:nvSpPr>
        <p:spPr/>
        <p:txBody>
          <a:bodyPr/>
          <a:lstStyle/>
          <a:p>
            <a:fld id="{9504B4C9-D844-4E0A-AB70-CB6F86564B3C}" type="slidenum">
              <a:rPr lang="en-US" smtClean="0"/>
              <a:t>17</a:t>
            </a:fld>
            <a:endParaRPr lang="en-US"/>
          </a:p>
        </p:txBody>
      </p:sp>
    </p:spTree>
    <p:extLst>
      <p:ext uri="{BB962C8B-B14F-4D97-AF65-F5344CB8AC3E}">
        <p14:creationId xmlns:p14="http://schemas.microsoft.com/office/powerpoint/2010/main" val="311077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going to start off by highlighting this figure from the National Center for Advancing Translational Sciences. I think we can argue that nearly all cancer research is in some capacity “translational”, as you can see everything from basic research to public health research shown in this figure representing the “translational science spectrum”. From reviewing other ITCR funded projects and attending this year’s annual meeting, it seems that most of our projects live in the basic research and preclinical research categories. Our project is much more on the side of clinical implementation. Even so, it still falls into the category of informatics technologies for cancer research.</a:t>
            </a:r>
          </a:p>
          <a:p>
            <a:endParaRPr lang="en-US" dirty="0"/>
          </a:p>
        </p:txBody>
      </p:sp>
      <p:sp>
        <p:nvSpPr>
          <p:cNvPr id="4" name="Slide Number Placeholder 3"/>
          <p:cNvSpPr>
            <a:spLocks noGrp="1"/>
          </p:cNvSpPr>
          <p:nvPr>
            <p:ph type="sldNum" sz="quarter" idx="5"/>
          </p:nvPr>
        </p:nvSpPr>
        <p:spPr/>
        <p:txBody>
          <a:bodyPr/>
          <a:lstStyle/>
          <a:p>
            <a:fld id="{6417A305-DE5E-6142-8F95-ECDCC876152F}" type="slidenum">
              <a:rPr lang="en-US" smtClean="0"/>
              <a:t>2</a:t>
            </a:fld>
            <a:endParaRPr lang="en-US"/>
          </a:p>
        </p:txBody>
      </p:sp>
    </p:spTree>
    <p:extLst>
      <p:ext uri="{BB962C8B-B14F-4D97-AF65-F5344CB8AC3E}">
        <p14:creationId xmlns:p14="http://schemas.microsoft.com/office/powerpoint/2010/main" val="4101253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Arial" charset="0"/>
                <a:ea typeface="ＭＳ Ｐゴシック" pitchFamily="34" charset="-128"/>
              </a:rPr>
              <a:t>I want to spend just a moment introducing you to My Cancer Genome, since not everyone on the call will be familiar with it. My Cancer Genome was the first knowledgebase of its kind, it went live in 2011, with the goal of providing gene-directed cancer treatment options for patients and their physicians. My Cancer Genome also includes information about cancer clinical trials, cancer-directed therapies, and includes prevalence data from AACR Project GENIE.</a:t>
            </a:r>
          </a:p>
          <a:p>
            <a:r>
              <a:rPr lang="en-US" dirty="0">
                <a:latin typeface="Arial" charset="0"/>
                <a:ea typeface="ＭＳ Ｐゴシック" pitchFamily="34" charset="-128"/>
              </a:rPr>
              <a:t>Total of 3.5 M pageviews since it went live at the beginning of 2011. It is an internationally used resource, with only about 30% of visits from the US, with China and Russia being the next most prevalent users of the resource.</a:t>
            </a:r>
          </a:p>
          <a:p>
            <a:endParaRPr lang="en-US" dirty="0">
              <a:latin typeface="Arial" charset="0"/>
              <a:ea typeface="ＭＳ Ｐゴシック" pitchFamily="34" charset="-128"/>
            </a:endParaRPr>
          </a:p>
          <a:p>
            <a:endParaRPr lang="en-US" dirty="0">
              <a:latin typeface="Arial" charset="0"/>
              <a:ea typeface="ＭＳ Ｐゴシック" pitchFamily="34" charset="-128"/>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29419" indent="-280547">
              <a:defRPr sz="2400">
                <a:solidFill>
                  <a:schemeClr val="tx1"/>
                </a:solidFill>
                <a:latin typeface="Arial" charset="0"/>
                <a:ea typeface="ＭＳ Ｐゴシック" pitchFamily="34" charset="-128"/>
              </a:defRPr>
            </a:lvl2pPr>
            <a:lvl3pPr marL="1122183" indent="-224438">
              <a:defRPr sz="2400">
                <a:solidFill>
                  <a:schemeClr val="tx1"/>
                </a:solidFill>
                <a:latin typeface="Arial" charset="0"/>
                <a:ea typeface="ＭＳ Ｐゴシック" pitchFamily="34" charset="-128"/>
              </a:defRPr>
            </a:lvl3pPr>
            <a:lvl4pPr marL="1571058" indent="-224438">
              <a:defRPr sz="2400">
                <a:solidFill>
                  <a:schemeClr val="tx1"/>
                </a:solidFill>
                <a:latin typeface="Arial" charset="0"/>
                <a:ea typeface="ＭＳ Ｐゴシック" pitchFamily="34" charset="-128"/>
              </a:defRPr>
            </a:lvl4pPr>
            <a:lvl5pPr marL="2019931" indent="-224438">
              <a:defRPr sz="2400">
                <a:solidFill>
                  <a:schemeClr val="tx1"/>
                </a:solidFill>
                <a:latin typeface="Arial" charset="0"/>
                <a:ea typeface="ＭＳ Ｐゴシック" pitchFamily="34" charset="-128"/>
              </a:defRPr>
            </a:lvl5pPr>
            <a:lvl6pPr marL="2468803" indent="-224438" eaLnBrk="0" fontAlgn="base" hangingPunct="0">
              <a:spcBef>
                <a:spcPct val="0"/>
              </a:spcBef>
              <a:spcAft>
                <a:spcPct val="0"/>
              </a:spcAft>
              <a:defRPr sz="2400">
                <a:solidFill>
                  <a:schemeClr val="tx1"/>
                </a:solidFill>
                <a:latin typeface="Arial" charset="0"/>
                <a:ea typeface="ＭＳ Ｐゴシック" pitchFamily="34" charset="-128"/>
              </a:defRPr>
            </a:lvl6pPr>
            <a:lvl7pPr marL="2917677" indent="-224438" eaLnBrk="0" fontAlgn="base" hangingPunct="0">
              <a:spcBef>
                <a:spcPct val="0"/>
              </a:spcBef>
              <a:spcAft>
                <a:spcPct val="0"/>
              </a:spcAft>
              <a:defRPr sz="2400">
                <a:solidFill>
                  <a:schemeClr val="tx1"/>
                </a:solidFill>
                <a:latin typeface="Arial" charset="0"/>
                <a:ea typeface="ＭＳ Ｐゴシック" pitchFamily="34" charset="-128"/>
              </a:defRPr>
            </a:lvl7pPr>
            <a:lvl8pPr marL="3366550" indent="-224438" eaLnBrk="0" fontAlgn="base" hangingPunct="0">
              <a:spcBef>
                <a:spcPct val="0"/>
              </a:spcBef>
              <a:spcAft>
                <a:spcPct val="0"/>
              </a:spcAft>
              <a:defRPr sz="2400">
                <a:solidFill>
                  <a:schemeClr val="tx1"/>
                </a:solidFill>
                <a:latin typeface="Arial" charset="0"/>
                <a:ea typeface="ＭＳ Ｐゴシック" pitchFamily="34" charset="-128"/>
              </a:defRPr>
            </a:lvl8pPr>
            <a:lvl9pPr marL="3815425" indent="-224438" eaLnBrk="0" fontAlgn="base" hangingPunct="0">
              <a:spcBef>
                <a:spcPct val="0"/>
              </a:spcBef>
              <a:spcAft>
                <a:spcPct val="0"/>
              </a:spcAft>
              <a:defRPr sz="2400">
                <a:solidFill>
                  <a:schemeClr val="tx1"/>
                </a:solidFill>
                <a:latin typeface="Arial" charset="0"/>
                <a:ea typeface="ＭＳ Ｐゴシック" pitchFamily="34" charset="-128"/>
              </a:defRPr>
            </a:lvl9pPr>
          </a:lstStyle>
          <a:p>
            <a:fld id="{BBB6D5D6-95C1-4342-99A2-CE28DCB373A7}" type="slidenum">
              <a:rPr lang="en-US" sz="1200">
                <a:solidFill>
                  <a:srgbClr val="000000"/>
                </a:solidFill>
                <a:latin typeface="Calibri" pitchFamily="34" charset="0"/>
              </a:rPr>
              <a:pPr/>
              <a:t>3</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238570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Because our project will rely on the MCG knowledgebase, I want to spend a minute or two outlining its content and architecture. Essentially, </a:t>
            </a:r>
            <a:r>
              <a:rPr lang="en-US" dirty="0"/>
              <a:t>knowledge is imported from outside sources into the curation tool and is manually curated as necessary to generate what we call curated assertions – which are things like clinical trial eligibility groups and therapeutic assertions – and calculated assertions – such as biomarker and disease prevalence. To generate this system, we imported publicly available nomenclatures, hierarchies, and ontologies, outlined on the left of this slide, to develop internal biomarker, disease, and drug ontologies that we manually supplement as necessary. We also import cancer clinical trial documents from external document sources (like ClinicalTrials.gov) and manually annotate them using the biomarker, disease, and drug ontologies to generate a database of curated clinical trial eligibility groups and treatment contexts. We also use the biomarker, disease, and drug ontologies to generate therapeutic assertions that describe the predicted response to a drug in the context of a specific disease setting and biomarker status. These assertions are developed based on drug approvals, treatment guidelines, and literature review prior to release to the My Cancer Genome website. </a:t>
            </a:r>
            <a:endParaRPr lang="en-US" dirty="0">
              <a:cs typeface="Calibri"/>
            </a:endParaRPr>
          </a:p>
          <a:p>
            <a:endParaRPr lang="en-US" dirty="0"/>
          </a:p>
          <a:p>
            <a:r>
              <a:rPr lang="en-US" dirty="0"/>
              <a:t>Ontologies or datasets with rounded edges are manually supplemented or curated by MCG curators.</a:t>
            </a:r>
            <a:endParaRPr lang="en-US" dirty="0">
              <a:cs typeface="Calibri" panose="020F0502020204030204"/>
            </a:endParaRPr>
          </a:p>
          <a:p>
            <a:r>
              <a:rPr lang="en-US" dirty="0"/>
              <a:t>Ontologies, nomenclatures, or datasets with square, rectangular edges are not manually supplemented or curated.</a:t>
            </a:r>
          </a:p>
          <a:p>
            <a:r>
              <a:rPr lang="en-US" dirty="0"/>
              <a:t>Colored/grey fields and arrows show the information flow from ontologies and datasets that directly contribute to curated and calculated assertions. Those that are not colored are imported into an ontology or dataset prior to assertion generation. Black, skinny (non-block) arrows show information flow from curated assertions to calculated assertions (i.e., how curated assertions are used to generate calculated assertions).</a:t>
            </a:r>
          </a:p>
          <a:p>
            <a:endParaRPr lang="en-US" dirty="0"/>
          </a:p>
          <a:p>
            <a:r>
              <a:rPr lang="en-US" b="1" dirty="0"/>
              <a:t>Term Definitions</a:t>
            </a:r>
          </a:p>
          <a:p>
            <a:r>
              <a:rPr lang="en-US" dirty="0"/>
              <a:t>Functional Assertions: Variant location and effect information in Overview section of Biomarker pages</a:t>
            </a:r>
          </a:p>
          <a:p>
            <a:r>
              <a:rPr lang="en-US" dirty="0"/>
              <a:t>Biomarker and Disease Prevalence: GENIE charts in Overview section of Biomarker and Disease pages</a:t>
            </a:r>
          </a:p>
          <a:p>
            <a:r>
              <a:rPr lang="en-US" dirty="0"/>
              <a:t>Clinical Trial Landscape: # of Trials vs. Biomarker or Disease charts in Biomarker and Disease pages</a:t>
            </a:r>
          </a:p>
          <a:p>
            <a:r>
              <a:rPr lang="en-US" dirty="0"/>
              <a:t>Treatment trends: drug landscape charts in clinical trials section</a:t>
            </a:r>
          </a:p>
          <a:p>
            <a:r>
              <a:rPr lang="en-US" dirty="0"/>
              <a:t>Biomarker-disease frequency: Significance section of biomarker and disease pages</a:t>
            </a:r>
          </a:p>
        </p:txBody>
      </p:sp>
      <p:sp>
        <p:nvSpPr>
          <p:cNvPr id="4" name="Slide Number Placeholder 3"/>
          <p:cNvSpPr>
            <a:spLocks noGrp="1"/>
          </p:cNvSpPr>
          <p:nvPr>
            <p:ph type="sldNum" sz="quarter" idx="5"/>
          </p:nvPr>
        </p:nvSpPr>
        <p:spPr/>
        <p:txBody>
          <a:bodyPr/>
          <a:lstStyle/>
          <a:p>
            <a:fld id="{C3AF4AFC-13FA-0B4F-BF51-67C08AA65453}" type="slidenum">
              <a:rPr lang="en-US" smtClean="0"/>
              <a:t>4</a:t>
            </a:fld>
            <a:endParaRPr lang="en-US"/>
          </a:p>
        </p:txBody>
      </p:sp>
    </p:spTree>
    <p:extLst>
      <p:ext uri="{BB962C8B-B14F-4D97-AF65-F5344CB8AC3E}">
        <p14:creationId xmlns:p14="http://schemas.microsoft.com/office/powerpoint/2010/main" val="396588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The My Cancer Genome knowledgebase hasn’t only fueled the MCG website, it also is or has been used in other publicly available and clinically integrated solutions. This R21 focuses on integrating MCG content into the EHR alongside molecular testing results. Long ago, when Vanderbilt used a home-grown medical record, and we included info buttons to results of our targeted gene panels. With changing sequencing panels and moving to a new medical record, these links were lost.</a:t>
            </a:r>
          </a:p>
          <a:p>
            <a:endParaRPr lang="en-US" dirty="0">
              <a:cs typeface="Calibri" panose="020F0502020204030204"/>
            </a:endParaRPr>
          </a:p>
          <a:p>
            <a:r>
              <a:rPr lang="en-US" dirty="0">
                <a:cs typeface="Calibri" panose="020F0502020204030204"/>
              </a:rPr>
              <a:t>Since the number of molecular variants such as mutations that have clinical implications has been growing rapidly, as have the number of molecularly targeted therapies, this information is almost essential to help clinicians keep their practices up to date. But, each institution wants to be able to control what content they view, whether it be from a specific source like MCG, from an internally curated database, or from another source other than or separate from the NGS test vendor.</a:t>
            </a:r>
          </a:p>
        </p:txBody>
      </p:sp>
      <p:sp>
        <p:nvSpPr>
          <p:cNvPr id="4" name="Slide Number Placeholder 3"/>
          <p:cNvSpPr>
            <a:spLocks noGrp="1"/>
          </p:cNvSpPr>
          <p:nvPr>
            <p:ph type="sldNum" sz="quarter" idx="10"/>
          </p:nvPr>
        </p:nvSpPr>
        <p:spPr/>
        <p:txBody>
          <a:bodyPr/>
          <a:lstStyle/>
          <a:p>
            <a:fld id="{F7DB00CB-986F-4E56-B380-412B284A39E3}" type="slidenum">
              <a:rPr lang="en-US" smtClean="0"/>
              <a:t>5</a:t>
            </a:fld>
            <a:endParaRPr lang="en-US"/>
          </a:p>
        </p:txBody>
      </p:sp>
    </p:spTree>
    <p:extLst>
      <p:ext uri="{BB962C8B-B14F-4D97-AF65-F5344CB8AC3E}">
        <p14:creationId xmlns:p14="http://schemas.microsoft.com/office/powerpoint/2010/main" val="141270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Vanderbilt is not the only institution with this problem, and so we plan to create an open-source algorithm and API for computing biomarker-driven clinical decision support leveraging the My Cancer Genome Knowledgebase. Then, we will develop methods for integration of biomarker-</a:t>
            </a:r>
            <a:r>
              <a:rPr lang="en-US" dirty="0" err="1"/>
              <a:t>drived</a:t>
            </a:r>
            <a:r>
              <a:rPr lang="en-US" dirty="0"/>
              <a:t> CDS into the HER as human-readable statements, using NSCLC testing results in the Vanderbilt medical record as a demonstration. In future work, we plan to study the effectiveness of the CDS as well as implementation of this solution at other institutions.</a:t>
            </a:r>
          </a:p>
        </p:txBody>
      </p:sp>
      <p:sp>
        <p:nvSpPr>
          <p:cNvPr id="4" name="Slide Number Placeholder 3"/>
          <p:cNvSpPr>
            <a:spLocks noGrp="1"/>
          </p:cNvSpPr>
          <p:nvPr>
            <p:ph type="sldNum" sz="quarter" idx="5"/>
          </p:nvPr>
        </p:nvSpPr>
        <p:spPr/>
        <p:txBody>
          <a:bodyPr/>
          <a:lstStyle/>
          <a:p>
            <a:fld id="{6417A305-DE5E-6142-8F95-ECDCC876152F}" type="slidenum">
              <a:rPr lang="en-US" smtClean="0"/>
              <a:t>6</a:t>
            </a:fld>
            <a:endParaRPr lang="en-US"/>
          </a:p>
        </p:txBody>
      </p:sp>
    </p:spTree>
    <p:extLst>
      <p:ext uri="{BB962C8B-B14F-4D97-AF65-F5344CB8AC3E}">
        <p14:creationId xmlns:p14="http://schemas.microsoft.com/office/powerpoint/2010/main" val="4197923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shows the proposed architecture for our tools. </a:t>
            </a:r>
          </a:p>
          <a:p>
            <a:endParaRPr lang="en-US" dirty="0"/>
          </a:p>
          <a:p>
            <a:r>
              <a:rPr lang="en-US" dirty="0"/>
              <a:t>Aim 1 focuses on creating the API that will listen for or receive pushes of HL7 formatted molecular test results, match results to assertions in the MCG knowledgebase, and send human-readable CDS back to the EHR or to a storage location like the cache shown here.</a:t>
            </a:r>
          </a:p>
          <a:p>
            <a:endParaRPr lang="en-US" dirty="0"/>
          </a:p>
          <a:p>
            <a:r>
              <a:rPr lang="en-US" dirty="0"/>
              <a:t>Aim 2 will focus on </a:t>
            </a:r>
            <a:r>
              <a:rPr lang="en-US" sz="1200" dirty="0"/>
              <a:t>using NSCLC as a proof-of-concept, to integrate OKRA CDS into the EHR as knowledge alerts to oncologists that display alongside the molecular results report. </a:t>
            </a:r>
            <a:endParaRPr lang="en-US" dirty="0"/>
          </a:p>
        </p:txBody>
      </p:sp>
      <p:sp>
        <p:nvSpPr>
          <p:cNvPr id="4" name="Slide Number Placeholder 3"/>
          <p:cNvSpPr>
            <a:spLocks noGrp="1"/>
          </p:cNvSpPr>
          <p:nvPr>
            <p:ph type="sldNum" sz="quarter" idx="5"/>
          </p:nvPr>
        </p:nvSpPr>
        <p:spPr/>
        <p:txBody>
          <a:bodyPr/>
          <a:lstStyle/>
          <a:p>
            <a:fld id="{6417A305-DE5E-6142-8F95-ECDCC876152F}" type="slidenum">
              <a:rPr lang="en-US" smtClean="0"/>
              <a:t>7</a:t>
            </a:fld>
            <a:endParaRPr lang="en-US"/>
          </a:p>
        </p:txBody>
      </p:sp>
    </p:spTree>
    <p:extLst>
      <p:ext uri="{BB962C8B-B14F-4D97-AF65-F5344CB8AC3E}">
        <p14:creationId xmlns:p14="http://schemas.microsoft.com/office/powerpoint/2010/main" val="4068490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Aim 1 in a little more detail. First, the API will listen for or receive pushes of HL7-formatted results from a reference lab or in-house test. Next, matching the variants returned in the molecular testing results to the variants in MCG is a non-trivial task. In the next couple slides I will outline our first steps in this direction.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Full text of Aim 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Develop an open-source algorithm and API for computing and storing biomarker-driven CDS from the MCG knowledgebase. </a:t>
            </a:r>
            <a:endParaRPr lang="en-US" sz="1200" dirty="0"/>
          </a:p>
          <a:p>
            <a:r>
              <a:rPr lang="en-US" sz="1200" dirty="0"/>
              <a:t>We will develop an algorithm that will compute targeted therapy options and natural language CDS for a patient’s cancer type and molecular profile from the content stored in the MCG knowledgebase. We will build a web service API that receives molecular testing data, calls the MCG knowledgebase, runs the CDS algorithm, and outputs natural-language CDS in an HL7-compliant format that can be cached for rapid retrieval and that is compatible with any HL7-compliant EHR. </a:t>
            </a:r>
            <a:endParaRPr lang="en-US" dirty="0"/>
          </a:p>
        </p:txBody>
      </p:sp>
      <p:sp>
        <p:nvSpPr>
          <p:cNvPr id="4" name="Slide Number Placeholder 3"/>
          <p:cNvSpPr>
            <a:spLocks noGrp="1"/>
          </p:cNvSpPr>
          <p:nvPr>
            <p:ph type="sldNum" sz="quarter" idx="5"/>
          </p:nvPr>
        </p:nvSpPr>
        <p:spPr/>
        <p:txBody>
          <a:bodyPr/>
          <a:lstStyle/>
          <a:p>
            <a:fld id="{6417A305-DE5E-6142-8F95-ECDCC876152F}" type="slidenum">
              <a:rPr lang="en-US" smtClean="0"/>
              <a:t>8</a:t>
            </a:fld>
            <a:endParaRPr lang="en-US"/>
          </a:p>
        </p:txBody>
      </p:sp>
    </p:spTree>
    <p:extLst>
      <p:ext uri="{BB962C8B-B14F-4D97-AF65-F5344CB8AC3E}">
        <p14:creationId xmlns:p14="http://schemas.microsoft.com/office/powerpoint/2010/main" val="44429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an assertion, as housed in the knowledgebase, is translated into human-readable text for use in interpretive reports or in CDS in the EHR. On the left, you can see an abbreviated version of the MCG information architecture I showed you a few slides ago. Imported and manually curated information is used to assemble therapeutic assertions, shown in the middle. Each therapeutic assertion has a drug, disease, one or more biomarkers, a treatment setting, a use statement, and a source and source summary. An example is shown in part B. So, in this case, the resulting human-readable statement is that An FDA approval supports the use of </a:t>
            </a:r>
            <a:r>
              <a:rPr lang="en-US" dirty="0" err="1"/>
              <a:t>sotorasib</a:t>
            </a:r>
            <a:r>
              <a:rPr lang="en-US" dirty="0"/>
              <a:t> in metastatic NSCLC harboring a KRAS G12C mutation. The source summary shows a string of useful text from the FDA label.</a:t>
            </a:r>
          </a:p>
        </p:txBody>
      </p:sp>
      <p:sp>
        <p:nvSpPr>
          <p:cNvPr id="4" name="Slide Number Placeholder 3"/>
          <p:cNvSpPr>
            <a:spLocks noGrp="1"/>
          </p:cNvSpPr>
          <p:nvPr>
            <p:ph type="sldNum" sz="quarter" idx="5"/>
          </p:nvPr>
        </p:nvSpPr>
        <p:spPr/>
        <p:txBody>
          <a:bodyPr/>
          <a:lstStyle/>
          <a:p>
            <a:fld id="{6417A305-DE5E-6142-8F95-ECDCC876152F}" type="slidenum">
              <a:rPr lang="en-US" smtClean="0"/>
              <a:t>9</a:t>
            </a:fld>
            <a:endParaRPr lang="en-US"/>
          </a:p>
        </p:txBody>
      </p:sp>
    </p:spTree>
    <p:extLst>
      <p:ext uri="{BB962C8B-B14F-4D97-AF65-F5344CB8AC3E}">
        <p14:creationId xmlns:p14="http://schemas.microsoft.com/office/powerpoint/2010/main" val="452489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D9D8-1209-21C3-DEBE-1E03C8894A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0AC95C-5F82-E457-432F-DF8692F67F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CBEEF-3350-564E-2A3C-2ACAEA12E456}"/>
              </a:ext>
            </a:extLst>
          </p:cNvPr>
          <p:cNvSpPr>
            <a:spLocks noGrp="1"/>
          </p:cNvSpPr>
          <p:nvPr>
            <p:ph type="dt" sz="half" idx="10"/>
          </p:nvPr>
        </p:nvSpPr>
        <p:spPr/>
        <p:txBody>
          <a:bodyPr/>
          <a:lstStyle/>
          <a:p>
            <a:fld id="{901C8D64-FDA5-0B42-A1BE-BED6BE430980}" type="datetimeFigureOut">
              <a:rPr lang="en-US" smtClean="0"/>
              <a:t>12/1/22</a:t>
            </a:fld>
            <a:endParaRPr lang="en-US"/>
          </a:p>
        </p:txBody>
      </p:sp>
      <p:sp>
        <p:nvSpPr>
          <p:cNvPr id="5" name="Footer Placeholder 4">
            <a:extLst>
              <a:ext uri="{FF2B5EF4-FFF2-40B4-BE49-F238E27FC236}">
                <a16:creationId xmlns:a16="http://schemas.microsoft.com/office/drawing/2014/main" id="{2D6ECEB4-ECE5-1F10-02DD-907BE8700A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D7F47-E7EC-BD04-0111-3C84BEA92283}"/>
              </a:ext>
            </a:extLst>
          </p:cNvPr>
          <p:cNvSpPr>
            <a:spLocks noGrp="1"/>
          </p:cNvSpPr>
          <p:nvPr>
            <p:ph type="sldNum" sz="quarter" idx="12"/>
          </p:nvPr>
        </p:nvSpPr>
        <p:spPr/>
        <p:txBody>
          <a:bodyPr/>
          <a:lstStyle/>
          <a:p>
            <a:fld id="{A321C3C2-5F51-0948-9D1E-A3B9767E4AD8}" type="slidenum">
              <a:rPr lang="en-US" smtClean="0"/>
              <a:t>‹#›</a:t>
            </a:fld>
            <a:endParaRPr lang="en-US"/>
          </a:p>
        </p:txBody>
      </p:sp>
    </p:spTree>
    <p:extLst>
      <p:ext uri="{BB962C8B-B14F-4D97-AF65-F5344CB8AC3E}">
        <p14:creationId xmlns:p14="http://schemas.microsoft.com/office/powerpoint/2010/main" val="1754680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B8155-A4AC-1336-0D5D-5932DAC2BE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C03637-6B92-388E-1BCF-1707381698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9FB8CB-632E-816F-4855-6D6681FB6449}"/>
              </a:ext>
            </a:extLst>
          </p:cNvPr>
          <p:cNvSpPr>
            <a:spLocks noGrp="1"/>
          </p:cNvSpPr>
          <p:nvPr>
            <p:ph type="dt" sz="half" idx="10"/>
          </p:nvPr>
        </p:nvSpPr>
        <p:spPr/>
        <p:txBody>
          <a:bodyPr/>
          <a:lstStyle/>
          <a:p>
            <a:fld id="{901C8D64-FDA5-0B42-A1BE-BED6BE430980}" type="datetimeFigureOut">
              <a:rPr lang="en-US" smtClean="0"/>
              <a:t>12/1/22</a:t>
            </a:fld>
            <a:endParaRPr lang="en-US"/>
          </a:p>
        </p:txBody>
      </p:sp>
      <p:sp>
        <p:nvSpPr>
          <p:cNvPr id="5" name="Footer Placeholder 4">
            <a:extLst>
              <a:ext uri="{FF2B5EF4-FFF2-40B4-BE49-F238E27FC236}">
                <a16:creationId xmlns:a16="http://schemas.microsoft.com/office/drawing/2014/main" id="{2D71EA61-D57A-5079-21F3-11C415272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676714-0D99-4879-09B9-280DAC763EDC}"/>
              </a:ext>
            </a:extLst>
          </p:cNvPr>
          <p:cNvSpPr>
            <a:spLocks noGrp="1"/>
          </p:cNvSpPr>
          <p:nvPr>
            <p:ph type="sldNum" sz="quarter" idx="12"/>
          </p:nvPr>
        </p:nvSpPr>
        <p:spPr/>
        <p:txBody>
          <a:bodyPr/>
          <a:lstStyle/>
          <a:p>
            <a:fld id="{A321C3C2-5F51-0948-9D1E-A3B9767E4AD8}" type="slidenum">
              <a:rPr lang="en-US" smtClean="0"/>
              <a:t>‹#›</a:t>
            </a:fld>
            <a:endParaRPr lang="en-US"/>
          </a:p>
        </p:txBody>
      </p:sp>
    </p:spTree>
    <p:extLst>
      <p:ext uri="{BB962C8B-B14F-4D97-AF65-F5344CB8AC3E}">
        <p14:creationId xmlns:p14="http://schemas.microsoft.com/office/powerpoint/2010/main" val="196093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A588C-5CA6-B03D-1C85-EDC58FBF3DE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C24A1E-59B7-1687-E920-5F4C1F8708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3786C4-2EEE-6E8D-06C2-C6E6A906EBC1}"/>
              </a:ext>
            </a:extLst>
          </p:cNvPr>
          <p:cNvSpPr>
            <a:spLocks noGrp="1"/>
          </p:cNvSpPr>
          <p:nvPr>
            <p:ph type="dt" sz="half" idx="10"/>
          </p:nvPr>
        </p:nvSpPr>
        <p:spPr/>
        <p:txBody>
          <a:bodyPr/>
          <a:lstStyle/>
          <a:p>
            <a:fld id="{901C8D64-FDA5-0B42-A1BE-BED6BE430980}" type="datetimeFigureOut">
              <a:rPr lang="en-US" smtClean="0"/>
              <a:t>12/1/22</a:t>
            </a:fld>
            <a:endParaRPr lang="en-US"/>
          </a:p>
        </p:txBody>
      </p:sp>
      <p:sp>
        <p:nvSpPr>
          <p:cNvPr id="5" name="Footer Placeholder 4">
            <a:extLst>
              <a:ext uri="{FF2B5EF4-FFF2-40B4-BE49-F238E27FC236}">
                <a16:creationId xmlns:a16="http://schemas.microsoft.com/office/drawing/2014/main" id="{38D9E5E3-FB97-B63D-985A-5ABE5FD1E8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CD5B8-AE64-1BC5-2296-E807E97EC7D0}"/>
              </a:ext>
            </a:extLst>
          </p:cNvPr>
          <p:cNvSpPr>
            <a:spLocks noGrp="1"/>
          </p:cNvSpPr>
          <p:nvPr>
            <p:ph type="sldNum" sz="quarter" idx="12"/>
          </p:nvPr>
        </p:nvSpPr>
        <p:spPr/>
        <p:txBody>
          <a:bodyPr/>
          <a:lstStyle/>
          <a:p>
            <a:fld id="{A321C3C2-5F51-0948-9D1E-A3B9767E4AD8}" type="slidenum">
              <a:rPr lang="en-US" smtClean="0"/>
              <a:t>‹#›</a:t>
            </a:fld>
            <a:endParaRPr lang="en-US"/>
          </a:p>
        </p:txBody>
      </p:sp>
    </p:spTree>
    <p:extLst>
      <p:ext uri="{BB962C8B-B14F-4D97-AF65-F5344CB8AC3E}">
        <p14:creationId xmlns:p14="http://schemas.microsoft.com/office/powerpoint/2010/main" val="139201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FA796-58DB-9DBD-6769-D738C62E6E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D9BBE-E86D-8F64-4ABE-1FC6D6FB03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2C27F7-E705-FE8B-D6BE-73FE9225D704}"/>
              </a:ext>
            </a:extLst>
          </p:cNvPr>
          <p:cNvSpPr>
            <a:spLocks noGrp="1"/>
          </p:cNvSpPr>
          <p:nvPr>
            <p:ph type="dt" sz="half" idx="10"/>
          </p:nvPr>
        </p:nvSpPr>
        <p:spPr/>
        <p:txBody>
          <a:bodyPr/>
          <a:lstStyle/>
          <a:p>
            <a:fld id="{901C8D64-FDA5-0B42-A1BE-BED6BE430980}" type="datetimeFigureOut">
              <a:rPr lang="en-US" smtClean="0"/>
              <a:t>12/1/22</a:t>
            </a:fld>
            <a:endParaRPr lang="en-US"/>
          </a:p>
        </p:txBody>
      </p:sp>
      <p:sp>
        <p:nvSpPr>
          <p:cNvPr id="5" name="Footer Placeholder 4">
            <a:extLst>
              <a:ext uri="{FF2B5EF4-FFF2-40B4-BE49-F238E27FC236}">
                <a16:creationId xmlns:a16="http://schemas.microsoft.com/office/drawing/2014/main" id="{9B9C33D0-737E-AB31-EDA3-7A9977571F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A57F1-7938-7377-68EC-A7FB42DF0277}"/>
              </a:ext>
            </a:extLst>
          </p:cNvPr>
          <p:cNvSpPr>
            <a:spLocks noGrp="1"/>
          </p:cNvSpPr>
          <p:nvPr>
            <p:ph type="sldNum" sz="quarter" idx="12"/>
          </p:nvPr>
        </p:nvSpPr>
        <p:spPr/>
        <p:txBody>
          <a:bodyPr/>
          <a:lstStyle/>
          <a:p>
            <a:fld id="{A321C3C2-5F51-0948-9D1E-A3B9767E4AD8}" type="slidenum">
              <a:rPr lang="en-US" smtClean="0"/>
              <a:t>‹#›</a:t>
            </a:fld>
            <a:endParaRPr lang="en-US"/>
          </a:p>
        </p:txBody>
      </p:sp>
    </p:spTree>
    <p:extLst>
      <p:ext uri="{BB962C8B-B14F-4D97-AF65-F5344CB8AC3E}">
        <p14:creationId xmlns:p14="http://schemas.microsoft.com/office/powerpoint/2010/main" val="7820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D95C-7215-4CFB-62F4-708F165988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EDEB74-29EE-F86B-5A53-C479A05788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FDA808-A2D9-C60B-7DB0-3F2812047B61}"/>
              </a:ext>
            </a:extLst>
          </p:cNvPr>
          <p:cNvSpPr>
            <a:spLocks noGrp="1"/>
          </p:cNvSpPr>
          <p:nvPr>
            <p:ph type="dt" sz="half" idx="10"/>
          </p:nvPr>
        </p:nvSpPr>
        <p:spPr/>
        <p:txBody>
          <a:bodyPr/>
          <a:lstStyle/>
          <a:p>
            <a:fld id="{901C8D64-FDA5-0B42-A1BE-BED6BE430980}" type="datetimeFigureOut">
              <a:rPr lang="en-US" smtClean="0"/>
              <a:t>12/1/22</a:t>
            </a:fld>
            <a:endParaRPr lang="en-US"/>
          </a:p>
        </p:txBody>
      </p:sp>
      <p:sp>
        <p:nvSpPr>
          <p:cNvPr id="5" name="Footer Placeholder 4">
            <a:extLst>
              <a:ext uri="{FF2B5EF4-FFF2-40B4-BE49-F238E27FC236}">
                <a16:creationId xmlns:a16="http://schemas.microsoft.com/office/drawing/2014/main" id="{B71C4A51-6B0F-A511-D4B9-9A468DB18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866B1F-2AA8-5F1A-5D62-A006B0185C8D}"/>
              </a:ext>
            </a:extLst>
          </p:cNvPr>
          <p:cNvSpPr>
            <a:spLocks noGrp="1"/>
          </p:cNvSpPr>
          <p:nvPr>
            <p:ph type="sldNum" sz="quarter" idx="12"/>
          </p:nvPr>
        </p:nvSpPr>
        <p:spPr/>
        <p:txBody>
          <a:bodyPr/>
          <a:lstStyle/>
          <a:p>
            <a:fld id="{A321C3C2-5F51-0948-9D1E-A3B9767E4AD8}" type="slidenum">
              <a:rPr lang="en-US" smtClean="0"/>
              <a:t>‹#›</a:t>
            </a:fld>
            <a:endParaRPr lang="en-US"/>
          </a:p>
        </p:txBody>
      </p:sp>
    </p:spTree>
    <p:extLst>
      <p:ext uri="{BB962C8B-B14F-4D97-AF65-F5344CB8AC3E}">
        <p14:creationId xmlns:p14="http://schemas.microsoft.com/office/powerpoint/2010/main" val="4075365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F9C2-76A8-A872-4AC0-33193AD748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5AC18E-876B-5C04-E824-1F3A5B7E5C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1411339-EBEA-3BBE-2BC8-77E4D1779B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038863-45F4-4C4F-FD8B-7A6ACECF673A}"/>
              </a:ext>
            </a:extLst>
          </p:cNvPr>
          <p:cNvSpPr>
            <a:spLocks noGrp="1"/>
          </p:cNvSpPr>
          <p:nvPr>
            <p:ph type="dt" sz="half" idx="10"/>
          </p:nvPr>
        </p:nvSpPr>
        <p:spPr/>
        <p:txBody>
          <a:bodyPr/>
          <a:lstStyle/>
          <a:p>
            <a:fld id="{901C8D64-FDA5-0B42-A1BE-BED6BE430980}" type="datetimeFigureOut">
              <a:rPr lang="en-US" smtClean="0"/>
              <a:t>12/1/22</a:t>
            </a:fld>
            <a:endParaRPr lang="en-US"/>
          </a:p>
        </p:txBody>
      </p:sp>
      <p:sp>
        <p:nvSpPr>
          <p:cNvPr id="6" name="Footer Placeholder 5">
            <a:extLst>
              <a:ext uri="{FF2B5EF4-FFF2-40B4-BE49-F238E27FC236}">
                <a16:creationId xmlns:a16="http://schemas.microsoft.com/office/drawing/2014/main" id="{2C8479DF-F1BA-B688-0F98-2DD56988D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8170AC-9B7F-8431-FB10-A5FB8CC574A8}"/>
              </a:ext>
            </a:extLst>
          </p:cNvPr>
          <p:cNvSpPr>
            <a:spLocks noGrp="1"/>
          </p:cNvSpPr>
          <p:nvPr>
            <p:ph type="sldNum" sz="quarter" idx="12"/>
          </p:nvPr>
        </p:nvSpPr>
        <p:spPr/>
        <p:txBody>
          <a:bodyPr/>
          <a:lstStyle/>
          <a:p>
            <a:fld id="{A321C3C2-5F51-0948-9D1E-A3B9767E4AD8}" type="slidenum">
              <a:rPr lang="en-US" smtClean="0"/>
              <a:t>‹#›</a:t>
            </a:fld>
            <a:endParaRPr lang="en-US"/>
          </a:p>
        </p:txBody>
      </p:sp>
    </p:spTree>
    <p:extLst>
      <p:ext uri="{BB962C8B-B14F-4D97-AF65-F5344CB8AC3E}">
        <p14:creationId xmlns:p14="http://schemas.microsoft.com/office/powerpoint/2010/main" val="2279493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1426-C3FC-215E-AB50-A99132936F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1560CE-8EBA-667E-5FFB-A77D06C2D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C8C025-29B8-2180-36AB-E0BABE25E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2E9B62-0144-59DA-2C54-BE4B6E03F7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5BD0DB-9B5D-6DB9-47C6-28A86CC3AE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EB7AB2-FBA3-DFC9-BA88-C3E734C91FAE}"/>
              </a:ext>
            </a:extLst>
          </p:cNvPr>
          <p:cNvSpPr>
            <a:spLocks noGrp="1"/>
          </p:cNvSpPr>
          <p:nvPr>
            <p:ph type="dt" sz="half" idx="10"/>
          </p:nvPr>
        </p:nvSpPr>
        <p:spPr/>
        <p:txBody>
          <a:bodyPr/>
          <a:lstStyle/>
          <a:p>
            <a:fld id="{901C8D64-FDA5-0B42-A1BE-BED6BE430980}" type="datetimeFigureOut">
              <a:rPr lang="en-US" smtClean="0"/>
              <a:t>12/1/22</a:t>
            </a:fld>
            <a:endParaRPr lang="en-US"/>
          </a:p>
        </p:txBody>
      </p:sp>
      <p:sp>
        <p:nvSpPr>
          <p:cNvPr id="8" name="Footer Placeholder 7">
            <a:extLst>
              <a:ext uri="{FF2B5EF4-FFF2-40B4-BE49-F238E27FC236}">
                <a16:creationId xmlns:a16="http://schemas.microsoft.com/office/drawing/2014/main" id="{498E3316-8BC0-30D8-C179-D6E5359B51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8C8CCA-1507-849E-D0AB-DE9E5FBCE28B}"/>
              </a:ext>
            </a:extLst>
          </p:cNvPr>
          <p:cNvSpPr>
            <a:spLocks noGrp="1"/>
          </p:cNvSpPr>
          <p:nvPr>
            <p:ph type="sldNum" sz="quarter" idx="12"/>
          </p:nvPr>
        </p:nvSpPr>
        <p:spPr/>
        <p:txBody>
          <a:bodyPr/>
          <a:lstStyle/>
          <a:p>
            <a:fld id="{A321C3C2-5F51-0948-9D1E-A3B9767E4AD8}" type="slidenum">
              <a:rPr lang="en-US" smtClean="0"/>
              <a:t>‹#›</a:t>
            </a:fld>
            <a:endParaRPr lang="en-US"/>
          </a:p>
        </p:txBody>
      </p:sp>
    </p:spTree>
    <p:extLst>
      <p:ext uri="{BB962C8B-B14F-4D97-AF65-F5344CB8AC3E}">
        <p14:creationId xmlns:p14="http://schemas.microsoft.com/office/powerpoint/2010/main" val="3576094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D1B9-EAD6-9C9D-EB60-B934F5C3D5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4DB46A-DA54-DFA2-F96D-E9341DE094DB}"/>
              </a:ext>
            </a:extLst>
          </p:cNvPr>
          <p:cNvSpPr>
            <a:spLocks noGrp="1"/>
          </p:cNvSpPr>
          <p:nvPr>
            <p:ph type="dt" sz="half" idx="10"/>
          </p:nvPr>
        </p:nvSpPr>
        <p:spPr/>
        <p:txBody>
          <a:bodyPr/>
          <a:lstStyle/>
          <a:p>
            <a:fld id="{901C8D64-FDA5-0B42-A1BE-BED6BE430980}" type="datetimeFigureOut">
              <a:rPr lang="en-US" smtClean="0"/>
              <a:t>12/1/22</a:t>
            </a:fld>
            <a:endParaRPr lang="en-US"/>
          </a:p>
        </p:txBody>
      </p:sp>
      <p:sp>
        <p:nvSpPr>
          <p:cNvPr id="4" name="Footer Placeholder 3">
            <a:extLst>
              <a:ext uri="{FF2B5EF4-FFF2-40B4-BE49-F238E27FC236}">
                <a16:creationId xmlns:a16="http://schemas.microsoft.com/office/drawing/2014/main" id="{2DD57B45-1C43-DD70-2785-19966FB179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6F81D1-A53F-8A4F-933A-AC2A9ABB1CAE}"/>
              </a:ext>
            </a:extLst>
          </p:cNvPr>
          <p:cNvSpPr>
            <a:spLocks noGrp="1"/>
          </p:cNvSpPr>
          <p:nvPr>
            <p:ph type="sldNum" sz="quarter" idx="12"/>
          </p:nvPr>
        </p:nvSpPr>
        <p:spPr/>
        <p:txBody>
          <a:bodyPr/>
          <a:lstStyle/>
          <a:p>
            <a:fld id="{A321C3C2-5F51-0948-9D1E-A3B9767E4AD8}" type="slidenum">
              <a:rPr lang="en-US" smtClean="0"/>
              <a:t>‹#›</a:t>
            </a:fld>
            <a:endParaRPr lang="en-US"/>
          </a:p>
        </p:txBody>
      </p:sp>
    </p:spTree>
    <p:extLst>
      <p:ext uri="{BB962C8B-B14F-4D97-AF65-F5344CB8AC3E}">
        <p14:creationId xmlns:p14="http://schemas.microsoft.com/office/powerpoint/2010/main" val="3065339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FCBA3D-FC8A-7243-965C-811C8F407C5B}"/>
              </a:ext>
            </a:extLst>
          </p:cNvPr>
          <p:cNvSpPr>
            <a:spLocks noGrp="1"/>
          </p:cNvSpPr>
          <p:nvPr>
            <p:ph type="dt" sz="half" idx="10"/>
          </p:nvPr>
        </p:nvSpPr>
        <p:spPr/>
        <p:txBody>
          <a:bodyPr/>
          <a:lstStyle/>
          <a:p>
            <a:fld id="{901C8D64-FDA5-0B42-A1BE-BED6BE430980}" type="datetimeFigureOut">
              <a:rPr lang="en-US" smtClean="0"/>
              <a:t>12/1/22</a:t>
            </a:fld>
            <a:endParaRPr lang="en-US"/>
          </a:p>
        </p:txBody>
      </p:sp>
      <p:sp>
        <p:nvSpPr>
          <p:cNvPr id="3" name="Footer Placeholder 2">
            <a:extLst>
              <a:ext uri="{FF2B5EF4-FFF2-40B4-BE49-F238E27FC236}">
                <a16:creationId xmlns:a16="http://schemas.microsoft.com/office/drawing/2014/main" id="{137DF7AD-77BA-6EDC-89AF-E7A8B1B893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3949A0-08A9-3BD7-8A78-429EDCAC9E47}"/>
              </a:ext>
            </a:extLst>
          </p:cNvPr>
          <p:cNvSpPr>
            <a:spLocks noGrp="1"/>
          </p:cNvSpPr>
          <p:nvPr>
            <p:ph type="sldNum" sz="quarter" idx="12"/>
          </p:nvPr>
        </p:nvSpPr>
        <p:spPr/>
        <p:txBody>
          <a:bodyPr/>
          <a:lstStyle/>
          <a:p>
            <a:fld id="{A321C3C2-5F51-0948-9D1E-A3B9767E4AD8}" type="slidenum">
              <a:rPr lang="en-US" smtClean="0"/>
              <a:t>‹#›</a:t>
            </a:fld>
            <a:endParaRPr lang="en-US"/>
          </a:p>
        </p:txBody>
      </p:sp>
    </p:spTree>
    <p:extLst>
      <p:ext uri="{BB962C8B-B14F-4D97-AF65-F5344CB8AC3E}">
        <p14:creationId xmlns:p14="http://schemas.microsoft.com/office/powerpoint/2010/main" val="1135025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6B92-9E9F-07B0-2CC3-46CCE154D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2821E5-9ECE-98E2-A631-319DD13A44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4553B9-6511-2369-D988-B01CAD8C7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19774-4F93-CB50-15DA-BCE5CCBC1949}"/>
              </a:ext>
            </a:extLst>
          </p:cNvPr>
          <p:cNvSpPr>
            <a:spLocks noGrp="1"/>
          </p:cNvSpPr>
          <p:nvPr>
            <p:ph type="dt" sz="half" idx="10"/>
          </p:nvPr>
        </p:nvSpPr>
        <p:spPr/>
        <p:txBody>
          <a:bodyPr/>
          <a:lstStyle/>
          <a:p>
            <a:fld id="{901C8D64-FDA5-0B42-A1BE-BED6BE430980}" type="datetimeFigureOut">
              <a:rPr lang="en-US" smtClean="0"/>
              <a:t>12/1/22</a:t>
            </a:fld>
            <a:endParaRPr lang="en-US"/>
          </a:p>
        </p:txBody>
      </p:sp>
      <p:sp>
        <p:nvSpPr>
          <p:cNvPr id="6" name="Footer Placeholder 5">
            <a:extLst>
              <a:ext uri="{FF2B5EF4-FFF2-40B4-BE49-F238E27FC236}">
                <a16:creationId xmlns:a16="http://schemas.microsoft.com/office/drawing/2014/main" id="{7082DE9D-95DB-2B8C-37D5-8EB2ABEF79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B19376-B7BA-3A90-DF2A-C0C08478710A}"/>
              </a:ext>
            </a:extLst>
          </p:cNvPr>
          <p:cNvSpPr>
            <a:spLocks noGrp="1"/>
          </p:cNvSpPr>
          <p:nvPr>
            <p:ph type="sldNum" sz="quarter" idx="12"/>
          </p:nvPr>
        </p:nvSpPr>
        <p:spPr/>
        <p:txBody>
          <a:bodyPr/>
          <a:lstStyle/>
          <a:p>
            <a:fld id="{A321C3C2-5F51-0948-9D1E-A3B9767E4AD8}" type="slidenum">
              <a:rPr lang="en-US" smtClean="0"/>
              <a:t>‹#›</a:t>
            </a:fld>
            <a:endParaRPr lang="en-US"/>
          </a:p>
        </p:txBody>
      </p:sp>
    </p:spTree>
    <p:extLst>
      <p:ext uri="{BB962C8B-B14F-4D97-AF65-F5344CB8AC3E}">
        <p14:creationId xmlns:p14="http://schemas.microsoft.com/office/powerpoint/2010/main" val="3381787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85F0-3EB9-067C-6D23-CE513A121C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F43559-4439-5DBF-360E-D9C085419A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67F85D-93EB-25D6-0D55-5B0B94E837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9A570E-3E44-1B37-C5DD-B912488EC9C7}"/>
              </a:ext>
            </a:extLst>
          </p:cNvPr>
          <p:cNvSpPr>
            <a:spLocks noGrp="1"/>
          </p:cNvSpPr>
          <p:nvPr>
            <p:ph type="dt" sz="half" idx="10"/>
          </p:nvPr>
        </p:nvSpPr>
        <p:spPr/>
        <p:txBody>
          <a:bodyPr/>
          <a:lstStyle/>
          <a:p>
            <a:fld id="{901C8D64-FDA5-0B42-A1BE-BED6BE430980}" type="datetimeFigureOut">
              <a:rPr lang="en-US" smtClean="0"/>
              <a:t>12/1/22</a:t>
            </a:fld>
            <a:endParaRPr lang="en-US"/>
          </a:p>
        </p:txBody>
      </p:sp>
      <p:sp>
        <p:nvSpPr>
          <p:cNvPr id="6" name="Footer Placeholder 5">
            <a:extLst>
              <a:ext uri="{FF2B5EF4-FFF2-40B4-BE49-F238E27FC236}">
                <a16:creationId xmlns:a16="http://schemas.microsoft.com/office/drawing/2014/main" id="{8804DC5D-DA90-51C3-4BAA-F8DC7141ED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8E1441-4E8E-A78B-DA92-E5AD5FF8CB46}"/>
              </a:ext>
            </a:extLst>
          </p:cNvPr>
          <p:cNvSpPr>
            <a:spLocks noGrp="1"/>
          </p:cNvSpPr>
          <p:nvPr>
            <p:ph type="sldNum" sz="quarter" idx="12"/>
          </p:nvPr>
        </p:nvSpPr>
        <p:spPr/>
        <p:txBody>
          <a:bodyPr/>
          <a:lstStyle/>
          <a:p>
            <a:fld id="{A321C3C2-5F51-0948-9D1E-A3B9767E4AD8}" type="slidenum">
              <a:rPr lang="en-US" smtClean="0"/>
              <a:t>‹#›</a:t>
            </a:fld>
            <a:endParaRPr lang="en-US"/>
          </a:p>
        </p:txBody>
      </p:sp>
    </p:spTree>
    <p:extLst>
      <p:ext uri="{BB962C8B-B14F-4D97-AF65-F5344CB8AC3E}">
        <p14:creationId xmlns:p14="http://schemas.microsoft.com/office/powerpoint/2010/main" val="245433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CEBAA8-576E-B111-05E7-0AF775C6F8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EF49F8-2112-AFCB-A105-46671586F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1E55A-2E18-CECB-3E3C-216A2590F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C8D64-FDA5-0B42-A1BE-BED6BE430980}" type="datetimeFigureOut">
              <a:rPr lang="en-US" smtClean="0"/>
              <a:t>12/1/22</a:t>
            </a:fld>
            <a:endParaRPr lang="en-US"/>
          </a:p>
        </p:txBody>
      </p:sp>
      <p:sp>
        <p:nvSpPr>
          <p:cNvPr id="5" name="Footer Placeholder 4">
            <a:extLst>
              <a:ext uri="{FF2B5EF4-FFF2-40B4-BE49-F238E27FC236}">
                <a16:creationId xmlns:a16="http://schemas.microsoft.com/office/drawing/2014/main" id="{715255E5-DD4A-791E-F283-7A3AEA37B8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BAA076-943A-F06C-C08E-88CA08C54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1C3C2-5F51-0948-9D1E-A3B9767E4AD8}" type="slidenum">
              <a:rPr lang="en-US" smtClean="0"/>
              <a:t>‹#›</a:t>
            </a:fld>
            <a:endParaRPr lang="en-US"/>
          </a:p>
        </p:txBody>
      </p:sp>
    </p:spTree>
    <p:extLst>
      <p:ext uri="{BB962C8B-B14F-4D97-AF65-F5344CB8AC3E}">
        <p14:creationId xmlns:p14="http://schemas.microsoft.com/office/powerpoint/2010/main" val="4211525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png"/><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mycancergenome.org/content/page/my-cancer-genome-data-sourc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D9DE-15C1-C04D-993C-99532EB4FB77}"/>
              </a:ext>
            </a:extLst>
          </p:cNvPr>
          <p:cNvSpPr>
            <a:spLocks noGrp="1"/>
          </p:cNvSpPr>
          <p:nvPr>
            <p:ph type="ctrTitle"/>
          </p:nvPr>
        </p:nvSpPr>
        <p:spPr>
          <a:xfrm>
            <a:off x="653143" y="1144135"/>
            <a:ext cx="9144000" cy="2387600"/>
          </a:xfrm>
        </p:spPr>
        <p:txBody>
          <a:bodyPr>
            <a:noAutofit/>
          </a:bodyPr>
          <a:lstStyle/>
          <a:p>
            <a:pPr algn="l"/>
            <a:r>
              <a:rPr lang="en-US" sz="4800" dirty="0"/>
              <a:t>OKRA: Oncology Knowledgebase Rapid Alerts using the My Cancer Genome precision cancer medicine knowledge resource</a:t>
            </a:r>
          </a:p>
        </p:txBody>
      </p:sp>
      <p:sp>
        <p:nvSpPr>
          <p:cNvPr id="3" name="Subtitle 2">
            <a:extLst>
              <a:ext uri="{FF2B5EF4-FFF2-40B4-BE49-F238E27FC236}">
                <a16:creationId xmlns:a16="http://schemas.microsoft.com/office/drawing/2014/main" id="{934A86BF-DE62-B24B-9ED7-AC504AB2D8F0}"/>
              </a:ext>
            </a:extLst>
          </p:cNvPr>
          <p:cNvSpPr>
            <a:spLocks noGrp="1"/>
          </p:cNvSpPr>
          <p:nvPr>
            <p:ph type="subTitle" idx="1"/>
          </p:nvPr>
        </p:nvSpPr>
        <p:spPr>
          <a:xfrm>
            <a:off x="653143" y="4048351"/>
            <a:ext cx="9144000" cy="2537505"/>
          </a:xfrm>
        </p:spPr>
        <p:txBody>
          <a:bodyPr vert="horz" lIns="91440" tIns="45720" rIns="91440" bIns="45720" rtlCol="0" anchor="t">
            <a:normAutofit lnSpcReduction="10000"/>
          </a:bodyPr>
          <a:lstStyle/>
          <a:p>
            <a:pPr algn="l">
              <a:lnSpc>
                <a:spcPct val="100000"/>
              </a:lnSpc>
              <a:spcBef>
                <a:spcPts val="0"/>
              </a:spcBef>
            </a:pPr>
            <a:r>
              <a:rPr lang="en-US" dirty="0"/>
              <a:t>Vanderbilt University Medical Center</a:t>
            </a:r>
          </a:p>
          <a:p>
            <a:pPr algn="l">
              <a:lnSpc>
                <a:spcPct val="100000"/>
              </a:lnSpc>
              <a:spcBef>
                <a:spcPts val="0"/>
              </a:spcBef>
            </a:pPr>
            <a:r>
              <a:rPr lang="en-US" dirty="0"/>
              <a:t>December 1, 2022</a:t>
            </a:r>
          </a:p>
          <a:p>
            <a:pPr algn="l">
              <a:lnSpc>
                <a:spcPct val="100000"/>
              </a:lnSpc>
              <a:spcBef>
                <a:spcPts val="0"/>
              </a:spcBef>
            </a:pPr>
            <a:r>
              <a:rPr lang="en-US" dirty="0"/>
              <a:t>MPIs Christine </a:t>
            </a:r>
            <a:r>
              <a:rPr lang="en-US" dirty="0" err="1"/>
              <a:t>Micheel</a:t>
            </a:r>
            <a:r>
              <a:rPr lang="en-US" dirty="0"/>
              <a:t>, Travis Osterman</a:t>
            </a:r>
          </a:p>
          <a:p>
            <a:pPr algn="l">
              <a:lnSpc>
                <a:spcPct val="100000"/>
              </a:lnSpc>
              <a:spcBef>
                <a:spcPts val="0"/>
              </a:spcBef>
            </a:pPr>
            <a:endParaRPr lang="en-US" dirty="0">
              <a:cs typeface="Calibri" panose="020F0502020204030204"/>
            </a:endParaRPr>
          </a:p>
          <a:p>
            <a:pPr algn="l">
              <a:lnSpc>
                <a:spcPct val="100000"/>
              </a:lnSpc>
              <a:spcBef>
                <a:spcPts val="0"/>
              </a:spcBef>
            </a:pPr>
            <a:r>
              <a:rPr lang="en-US" dirty="0">
                <a:cs typeface="Calibri" panose="020F0502020204030204"/>
              </a:rPr>
              <a:t>Project Team</a:t>
            </a:r>
          </a:p>
          <a:p>
            <a:pPr algn="l">
              <a:lnSpc>
                <a:spcPct val="100000"/>
              </a:lnSpc>
              <a:spcBef>
                <a:spcPts val="0"/>
              </a:spcBef>
            </a:pPr>
            <a:r>
              <a:rPr lang="en-US" dirty="0">
                <a:cs typeface="Calibri" panose="020F0502020204030204"/>
              </a:rPr>
              <a:t>Kate </a:t>
            </a:r>
            <a:r>
              <a:rPr lang="en-US" dirty="0" err="1">
                <a:cs typeface="Calibri" panose="020F0502020204030204"/>
              </a:rPr>
              <a:t>Mittendorf</a:t>
            </a:r>
            <a:r>
              <a:rPr lang="en-US" dirty="0">
                <a:cs typeface="Calibri" panose="020F0502020204030204"/>
              </a:rPr>
              <a:t>, Michele </a:t>
            </a:r>
            <a:r>
              <a:rPr lang="en-US" dirty="0" err="1">
                <a:cs typeface="Calibri" panose="020F0502020204030204"/>
              </a:rPr>
              <a:t>LeNoue</a:t>
            </a:r>
            <a:r>
              <a:rPr lang="en-US" dirty="0">
                <a:cs typeface="Calibri" panose="020F0502020204030204"/>
              </a:rPr>
              <a:t>-Newton, Dan </a:t>
            </a:r>
            <a:r>
              <a:rPr lang="en-US" dirty="0" err="1">
                <a:cs typeface="Calibri" panose="020F0502020204030204"/>
              </a:rPr>
              <a:t>Fabbri</a:t>
            </a:r>
            <a:r>
              <a:rPr lang="en-US" dirty="0">
                <a:cs typeface="Calibri" panose="020F0502020204030204"/>
              </a:rPr>
              <a:t>, Joseph Coco, Cheng Ye, Scott </a:t>
            </a:r>
            <a:r>
              <a:rPr lang="en-US" dirty="0" err="1">
                <a:cs typeface="Calibri" panose="020F0502020204030204"/>
              </a:rPr>
              <a:t>Sobecki</a:t>
            </a:r>
            <a:r>
              <a:rPr lang="en-US" dirty="0">
                <a:cs typeface="Calibri" panose="020F0502020204030204"/>
              </a:rPr>
              <a:t>, Mike Nicholas, Health IT, VUMC IT</a:t>
            </a:r>
          </a:p>
        </p:txBody>
      </p:sp>
      <p:cxnSp>
        <p:nvCxnSpPr>
          <p:cNvPr id="5" name="Straight Connector 4">
            <a:extLst>
              <a:ext uri="{FF2B5EF4-FFF2-40B4-BE49-F238E27FC236}">
                <a16:creationId xmlns:a16="http://schemas.microsoft.com/office/drawing/2014/main" id="{492842C7-558B-1D4D-9448-EF6A39F24956}"/>
              </a:ext>
            </a:extLst>
          </p:cNvPr>
          <p:cNvCxnSpPr>
            <a:cxnSpLocks/>
          </p:cNvCxnSpPr>
          <p:nvPr/>
        </p:nvCxnSpPr>
        <p:spPr>
          <a:xfrm>
            <a:off x="653143" y="3831772"/>
            <a:ext cx="748937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 name="Picture 7" descr="mcg-icon-large.png">
            <a:extLst>
              <a:ext uri="{FF2B5EF4-FFF2-40B4-BE49-F238E27FC236}">
                <a16:creationId xmlns:a16="http://schemas.microsoft.com/office/drawing/2014/main" id="{48655923-8C4B-6C43-AC65-051126C507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5251" y="4485730"/>
            <a:ext cx="1796143" cy="1691233"/>
          </a:xfrm>
          <a:prstGeom prst="rect">
            <a:avLst/>
          </a:prstGeom>
        </p:spPr>
      </p:pic>
    </p:spTree>
    <p:extLst>
      <p:ext uri="{BB962C8B-B14F-4D97-AF65-F5344CB8AC3E}">
        <p14:creationId xmlns:p14="http://schemas.microsoft.com/office/powerpoint/2010/main" val="2937297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A833-7BCD-4604-945B-DD356EF223A1}"/>
              </a:ext>
            </a:extLst>
          </p:cNvPr>
          <p:cNvSpPr>
            <a:spLocks noGrp="1"/>
          </p:cNvSpPr>
          <p:nvPr>
            <p:ph type="title"/>
          </p:nvPr>
        </p:nvSpPr>
        <p:spPr/>
        <p:txBody>
          <a:bodyPr/>
          <a:lstStyle/>
          <a:p>
            <a:r>
              <a:rPr lang="en-US" dirty="0"/>
              <a:t>Tempus Example: genomic data for a </a:t>
            </a:r>
            <a:r>
              <a:rPr lang="en-US" b="1" dirty="0"/>
              <a:t>missense mutation</a:t>
            </a:r>
          </a:p>
        </p:txBody>
      </p:sp>
      <p:sp>
        <p:nvSpPr>
          <p:cNvPr id="3" name="Content Placeholder 2">
            <a:extLst>
              <a:ext uri="{FF2B5EF4-FFF2-40B4-BE49-F238E27FC236}">
                <a16:creationId xmlns:a16="http://schemas.microsoft.com/office/drawing/2014/main" id="{9E6D7D07-B535-453D-AE91-109835F99427}"/>
              </a:ext>
            </a:extLst>
          </p:cNvPr>
          <p:cNvSpPr>
            <a:spLocks noGrp="1"/>
          </p:cNvSpPr>
          <p:nvPr>
            <p:ph idx="1"/>
          </p:nvPr>
        </p:nvSpPr>
        <p:spPr/>
        <p:txBody>
          <a:bodyPr>
            <a:normAutofit fontScale="47500" lnSpcReduction="20000"/>
          </a:bodyPr>
          <a:lstStyle/>
          <a:p>
            <a:pPr marL="0" indent="0">
              <a:lnSpc>
                <a:spcPct val="120000"/>
              </a:lnSpc>
              <a:spcBef>
                <a:spcPts val="0"/>
              </a:spcBef>
              <a:buNone/>
            </a:pPr>
            <a:r>
              <a:rPr lang="en-US"/>
              <a:t>OBX|8|CWE|62374-4^Human reference sequence assembly version [ID]^L|1|LA140295^GRCh37^LN|||||||||| </a:t>
            </a:r>
          </a:p>
          <a:p>
            <a:pPr marL="0" indent="0">
              <a:lnSpc>
                <a:spcPct val="120000"/>
              </a:lnSpc>
              <a:spcBef>
                <a:spcPts val="0"/>
              </a:spcBef>
              <a:buNone/>
            </a:pPr>
            <a:r>
              <a:rPr lang="en-US"/>
              <a:t>OBX|9|CWE|83005-9^Variant Category^L|2a|LA26801-3^Simple^LN||||||||||  </a:t>
            </a:r>
          </a:p>
          <a:p>
            <a:pPr marL="0" indent="0">
              <a:lnSpc>
                <a:spcPct val="120000"/>
              </a:lnSpc>
              <a:spcBef>
                <a:spcPts val="0"/>
              </a:spcBef>
              <a:buNone/>
            </a:pPr>
            <a:r>
              <a:rPr lang="en-US"/>
              <a:t>OBX|10|CWE|48018-6^Gene studied^L|2a|8975^PIK3CA^HGNC||||||||||  </a:t>
            </a:r>
          </a:p>
          <a:p>
            <a:pPr marL="0" indent="0">
              <a:lnSpc>
                <a:spcPct val="120000"/>
              </a:lnSpc>
              <a:spcBef>
                <a:spcPts val="0"/>
              </a:spcBef>
              <a:buNone/>
            </a:pPr>
            <a:r>
              <a:rPr lang="en-US"/>
              <a:t>OBX|11|ST|PATHOLOGYNOTES^Interpretation^L|2a|PIK3CA encodes the catalytic subunit, p110 alpha protein, of the phosphatidylinositol 3-kinase (PI3K) enzyme. The p110 subunit is responsible for the enzyme's phosphorylation activity, and is involved in the PI3K-AKT-mTOR and the Ras-Raf-MEK-ERK pathways that mediate cellular growth and survival. Activating mutations, copy number gains, and overexpression of PIK3CA are associated with cancer progression.||||||||||  </a:t>
            </a:r>
          </a:p>
          <a:p>
            <a:pPr marL="0" indent="0">
              <a:lnSpc>
                <a:spcPct val="120000"/>
              </a:lnSpc>
              <a:spcBef>
                <a:spcPts val="0"/>
              </a:spcBef>
              <a:buNone/>
            </a:pPr>
            <a:r>
              <a:rPr lang="en-US"/>
              <a:t>OBX|12|CWE|51958-7^Transcript ref sequence ID^L|2a|NM_006218^NM_006218^RefSeqT||||||||||  </a:t>
            </a:r>
          </a:p>
          <a:p>
            <a:pPr marL="0" indent="0">
              <a:lnSpc>
                <a:spcPct val="120000"/>
              </a:lnSpc>
              <a:spcBef>
                <a:spcPts val="0"/>
              </a:spcBef>
              <a:buNone/>
            </a:pPr>
            <a:r>
              <a:rPr lang="en-US"/>
              <a:t>OBX|13|CWE|48005-3^Amino acid change p.HGVS^L|2a|p.E542K^p.E542K^HGVS.p||||||||||  </a:t>
            </a:r>
          </a:p>
          <a:p>
            <a:pPr marL="0" indent="0">
              <a:lnSpc>
                <a:spcPct val="120000"/>
              </a:lnSpc>
              <a:spcBef>
                <a:spcPts val="0"/>
              </a:spcBef>
              <a:buNone/>
            </a:pPr>
            <a:r>
              <a:rPr lang="en-US"/>
              <a:t>OBX|14|CWE|41103-3^Transcript DNA Change (</a:t>
            </a:r>
            <a:r>
              <a:rPr lang="en-US" err="1"/>
              <a:t>cHGVS</a:t>
            </a:r>
            <a:r>
              <a:rPr lang="en-US"/>
              <a:t>)^L|2a|c.1624G&gt;A^c.1624G&gt;</a:t>
            </a:r>
            <a:r>
              <a:rPr lang="en-US" err="1"/>
              <a:t>A^HGVS.c</a:t>
            </a:r>
            <a:r>
              <a:rPr lang="en-US"/>
              <a:t>||||||||||  </a:t>
            </a:r>
          </a:p>
          <a:p>
            <a:pPr marL="0" indent="0">
              <a:lnSpc>
                <a:spcPct val="120000"/>
              </a:lnSpc>
              <a:spcBef>
                <a:spcPts val="0"/>
              </a:spcBef>
              <a:buNone/>
            </a:pPr>
            <a:r>
              <a:rPr lang="en-US"/>
              <a:t>OBX|15|ST|47998-0^DNA seq var display name^L|2a|p.E542K - c.1624G&gt;A Missense variant (exon 9) GOF||||||||||  OBX|16|ST|91272006^Chromosome^L|2a|3||||||||||  </a:t>
            </a:r>
          </a:p>
          <a:p>
            <a:pPr marL="0" indent="0">
              <a:lnSpc>
                <a:spcPct val="120000"/>
              </a:lnSpc>
              <a:spcBef>
                <a:spcPts val="0"/>
              </a:spcBef>
              <a:buNone/>
            </a:pPr>
            <a:r>
              <a:rPr lang="en-US"/>
              <a:t>OBX|17|ST|69547-8^Genomic ref allele^L|2a|G||||||||||  </a:t>
            </a:r>
          </a:p>
          <a:p>
            <a:pPr marL="0" indent="0">
              <a:lnSpc>
                <a:spcPct val="120000"/>
              </a:lnSpc>
              <a:spcBef>
                <a:spcPts val="0"/>
              </a:spcBef>
              <a:buNone/>
            </a:pPr>
            <a:r>
              <a:rPr lang="en-US"/>
              <a:t>OBX|18|NR|81254-5^Genomic allele start-end^L|2a|178936082|||||||||| </a:t>
            </a:r>
          </a:p>
          <a:p>
            <a:pPr marL="0" indent="0">
              <a:lnSpc>
                <a:spcPct val="120000"/>
              </a:lnSpc>
              <a:spcBef>
                <a:spcPts val="0"/>
              </a:spcBef>
              <a:buNone/>
            </a:pPr>
            <a:r>
              <a:rPr lang="en-US"/>
              <a:t>OBX|19|ST|69551-0^Genomic alt allele^L|2a|A||||||||||  </a:t>
            </a:r>
          </a:p>
          <a:p>
            <a:pPr marL="0" indent="0">
              <a:lnSpc>
                <a:spcPct val="120000"/>
              </a:lnSpc>
              <a:spcBef>
                <a:spcPts val="0"/>
              </a:spcBef>
              <a:buNone/>
            </a:pPr>
            <a:r>
              <a:rPr lang="en-US"/>
              <a:t>OBX|20|CWE|48002-0^Genomic source class^L|2a|LA6684-0^Somatic^LN||||||||||  </a:t>
            </a:r>
          </a:p>
          <a:p>
            <a:pPr marL="0" indent="0">
              <a:lnSpc>
                <a:spcPct val="120000"/>
              </a:lnSpc>
              <a:spcBef>
                <a:spcPts val="0"/>
              </a:spcBef>
              <a:buNone/>
            </a:pPr>
            <a:r>
              <a:rPr lang="en-US"/>
              <a:t>OBX|21|CWE|81304-8^Variant analysis method [Type]^L|2a|LA26398-0^Sequencing^LN||||||||||  </a:t>
            </a:r>
          </a:p>
          <a:p>
            <a:pPr marL="0" indent="0">
              <a:lnSpc>
                <a:spcPct val="120000"/>
              </a:lnSpc>
              <a:spcBef>
                <a:spcPts val="0"/>
              </a:spcBef>
              <a:buNone/>
            </a:pPr>
            <a:r>
              <a:rPr lang="en-US"/>
              <a:t>OBX|22|CWE|53037-8^Genetic sequence variation clinical significance [Imp]^L|2a|LA67038^Pathogenic^LN||||||||||  </a:t>
            </a:r>
          </a:p>
          <a:p>
            <a:pPr marL="0" indent="0">
              <a:lnSpc>
                <a:spcPct val="120000"/>
              </a:lnSpc>
              <a:spcBef>
                <a:spcPts val="0"/>
              </a:spcBef>
              <a:buNone/>
            </a:pPr>
            <a:r>
              <a:rPr lang="en-US"/>
              <a:t>OBX|23|NM|81258-6^Allelic </a:t>
            </a:r>
            <a:r>
              <a:rPr lang="en-US" err="1"/>
              <a:t>freq</a:t>
            </a:r>
            <a:r>
              <a:rPr lang="en-US"/>
              <a:t> NFr^L|2a|0.154||||||||||  </a:t>
            </a:r>
          </a:p>
          <a:p>
            <a:pPr marL="0" indent="0">
              <a:lnSpc>
                <a:spcPct val="120000"/>
              </a:lnSpc>
              <a:spcBef>
                <a:spcPts val="0"/>
              </a:spcBef>
              <a:buNone/>
            </a:pPr>
            <a:r>
              <a:rPr lang="en-US"/>
              <a:t>OBX|24|CWE|69548-6^Genetic variant assessment^L|2a|LA9633-4^Present^LN|||||||||| </a:t>
            </a:r>
          </a:p>
        </p:txBody>
      </p:sp>
    </p:spTree>
    <p:extLst>
      <p:ext uri="{BB962C8B-B14F-4D97-AF65-F5344CB8AC3E}">
        <p14:creationId xmlns:p14="http://schemas.microsoft.com/office/powerpoint/2010/main" val="1758333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D7D07-B535-453D-AE91-109835F99427}"/>
              </a:ext>
            </a:extLst>
          </p:cNvPr>
          <p:cNvSpPr>
            <a:spLocks noGrp="1"/>
          </p:cNvSpPr>
          <p:nvPr>
            <p:ph idx="1"/>
          </p:nvPr>
        </p:nvSpPr>
        <p:spPr/>
        <p:txBody>
          <a:bodyPr>
            <a:normAutofit fontScale="47500" lnSpcReduction="20000"/>
          </a:bodyPr>
          <a:lstStyle/>
          <a:p>
            <a:pPr marL="0" indent="0">
              <a:lnSpc>
                <a:spcPct val="120000"/>
              </a:lnSpc>
              <a:spcBef>
                <a:spcPts val="0"/>
              </a:spcBef>
              <a:buNone/>
            </a:pPr>
            <a:r>
              <a:rPr lang="en-US"/>
              <a:t>OBX|8|CWE|62374-4^Human reference sequence assembly version [ID]^L|1|LA140295^GRCh37^LN|||||||||| </a:t>
            </a:r>
          </a:p>
          <a:p>
            <a:pPr marL="0" indent="0">
              <a:lnSpc>
                <a:spcPct val="120000"/>
              </a:lnSpc>
              <a:spcBef>
                <a:spcPts val="0"/>
              </a:spcBef>
              <a:buNone/>
            </a:pPr>
            <a:r>
              <a:rPr lang="en-US">
                <a:solidFill>
                  <a:schemeClr val="bg1">
                    <a:lumMod val="85000"/>
                  </a:schemeClr>
                </a:solidFill>
              </a:rPr>
              <a:t>OBX|9|CWE|83005-9^Variant Category^L|2a|LA26801-3^Simple^LN||||||||||  </a:t>
            </a:r>
          </a:p>
          <a:p>
            <a:pPr marL="0" indent="0">
              <a:lnSpc>
                <a:spcPct val="120000"/>
              </a:lnSpc>
              <a:spcBef>
                <a:spcPts val="0"/>
              </a:spcBef>
              <a:buNone/>
            </a:pPr>
            <a:r>
              <a:rPr lang="en-US"/>
              <a:t>OBX|10|CWE|48018-6^Gene studied^L|2a|8975^PIK3CA^HGNC||||||||||  </a:t>
            </a:r>
          </a:p>
          <a:p>
            <a:pPr marL="0" indent="0">
              <a:lnSpc>
                <a:spcPct val="120000"/>
              </a:lnSpc>
              <a:spcBef>
                <a:spcPts val="0"/>
              </a:spcBef>
              <a:buNone/>
            </a:pPr>
            <a:r>
              <a:rPr lang="en-US">
                <a:solidFill>
                  <a:schemeClr val="bg1">
                    <a:lumMod val="75000"/>
                  </a:schemeClr>
                </a:solidFill>
              </a:rPr>
              <a:t>OBX|11|ST|PATHOLOGYNOTES^Interpretation^L|2a|PIK3CA encodes the catalytic subunit, p110 alpha protein, of the phosphatidylinositol 3-kinase (PI3K) enzyme. The p110 subunit is responsible for the enzyme's phosphorylation activity, and is involved in the PI3K-AKT-mTOR and the Ras-Raf-MEK-ERK pathways that mediate cellular growth and survival. Activating mutations, copy number gains, and overexpression of PIK3CA are associated with cancer progression.||||||||||  </a:t>
            </a:r>
          </a:p>
          <a:p>
            <a:pPr marL="0" indent="0">
              <a:lnSpc>
                <a:spcPct val="120000"/>
              </a:lnSpc>
              <a:spcBef>
                <a:spcPts val="0"/>
              </a:spcBef>
              <a:buNone/>
            </a:pPr>
            <a:r>
              <a:rPr lang="en-US"/>
              <a:t>OBX|12|CWE|51958-7^Transcript ref sequence ID^L|2a|NM_006218^NM_006218^RefSeqT||||||||||  </a:t>
            </a:r>
          </a:p>
          <a:p>
            <a:pPr marL="0" indent="0">
              <a:lnSpc>
                <a:spcPct val="120000"/>
              </a:lnSpc>
              <a:spcBef>
                <a:spcPts val="0"/>
              </a:spcBef>
              <a:buNone/>
            </a:pPr>
            <a:r>
              <a:rPr lang="en-US"/>
              <a:t>OBX|13|CWE|48005-3^Amino acid change p.HGVS^L|2a|p.E542K^p.E542K^HGVS.p||||||||||  </a:t>
            </a:r>
          </a:p>
          <a:p>
            <a:pPr marL="0" indent="0">
              <a:lnSpc>
                <a:spcPct val="120000"/>
              </a:lnSpc>
              <a:spcBef>
                <a:spcPts val="0"/>
              </a:spcBef>
              <a:buNone/>
            </a:pPr>
            <a:r>
              <a:rPr lang="en-US"/>
              <a:t>OBX|14|CWE|41103-3^Transcript DNA Change (</a:t>
            </a:r>
            <a:r>
              <a:rPr lang="en-US" err="1"/>
              <a:t>cHGVS</a:t>
            </a:r>
            <a:r>
              <a:rPr lang="en-US"/>
              <a:t>)^L|2a|c.1624G&gt;A^c.1624G&gt;</a:t>
            </a:r>
            <a:r>
              <a:rPr lang="en-US" err="1"/>
              <a:t>A^HGVS.c</a:t>
            </a:r>
            <a:r>
              <a:rPr lang="en-US"/>
              <a:t>||||||||||  </a:t>
            </a:r>
          </a:p>
          <a:p>
            <a:pPr marL="0" indent="0">
              <a:lnSpc>
                <a:spcPct val="120000"/>
              </a:lnSpc>
              <a:spcBef>
                <a:spcPts val="0"/>
              </a:spcBef>
              <a:buNone/>
            </a:pPr>
            <a:r>
              <a:rPr lang="en-US">
                <a:solidFill>
                  <a:schemeClr val="bg1">
                    <a:lumMod val="75000"/>
                  </a:schemeClr>
                </a:solidFill>
              </a:rPr>
              <a:t>OBX|15|ST|47998-0^DNA seq var display name^L|2a|p.E542K - c.1624G&gt;A Missense variant (exon 9) GOF|||||||||| </a:t>
            </a:r>
            <a:r>
              <a:rPr lang="en-US">
                <a:solidFill>
                  <a:srgbClr val="FF0000"/>
                </a:solidFill>
              </a:rPr>
              <a:t>[free text field, vendor dependent]</a:t>
            </a:r>
          </a:p>
          <a:p>
            <a:pPr marL="0" indent="0">
              <a:lnSpc>
                <a:spcPct val="120000"/>
              </a:lnSpc>
              <a:spcBef>
                <a:spcPts val="0"/>
              </a:spcBef>
              <a:buNone/>
            </a:pPr>
            <a:r>
              <a:rPr lang="en-US"/>
              <a:t>OBX|16|ST|91272006^Chromosome^L|2a|3||||||||||  </a:t>
            </a:r>
          </a:p>
          <a:p>
            <a:pPr marL="0" indent="0">
              <a:lnSpc>
                <a:spcPct val="120000"/>
              </a:lnSpc>
              <a:spcBef>
                <a:spcPts val="0"/>
              </a:spcBef>
              <a:buNone/>
            </a:pPr>
            <a:r>
              <a:rPr lang="en-US"/>
              <a:t>OBX|17|ST|69547-8^Genomic ref allele^L|2a|G||||||||||  </a:t>
            </a:r>
          </a:p>
          <a:p>
            <a:pPr marL="0" indent="0">
              <a:lnSpc>
                <a:spcPct val="120000"/>
              </a:lnSpc>
              <a:spcBef>
                <a:spcPts val="0"/>
              </a:spcBef>
              <a:buNone/>
            </a:pPr>
            <a:r>
              <a:rPr lang="en-US"/>
              <a:t>OBX|18|NR|81254-5^Genomic allele start-end^L|2a|178936082|||||||||| </a:t>
            </a:r>
          </a:p>
          <a:p>
            <a:pPr marL="0" indent="0">
              <a:lnSpc>
                <a:spcPct val="120000"/>
              </a:lnSpc>
              <a:spcBef>
                <a:spcPts val="0"/>
              </a:spcBef>
              <a:buNone/>
            </a:pPr>
            <a:r>
              <a:rPr lang="en-US"/>
              <a:t>OBX|19|ST|69551-0^Genomic alt allele^L|2a|A||||||||||  </a:t>
            </a:r>
          </a:p>
          <a:p>
            <a:pPr marL="0" indent="0">
              <a:lnSpc>
                <a:spcPct val="120000"/>
              </a:lnSpc>
              <a:spcBef>
                <a:spcPts val="0"/>
              </a:spcBef>
              <a:buNone/>
            </a:pPr>
            <a:r>
              <a:rPr lang="en-US">
                <a:solidFill>
                  <a:schemeClr val="accent2">
                    <a:lumMod val="75000"/>
                  </a:schemeClr>
                </a:solidFill>
              </a:rPr>
              <a:t>OBX|20|CWE|48002-0^Genomic source class^L|2a|LA6684-0^Somatic^LN||||||||||  </a:t>
            </a:r>
          </a:p>
          <a:p>
            <a:pPr marL="0" indent="0">
              <a:lnSpc>
                <a:spcPct val="120000"/>
              </a:lnSpc>
              <a:spcBef>
                <a:spcPts val="0"/>
              </a:spcBef>
              <a:buNone/>
            </a:pPr>
            <a:r>
              <a:rPr lang="en-US">
                <a:solidFill>
                  <a:schemeClr val="bg1">
                    <a:lumMod val="85000"/>
                  </a:schemeClr>
                </a:solidFill>
              </a:rPr>
              <a:t>OBX|21|CWE|81304-8^Variant analysis method [Type]^L|2a|LA26398-0^Sequencing^LN||||||||||  </a:t>
            </a:r>
          </a:p>
          <a:p>
            <a:pPr marL="0" indent="0">
              <a:lnSpc>
                <a:spcPct val="120000"/>
              </a:lnSpc>
              <a:spcBef>
                <a:spcPts val="0"/>
              </a:spcBef>
              <a:buNone/>
            </a:pPr>
            <a:r>
              <a:rPr lang="en-US">
                <a:solidFill>
                  <a:schemeClr val="accent2">
                    <a:lumMod val="75000"/>
                  </a:schemeClr>
                </a:solidFill>
              </a:rPr>
              <a:t>OBX|22|CWE|53037-8^Genetic sequence variation clinical significance [Imp]^L|2a|LA67038^Pathogenic^LN||||||||||  </a:t>
            </a:r>
          </a:p>
          <a:p>
            <a:pPr marL="0" indent="0">
              <a:lnSpc>
                <a:spcPct val="120000"/>
              </a:lnSpc>
              <a:spcBef>
                <a:spcPts val="0"/>
              </a:spcBef>
              <a:buNone/>
            </a:pPr>
            <a:r>
              <a:rPr lang="en-US">
                <a:solidFill>
                  <a:schemeClr val="bg1">
                    <a:lumMod val="85000"/>
                  </a:schemeClr>
                </a:solidFill>
              </a:rPr>
              <a:t>OBX|23|NM|81258-6^Allelic </a:t>
            </a:r>
            <a:r>
              <a:rPr lang="en-US" err="1">
                <a:solidFill>
                  <a:schemeClr val="bg1">
                    <a:lumMod val="85000"/>
                  </a:schemeClr>
                </a:solidFill>
              </a:rPr>
              <a:t>freq</a:t>
            </a:r>
            <a:r>
              <a:rPr lang="en-US">
                <a:solidFill>
                  <a:schemeClr val="bg1">
                    <a:lumMod val="85000"/>
                  </a:schemeClr>
                </a:solidFill>
              </a:rPr>
              <a:t> NFr^L|2a|0.154||||||||||  </a:t>
            </a:r>
          </a:p>
          <a:p>
            <a:pPr marL="0" indent="0">
              <a:lnSpc>
                <a:spcPct val="120000"/>
              </a:lnSpc>
              <a:spcBef>
                <a:spcPts val="0"/>
              </a:spcBef>
              <a:buNone/>
            </a:pPr>
            <a:r>
              <a:rPr lang="en-US">
                <a:solidFill>
                  <a:schemeClr val="bg1">
                    <a:lumMod val="85000"/>
                  </a:schemeClr>
                </a:solidFill>
              </a:rPr>
              <a:t>OBX|24|CWE|69548-6^Genetic variant assessment^L|2a|LA9633-4^Present^LN|||||||||| </a:t>
            </a:r>
          </a:p>
        </p:txBody>
      </p:sp>
      <p:sp>
        <p:nvSpPr>
          <p:cNvPr id="8" name="Title 1">
            <a:extLst>
              <a:ext uri="{FF2B5EF4-FFF2-40B4-BE49-F238E27FC236}">
                <a16:creationId xmlns:a16="http://schemas.microsoft.com/office/drawing/2014/main" id="{150E5F5D-0D2C-6D7F-306E-961674B45221}"/>
              </a:ext>
            </a:extLst>
          </p:cNvPr>
          <p:cNvSpPr>
            <a:spLocks noGrp="1"/>
          </p:cNvSpPr>
          <p:nvPr>
            <p:ph type="title"/>
          </p:nvPr>
        </p:nvSpPr>
        <p:spPr>
          <a:xfrm>
            <a:off x="838200" y="365125"/>
            <a:ext cx="10515600" cy="1325563"/>
          </a:xfrm>
        </p:spPr>
        <p:txBody>
          <a:bodyPr/>
          <a:lstStyle/>
          <a:p>
            <a:r>
              <a:rPr lang="en-US" dirty="0"/>
              <a:t>Tempus Example: genomic data for a </a:t>
            </a:r>
            <a:r>
              <a:rPr lang="en-US" b="1" dirty="0"/>
              <a:t>missense mutation</a:t>
            </a:r>
          </a:p>
        </p:txBody>
      </p:sp>
    </p:spTree>
    <p:extLst>
      <p:ext uri="{BB962C8B-B14F-4D97-AF65-F5344CB8AC3E}">
        <p14:creationId xmlns:p14="http://schemas.microsoft.com/office/powerpoint/2010/main" val="1385216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1CEE-E9DB-4EE9-9438-388BF95407A3}"/>
              </a:ext>
            </a:extLst>
          </p:cNvPr>
          <p:cNvSpPr>
            <a:spLocks noGrp="1"/>
          </p:cNvSpPr>
          <p:nvPr>
            <p:ph type="title"/>
          </p:nvPr>
        </p:nvSpPr>
        <p:spPr>
          <a:xfrm>
            <a:off x="599890" y="-28069"/>
            <a:ext cx="10515600" cy="1325563"/>
          </a:xfrm>
        </p:spPr>
        <p:txBody>
          <a:bodyPr/>
          <a:lstStyle/>
          <a:p>
            <a:r>
              <a:rPr lang="en-US"/>
              <a:t>Detailed Framework: Matching Logic</a:t>
            </a:r>
          </a:p>
        </p:txBody>
      </p:sp>
      <p:sp>
        <p:nvSpPr>
          <p:cNvPr id="8" name="TextBox 7">
            <a:extLst>
              <a:ext uri="{FF2B5EF4-FFF2-40B4-BE49-F238E27FC236}">
                <a16:creationId xmlns:a16="http://schemas.microsoft.com/office/drawing/2014/main" id="{F2D66FAC-0066-4AE3-8432-831C7FBEF2E8}"/>
              </a:ext>
            </a:extLst>
          </p:cNvPr>
          <p:cNvSpPr txBox="1"/>
          <p:nvPr/>
        </p:nvSpPr>
        <p:spPr>
          <a:xfrm>
            <a:off x="8428583" y="1022670"/>
            <a:ext cx="1757619" cy="461665"/>
          </a:xfrm>
          <a:prstGeom prst="rect">
            <a:avLst/>
          </a:prstGeom>
          <a:noFill/>
        </p:spPr>
        <p:txBody>
          <a:bodyPr wrap="square" rtlCol="0">
            <a:spAutoFit/>
          </a:bodyPr>
          <a:lstStyle/>
          <a:p>
            <a:pPr algn="ctr"/>
            <a:r>
              <a:rPr lang="en-US" sz="2400" b="1"/>
              <a:t>Instance</a:t>
            </a:r>
          </a:p>
        </p:txBody>
      </p:sp>
      <p:grpSp>
        <p:nvGrpSpPr>
          <p:cNvPr id="14" name="Group 13">
            <a:extLst>
              <a:ext uri="{FF2B5EF4-FFF2-40B4-BE49-F238E27FC236}">
                <a16:creationId xmlns:a16="http://schemas.microsoft.com/office/drawing/2014/main" id="{5E892477-604E-4628-AB0D-35D65D653BE8}"/>
              </a:ext>
            </a:extLst>
          </p:cNvPr>
          <p:cNvGrpSpPr/>
          <p:nvPr/>
        </p:nvGrpSpPr>
        <p:grpSpPr>
          <a:xfrm>
            <a:off x="1121113" y="1606282"/>
            <a:ext cx="4429942" cy="4711391"/>
            <a:chOff x="6339658" y="1981200"/>
            <a:chExt cx="2365394" cy="3734914"/>
          </a:xfrm>
        </p:grpSpPr>
        <p:sp>
          <p:nvSpPr>
            <p:cNvPr id="10" name="Rectangle 9">
              <a:extLst>
                <a:ext uri="{FF2B5EF4-FFF2-40B4-BE49-F238E27FC236}">
                  <a16:creationId xmlns:a16="http://schemas.microsoft.com/office/drawing/2014/main" id="{B6DEB492-3EEF-413A-B82A-3F2E1C1E1962}"/>
                </a:ext>
              </a:extLst>
            </p:cNvPr>
            <p:cNvSpPr/>
            <p:nvPr/>
          </p:nvSpPr>
          <p:spPr>
            <a:xfrm>
              <a:off x="6339658" y="1981200"/>
              <a:ext cx="2365394" cy="7501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Diagnosis</a:t>
              </a:r>
              <a:r>
                <a:rPr lang="en-US"/>
                <a:t> </a:t>
              </a:r>
            </a:p>
            <a:p>
              <a:pPr algn="ctr"/>
              <a:r>
                <a:rPr lang="en-US"/>
                <a:t>{Any, All, None}</a:t>
              </a:r>
            </a:p>
          </p:txBody>
        </p:sp>
        <p:sp>
          <p:nvSpPr>
            <p:cNvPr id="11" name="Rectangle 10">
              <a:extLst>
                <a:ext uri="{FF2B5EF4-FFF2-40B4-BE49-F238E27FC236}">
                  <a16:creationId xmlns:a16="http://schemas.microsoft.com/office/drawing/2014/main" id="{514C42CE-07D7-4819-849C-E55BCF861A6C}"/>
                </a:ext>
              </a:extLst>
            </p:cNvPr>
            <p:cNvSpPr/>
            <p:nvPr/>
          </p:nvSpPr>
          <p:spPr>
            <a:xfrm>
              <a:off x="6339658" y="3971052"/>
              <a:ext cx="2365394" cy="7501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Therapeutic Context</a:t>
              </a:r>
              <a:endParaRPr lang="en-US"/>
            </a:p>
            <a:p>
              <a:pPr algn="ctr"/>
              <a:r>
                <a:rPr lang="en-US"/>
                <a:t>{Any, All, None}</a:t>
              </a:r>
            </a:p>
          </p:txBody>
        </p:sp>
        <p:sp>
          <p:nvSpPr>
            <p:cNvPr id="12" name="Rectangle 11">
              <a:extLst>
                <a:ext uri="{FF2B5EF4-FFF2-40B4-BE49-F238E27FC236}">
                  <a16:creationId xmlns:a16="http://schemas.microsoft.com/office/drawing/2014/main" id="{3353A33A-7EEA-4442-99A1-C1E9BD2AFBD8}"/>
                </a:ext>
              </a:extLst>
            </p:cNvPr>
            <p:cNvSpPr/>
            <p:nvPr/>
          </p:nvSpPr>
          <p:spPr>
            <a:xfrm>
              <a:off x="6339658" y="2976126"/>
              <a:ext cx="2365394" cy="7501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Biomarker</a:t>
              </a:r>
            </a:p>
            <a:p>
              <a:pPr algn="ctr"/>
              <a:r>
                <a:rPr lang="en-US"/>
                <a:t>{Any, All, None}</a:t>
              </a:r>
            </a:p>
          </p:txBody>
        </p:sp>
        <p:sp>
          <p:nvSpPr>
            <p:cNvPr id="13" name="Rectangle 12">
              <a:extLst>
                <a:ext uri="{FF2B5EF4-FFF2-40B4-BE49-F238E27FC236}">
                  <a16:creationId xmlns:a16="http://schemas.microsoft.com/office/drawing/2014/main" id="{B4175E4D-890D-445B-B198-4E586F687547}"/>
                </a:ext>
              </a:extLst>
            </p:cNvPr>
            <p:cNvSpPr/>
            <p:nvPr/>
          </p:nvSpPr>
          <p:spPr>
            <a:xfrm>
              <a:off x="6339658" y="4965977"/>
              <a:ext cx="2365394" cy="7501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Therapy</a:t>
              </a:r>
            </a:p>
          </p:txBody>
        </p:sp>
      </p:grpSp>
      <p:sp>
        <p:nvSpPr>
          <p:cNvPr id="15" name="TextBox 14">
            <a:extLst>
              <a:ext uri="{FF2B5EF4-FFF2-40B4-BE49-F238E27FC236}">
                <a16:creationId xmlns:a16="http://schemas.microsoft.com/office/drawing/2014/main" id="{60A0E62A-63CE-4EB5-BACA-FE59B3664B14}"/>
              </a:ext>
            </a:extLst>
          </p:cNvPr>
          <p:cNvSpPr txBox="1"/>
          <p:nvPr/>
        </p:nvSpPr>
        <p:spPr>
          <a:xfrm>
            <a:off x="2344876" y="993755"/>
            <a:ext cx="1757619" cy="461665"/>
          </a:xfrm>
          <a:prstGeom prst="rect">
            <a:avLst/>
          </a:prstGeom>
          <a:noFill/>
        </p:spPr>
        <p:txBody>
          <a:bodyPr wrap="square" rtlCol="0">
            <a:spAutoFit/>
          </a:bodyPr>
          <a:lstStyle/>
          <a:p>
            <a:pPr algn="ctr"/>
            <a:r>
              <a:rPr lang="en-US" sz="2400" b="1"/>
              <a:t>Framework</a:t>
            </a:r>
          </a:p>
        </p:txBody>
      </p:sp>
      <p:grpSp>
        <p:nvGrpSpPr>
          <p:cNvPr id="18" name="Group 17">
            <a:extLst>
              <a:ext uri="{FF2B5EF4-FFF2-40B4-BE49-F238E27FC236}">
                <a16:creationId xmlns:a16="http://schemas.microsoft.com/office/drawing/2014/main" id="{921305D1-DF69-4F84-A905-DE6FF3B81696}"/>
              </a:ext>
            </a:extLst>
          </p:cNvPr>
          <p:cNvGrpSpPr/>
          <p:nvPr/>
        </p:nvGrpSpPr>
        <p:grpSpPr>
          <a:xfrm>
            <a:off x="7092422" y="1606282"/>
            <a:ext cx="4429942" cy="4711391"/>
            <a:chOff x="6339658" y="1981200"/>
            <a:chExt cx="2365394" cy="3734914"/>
          </a:xfrm>
        </p:grpSpPr>
        <p:sp>
          <p:nvSpPr>
            <p:cNvPr id="19" name="Rectangle 18">
              <a:extLst>
                <a:ext uri="{FF2B5EF4-FFF2-40B4-BE49-F238E27FC236}">
                  <a16:creationId xmlns:a16="http://schemas.microsoft.com/office/drawing/2014/main" id="{F8A6C385-6F35-4A21-AEF5-795BF729598C}"/>
                </a:ext>
              </a:extLst>
            </p:cNvPr>
            <p:cNvSpPr/>
            <p:nvPr/>
          </p:nvSpPr>
          <p:spPr>
            <a:xfrm>
              <a:off x="6339658" y="1981200"/>
              <a:ext cx="2365394" cy="7501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Diagnosis</a:t>
              </a:r>
              <a:r>
                <a:rPr lang="en-US"/>
                <a:t> </a:t>
              </a:r>
            </a:p>
            <a:p>
              <a:pPr algn="ctr"/>
              <a:r>
                <a:rPr lang="en-US"/>
                <a:t>All: Non-Small Lung Cancer; None: Squamous Cell Carcinoma</a:t>
              </a:r>
            </a:p>
          </p:txBody>
        </p:sp>
        <p:sp>
          <p:nvSpPr>
            <p:cNvPr id="20" name="Rectangle 19">
              <a:extLst>
                <a:ext uri="{FF2B5EF4-FFF2-40B4-BE49-F238E27FC236}">
                  <a16:creationId xmlns:a16="http://schemas.microsoft.com/office/drawing/2014/main" id="{B9B1490B-E4C3-4D9D-8591-6FECD876C450}"/>
                </a:ext>
              </a:extLst>
            </p:cNvPr>
            <p:cNvSpPr/>
            <p:nvPr/>
          </p:nvSpPr>
          <p:spPr>
            <a:xfrm>
              <a:off x="6339658" y="3971052"/>
              <a:ext cx="2365394" cy="7501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Therapeutic Context</a:t>
              </a:r>
              <a:endParaRPr lang="en-US"/>
            </a:p>
            <a:p>
              <a:pPr algn="ctr"/>
              <a:r>
                <a:rPr lang="en-US"/>
                <a:t>Any: metastatic</a:t>
              </a:r>
            </a:p>
          </p:txBody>
        </p:sp>
        <p:sp>
          <p:nvSpPr>
            <p:cNvPr id="21" name="Rectangle 20">
              <a:extLst>
                <a:ext uri="{FF2B5EF4-FFF2-40B4-BE49-F238E27FC236}">
                  <a16:creationId xmlns:a16="http://schemas.microsoft.com/office/drawing/2014/main" id="{EA3FFD32-47F9-4398-8D12-85D0E7B1FD45}"/>
                </a:ext>
              </a:extLst>
            </p:cNvPr>
            <p:cNvSpPr/>
            <p:nvPr/>
          </p:nvSpPr>
          <p:spPr>
            <a:xfrm>
              <a:off x="6339658" y="2976126"/>
              <a:ext cx="2365394" cy="7501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Biomarker</a:t>
              </a:r>
            </a:p>
            <a:p>
              <a:pPr algn="ctr"/>
              <a:r>
                <a:rPr lang="en-US"/>
                <a:t>Any: EGFR L858R, EGFR exon 19 deletion; None: EGFR T790M</a:t>
              </a:r>
            </a:p>
          </p:txBody>
        </p:sp>
        <p:sp>
          <p:nvSpPr>
            <p:cNvPr id="22" name="Rectangle 21">
              <a:extLst>
                <a:ext uri="{FF2B5EF4-FFF2-40B4-BE49-F238E27FC236}">
                  <a16:creationId xmlns:a16="http://schemas.microsoft.com/office/drawing/2014/main" id="{8A165E9A-A7A0-4359-B018-05ED7EC213CD}"/>
                </a:ext>
              </a:extLst>
            </p:cNvPr>
            <p:cNvSpPr/>
            <p:nvPr/>
          </p:nvSpPr>
          <p:spPr>
            <a:xfrm>
              <a:off x="6339658" y="4965977"/>
              <a:ext cx="2365394" cy="75013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Erlotinib</a:t>
              </a:r>
            </a:p>
          </p:txBody>
        </p:sp>
      </p:grpSp>
      <p:sp>
        <p:nvSpPr>
          <p:cNvPr id="23" name="TextBox 22">
            <a:extLst>
              <a:ext uri="{FF2B5EF4-FFF2-40B4-BE49-F238E27FC236}">
                <a16:creationId xmlns:a16="http://schemas.microsoft.com/office/drawing/2014/main" id="{2045AEC8-076B-4242-8436-7F1E0F176ECD}"/>
              </a:ext>
            </a:extLst>
          </p:cNvPr>
          <p:cNvSpPr txBox="1"/>
          <p:nvPr/>
        </p:nvSpPr>
        <p:spPr>
          <a:xfrm>
            <a:off x="7092422" y="6317673"/>
            <a:ext cx="4429942" cy="400110"/>
          </a:xfrm>
          <a:prstGeom prst="rect">
            <a:avLst/>
          </a:prstGeom>
          <a:noFill/>
        </p:spPr>
        <p:txBody>
          <a:bodyPr wrap="square" rtlCol="0">
            <a:spAutoFit/>
          </a:bodyPr>
          <a:lstStyle/>
          <a:p>
            <a:pPr algn="ctr"/>
            <a:r>
              <a:rPr lang="en-US" sz="2000">
                <a:solidFill>
                  <a:srgbClr val="FF0000"/>
                </a:solidFill>
              </a:rPr>
              <a:t>Note: this is an abbreviated example</a:t>
            </a:r>
          </a:p>
        </p:txBody>
      </p:sp>
    </p:spTree>
    <p:extLst>
      <p:ext uri="{BB962C8B-B14F-4D97-AF65-F5344CB8AC3E}">
        <p14:creationId xmlns:p14="http://schemas.microsoft.com/office/powerpoint/2010/main" val="2152510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4379" y="225462"/>
            <a:ext cx="5033677" cy="712788"/>
          </a:xfrm>
        </p:spPr>
        <p:txBody>
          <a:bodyPr>
            <a:normAutofit/>
          </a:bodyPr>
          <a:lstStyle/>
          <a:p>
            <a:r>
              <a:rPr lang="en-US"/>
              <a:t>Mutation Concepts</a:t>
            </a:r>
          </a:p>
        </p:txBody>
      </p:sp>
      <p:sp>
        <p:nvSpPr>
          <p:cNvPr id="5" name="Content Placeholder 4"/>
          <p:cNvSpPr>
            <a:spLocks noGrp="1"/>
          </p:cNvSpPr>
          <p:nvPr>
            <p:ph sz="half" idx="4294967295"/>
          </p:nvPr>
        </p:nvSpPr>
        <p:spPr>
          <a:xfrm>
            <a:off x="144379" y="1097036"/>
            <a:ext cx="5514975" cy="5422900"/>
          </a:xfrm>
        </p:spPr>
        <p:txBody>
          <a:bodyPr>
            <a:normAutofit/>
          </a:bodyPr>
          <a:lstStyle/>
          <a:p>
            <a:r>
              <a:rPr lang="en-US" dirty="0"/>
              <a:t>Copy Number Alterations (CNV)</a:t>
            </a:r>
          </a:p>
          <a:p>
            <a:pPr lvl="1"/>
            <a:r>
              <a:rPr lang="en-US" dirty="0"/>
              <a:t>Loss</a:t>
            </a:r>
          </a:p>
          <a:p>
            <a:pPr lvl="1"/>
            <a:r>
              <a:rPr lang="en-US" dirty="0"/>
              <a:t>Amplification</a:t>
            </a:r>
          </a:p>
          <a:p>
            <a:r>
              <a:rPr lang="en-US" dirty="0"/>
              <a:t>SNV</a:t>
            </a:r>
          </a:p>
          <a:p>
            <a:pPr lvl="1"/>
            <a:r>
              <a:rPr lang="en-US" dirty="0"/>
              <a:t>Mutation</a:t>
            </a:r>
          </a:p>
          <a:p>
            <a:pPr lvl="1"/>
            <a:r>
              <a:rPr lang="en-US" dirty="0"/>
              <a:t>Frameshift</a:t>
            </a:r>
          </a:p>
          <a:p>
            <a:pPr lvl="1"/>
            <a:r>
              <a:rPr lang="en-US" dirty="0"/>
              <a:t>Nonsense</a:t>
            </a:r>
          </a:p>
          <a:p>
            <a:pPr lvl="1"/>
            <a:r>
              <a:rPr lang="en-US" dirty="0"/>
              <a:t>Missense</a:t>
            </a:r>
          </a:p>
          <a:p>
            <a:pPr lvl="1"/>
            <a:r>
              <a:rPr lang="en-US" dirty="0"/>
              <a:t>Deletion</a:t>
            </a:r>
          </a:p>
          <a:p>
            <a:pPr lvl="1"/>
            <a:r>
              <a:rPr lang="en-US" dirty="0"/>
              <a:t>Insertion</a:t>
            </a:r>
          </a:p>
          <a:p>
            <a:r>
              <a:rPr lang="en-US" dirty="0"/>
              <a:t>CTX</a:t>
            </a:r>
          </a:p>
          <a:p>
            <a:pPr lvl="1"/>
            <a:r>
              <a:rPr lang="en-US" dirty="0"/>
              <a:t>Fusion</a:t>
            </a:r>
          </a:p>
        </p:txBody>
      </p:sp>
      <p:pic>
        <p:nvPicPr>
          <p:cNvPr id="7" name="Content Placeholder 6"/>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5175334" y="338064"/>
            <a:ext cx="6872287" cy="6208713"/>
          </a:xfrm>
        </p:spPr>
      </p:pic>
    </p:spTree>
    <p:extLst>
      <p:ext uri="{BB962C8B-B14F-4D97-AF65-F5344CB8AC3E}">
        <p14:creationId xmlns:p14="http://schemas.microsoft.com/office/powerpoint/2010/main" val="2848594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2140" y="247295"/>
            <a:ext cx="12192000" cy="712788"/>
          </a:xfrm>
        </p:spPr>
        <p:txBody>
          <a:bodyPr>
            <a:normAutofit/>
          </a:bodyPr>
          <a:lstStyle/>
          <a:p>
            <a:r>
              <a:rPr lang="en-US" dirty="0"/>
              <a:t>NSCLC Mutation Concepts</a:t>
            </a:r>
          </a:p>
        </p:txBody>
      </p:sp>
      <p:sp>
        <p:nvSpPr>
          <p:cNvPr id="5" name="Content Placeholder 4"/>
          <p:cNvSpPr>
            <a:spLocks noGrp="1"/>
          </p:cNvSpPr>
          <p:nvPr>
            <p:ph sz="half" idx="4294967295"/>
          </p:nvPr>
        </p:nvSpPr>
        <p:spPr>
          <a:xfrm>
            <a:off x="372140" y="1099783"/>
            <a:ext cx="5514975" cy="5422900"/>
          </a:xfrm>
        </p:spPr>
        <p:txBody>
          <a:bodyPr>
            <a:normAutofit/>
          </a:bodyPr>
          <a:lstStyle/>
          <a:p>
            <a:r>
              <a:rPr lang="en-US"/>
              <a:t>Copy Number Alterations (CNV)</a:t>
            </a:r>
          </a:p>
          <a:p>
            <a:pPr lvl="1"/>
            <a:r>
              <a:rPr lang="en-US">
                <a:solidFill>
                  <a:schemeClr val="bg1">
                    <a:lumMod val="65000"/>
                  </a:schemeClr>
                </a:solidFill>
              </a:rPr>
              <a:t>Loss</a:t>
            </a:r>
          </a:p>
          <a:p>
            <a:pPr lvl="1"/>
            <a:r>
              <a:rPr lang="en-US"/>
              <a:t>Amplification</a:t>
            </a:r>
          </a:p>
          <a:p>
            <a:r>
              <a:rPr lang="en-US"/>
              <a:t>SNV</a:t>
            </a:r>
          </a:p>
          <a:p>
            <a:pPr lvl="1"/>
            <a:r>
              <a:rPr lang="en-US"/>
              <a:t>Mutation</a:t>
            </a:r>
          </a:p>
          <a:p>
            <a:pPr lvl="1"/>
            <a:r>
              <a:rPr lang="en-US"/>
              <a:t>Frameshift</a:t>
            </a:r>
          </a:p>
          <a:p>
            <a:pPr lvl="1"/>
            <a:r>
              <a:rPr lang="en-US"/>
              <a:t>Nonsense</a:t>
            </a:r>
          </a:p>
          <a:p>
            <a:pPr lvl="1"/>
            <a:r>
              <a:rPr lang="en-US"/>
              <a:t>Missense</a:t>
            </a:r>
          </a:p>
          <a:p>
            <a:pPr lvl="1"/>
            <a:r>
              <a:rPr lang="en-US"/>
              <a:t>Deletion</a:t>
            </a:r>
          </a:p>
          <a:p>
            <a:pPr lvl="1"/>
            <a:r>
              <a:rPr lang="en-US"/>
              <a:t>Insertion</a:t>
            </a:r>
          </a:p>
          <a:p>
            <a:r>
              <a:rPr lang="en-US"/>
              <a:t>CTX</a:t>
            </a:r>
          </a:p>
          <a:p>
            <a:pPr lvl="1"/>
            <a:r>
              <a:rPr lang="en-US"/>
              <a:t>Fusion</a:t>
            </a:r>
          </a:p>
        </p:txBody>
      </p:sp>
      <p:pic>
        <p:nvPicPr>
          <p:cNvPr id="7" name="Content Placeholder 6"/>
          <p:cNvPicPr>
            <a:picLocks noGrp="1" noChangeAspect="1"/>
          </p:cNvPicPr>
          <p:nvPr>
            <p:ph sz="half" idx="4294967295"/>
          </p:nvPr>
        </p:nvPicPr>
        <p:blipFill rotWithShape="1">
          <a:blip r:embed="rId3" cstate="print">
            <a:extLst>
              <a:ext uri="{28A0092B-C50C-407E-A947-70E740481C1C}">
                <a14:useLocalDpi xmlns:a14="http://schemas.microsoft.com/office/drawing/2010/main" val="0"/>
              </a:ext>
            </a:extLst>
          </a:blip>
          <a:srcRect l="-1" r="86539" b="58312"/>
          <a:stretch/>
        </p:blipFill>
        <p:spPr>
          <a:xfrm>
            <a:off x="6096000" y="1308789"/>
            <a:ext cx="1590311" cy="4449428"/>
          </a:xfrm>
        </p:spPr>
      </p:pic>
      <p:pic>
        <p:nvPicPr>
          <p:cNvPr id="6" name="Content Placeholder 6">
            <a:extLst>
              <a:ext uri="{FF2B5EF4-FFF2-40B4-BE49-F238E27FC236}">
                <a16:creationId xmlns:a16="http://schemas.microsoft.com/office/drawing/2014/main" id="{D061A054-9E3B-4BB3-A2A2-29E73D816A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t="42880" r="86539"/>
          <a:stretch/>
        </p:blipFill>
        <p:spPr>
          <a:xfrm>
            <a:off x="8493994" y="283373"/>
            <a:ext cx="1590311" cy="6096518"/>
          </a:xfrm>
          <a:prstGeom prst="rect">
            <a:avLst/>
          </a:prstGeom>
        </p:spPr>
      </p:pic>
      <p:sp>
        <p:nvSpPr>
          <p:cNvPr id="3" name="Rectangle 2">
            <a:extLst>
              <a:ext uri="{FF2B5EF4-FFF2-40B4-BE49-F238E27FC236}">
                <a16:creationId xmlns:a16="http://schemas.microsoft.com/office/drawing/2014/main" id="{B2DD77DC-E475-410D-BBF8-BC41CB178771}"/>
              </a:ext>
            </a:extLst>
          </p:cNvPr>
          <p:cNvSpPr/>
          <p:nvPr/>
        </p:nvSpPr>
        <p:spPr>
          <a:xfrm>
            <a:off x="6096000" y="3880884"/>
            <a:ext cx="2016642" cy="903767"/>
          </a:xfrm>
          <a:prstGeom prst="rect">
            <a:avLst/>
          </a:prstGeom>
          <a:solidFill>
            <a:schemeClr val="accent3">
              <a:alpha val="88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269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A63302-685C-A7EC-9D3C-D16CFE81447D}"/>
              </a:ext>
            </a:extLst>
          </p:cNvPr>
          <p:cNvSpPr>
            <a:spLocks noGrp="1"/>
          </p:cNvSpPr>
          <p:nvPr>
            <p:ph type="title"/>
          </p:nvPr>
        </p:nvSpPr>
        <p:spPr>
          <a:xfrm>
            <a:off x="648929" y="629266"/>
            <a:ext cx="3505495" cy="1622321"/>
          </a:xfrm>
        </p:spPr>
        <p:txBody>
          <a:bodyPr vert="horz" lIns="91440" tIns="45720" rIns="91440" bIns="45720" rtlCol="0" anchor="ctr">
            <a:normAutofit/>
          </a:bodyPr>
          <a:lstStyle/>
          <a:p>
            <a:pPr>
              <a:spcAft>
                <a:spcPts val="600"/>
              </a:spcAft>
            </a:pPr>
            <a:r>
              <a:rPr lang="en-US" sz="4400" kern="1200">
                <a:solidFill>
                  <a:schemeClr val="tx1"/>
                </a:solidFill>
                <a:latin typeface="+mj-lt"/>
                <a:ea typeface="+mj-ea"/>
                <a:cs typeface="+mj-cs"/>
              </a:rPr>
              <a:t>Aim 2</a:t>
            </a:r>
          </a:p>
        </p:txBody>
      </p:sp>
      <p:sp>
        <p:nvSpPr>
          <p:cNvPr id="13" name="Text Placeholder 12">
            <a:extLst>
              <a:ext uri="{FF2B5EF4-FFF2-40B4-BE49-F238E27FC236}">
                <a16:creationId xmlns:a16="http://schemas.microsoft.com/office/drawing/2014/main" id="{2B12285E-B770-BE8F-8463-AC0FA8DFB5DC}"/>
              </a:ext>
            </a:extLst>
          </p:cNvPr>
          <p:cNvSpPr>
            <a:spLocks noGrp="1"/>
          </p:cNvSpPr>
          <p:nvPr>
            <p:ph type="body" sz="half" idx="2"/>
          </p:nvPr>
        </p:nvSpPr>
        <p:spPr>
          <a:xfrm>
            <a:off x="648931" y="2438400"/>
            <a:ext cx="3505494" cy="3785419"/>
          </a:xfrm>
        </p:spPr>
        <p:txBody>
          <a:bodyPr vert="horz" lIns="91440" tIns="45720" rIns="91440" bIns="45720" rtlCol="0">
            <a:normAutofit/>
          </a:bodyPr>
          <a:lstStyle/>
          <a:p>
            <a:pPr>
              <a:lnSpc>
                <a:spcPct val="100000"/>
              </a:lnSpc>
              <a:spcAft>
                <a:spcPts val="600"/>
              </a:spcAft>
            </a:pPr>
            <a:r>
              <a:rPr lang="en-US" sz="2000" b="1" dirty="0"/>
              <a:t>Develop methods for integration of biomarker-driven CDS into the EHR as human-readable statements.</a:t>
            </a:r>
            <a:endParaRPr lang="en-US" sz="2000" dirty="0"/>
          </a:p>
        </p:txBody>
      </p:sp>
      <p:sp>
        <p:nvSpPr>
          <p:cNvPr id="2052" name="Rectangle 205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a:extLst>
              <a:ext uri="{FF2B5EF4-FFF2-40B4-BE49-F238E27FC236}">
                <a16:creationId xmlns:a16="http://schemas.microsoft.com/office/drawing/2014/main" id="{2CCAEFCD-4278-3D50-B2B5-890995BC0E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866" r="-1" b="-458"/>
          <a:stretch/>
        </p:blipFill>
        <p:spPr bwMode="auto">
          <a:xfrm>
            <a:off x="5405862" y="919203"/>
            <a:ext cx="6019331" cy="5016348"/>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01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689E792-5C24-1E2C-FFEB-0657B83A7A51}"/>
              </a:ext>
            </a:extLst>
          </p:cNvPr>
          <p:cNvSpPr>
            <a:spLocks noGrp="1"/>
          </p:cNvSpPr>
          <p:nvPr>
            <p:ph type="title"/>
          </p:nvPr>
        </p:nvSpPr>
        <p:spPr>
          <a:xfrm>
            <a:off x="777240" y="731519"/>
            <a:ext cx="2845191" cy="3237579"/>
          </a:xfrm>
        </p:spPr>
        <p:txBody>
          <a:bodyPr vert="horz" lIns="91440" tIns="45720" rIns="91440" bIns="45720" rtlCol="0" anchor="ctr">
            <a:normAutofit/>
          </a:bodyPr>
          <a:lstStyle/>
          <a:p>
            <a:r>
              <a:rPr lang="en-US" sz="3800" kern="1200" dirty="0">
                <a:solidFill>
                  <a:srgbClr val="FFFFFF"/>
                </a:solidFill>
                <a:latin typeface="+mj-lt"/>
                <a:ea typeface="+mj-ea"/>
                <a:cs typeface="+mj-cs"/>
              </a:rPr>
              <a:t>Aim 2– Related Learnings to Date</a:t>
            </a: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A094A1F2-F02B-7A15-EA45-B2E464CC39F9}"/>
              </a:ext>
            </a:extLst>
          </p:cNvPr>
          <p:cNvSpPr>
            <a:spLocks noGrp="1"/>
          </p:cNvSpPr>
          <p:nvPr>
            <p:ph type="body" sz="half" idx="2"/>
          </p:nvPr>
        </p:nvSpPr>
        <p:spPr>
          <a:xfrm>
            <a:off x="4379709" y="686862"/>
            <a:ext cx="7037591" cy="5475129"/>
          </a:xfrm>
        </p:spPr>
        <p:txBody>
          <a:bodyPr vert="horz" lIns="91440" tIns="45720" rIns="91440" bIns="45720" rtlCol="0" anchor="ctr">
            <a:normAutofit/>
          </a:bodyPr>
          <a:lstStyle/>
          <a:p>
            <a:pPr indent="-228600">
              <a:buFont typeface="Arial" panose="020B0604020202020204" pitchFamily="34" charset="0"/>
              <a:buChar char="•"/>
            </a:pPr>
            <a:r>
              <a:rPr lang="en-US" sz="2200" dirty="0"/>
              <a:t>The output of the API is the CDS + result ID, not necessarily cached CDS + result ID</a:t>
            </a:r>
          </a:p>
          <a:p>
            <a:pPr indent="-228600">
              <a:buFont typeface="Arial" panose="020B0604020202020204" pitchFamily="34" charset="0"/>
              <a:buChar char="•"/>
            </a:pPr>
            <a:r>
              <a:rPr lang="en-US" sz="2200" dirty="0"/>
              <a:t>While diagnosis is always sent with a test order, it is not always returned in the HL7 results messages</a:t>
            </a:r>
          </a:p>
          <a:p>
            <a:pPr indent="-228600">
              <a:buFont typeface="Arial" panose="020B0604020202020204" pitchFamily="34" charset="0"/>
              <a:buChar char="•"/>
            </a:pPr>
            <a:r>
              <a:rPr lang="en-US" sz="2200" dirty="0"/>
              <a:t>Working through institution-specific policies and processes around security and support for research vs. operational vs. transitioning tools will be part of Aim 2 as well as any future work with external institutions</a:t>
            </a:r>
          </a:p>
        </p:txBody>
      </p:sp>
    </p:spTree>
    <p:extLst>
      <p:ext uri="{BB962C8B-B14F-4D97-AF65-F5344CB8AC3E}">
        <p14:creationId xmlns:p14="http://schemas.microsoft.com/office/powerpoint/2010/main" val="314444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164" y="365125"/>
            <a:ext cx="9178636" cy="1325563"/>
          </a:xfrm>
        </p:spPr>
        <p:txBody>
          <a:bodyPr/>
          <a:lstStyle/>
          <a:p>
            <a:r>
              <a:rPr lang="en-US" dirty="0"/>
              <a:t>Acknowledgements</a:t>
            </a:r>
          </a:p>
        </p:txBody>
      </p:sp>
      <p:pic>
        <p:nvPicPr>
          <p:cNvPr id="13" name="Picture 12" descr="mcg-icon-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596107"/>
            <a:ext cx="822756" cy="774700"/>
          </a:xfrm>
          <a:prstGeom prst="rect">
            <a:avLst/>
          </a:prstGeom>
        </p:spPr>
      </p:pic>
      <p:sp>
        <p:nvSpPr>
          <p:cNvPr id="3" name="Rectangle 2">
            <a:extLst>
              <a:ext uri="{FF2B5EF4-FFF2-40B4-BE49-F238E27FC236}">
                <a16:creationId xmlns:a16="http://schemas.microsoft.com/office/drawing/2014/main" id="{2B86967E-59A4-4535-8743-F9F751CFA2F0}"/>
              </a:ext>
            </a:extLst>
          </p:cNvPr>
          <p:cNvSpPr/>
          <p:nvPr/>
        </p:nvSpPr>
        <p:spPr>
          <a:xfrm>
            <a:off x="1266661" y="5061564"/>
            <a:ext cx="9924447" cy="1200329"/>
          </a:xfrm>
          <a:prstGeom prst="rect">
            <a:avLst/>
          </a:prstGeom>
        </p:spPr>
        <p:txBody>
          <a:bodyPr wrap="square">
            <a:spAutoFit/>
          </a:bodyPr>
          <a:lstStyle/>
          <a:p>
            <a:pPr algn="just"/>
            <a:r>
              <a:rPr lang="en-US" dirty="0"/>
              <a:t>The My Cancer Genome team thanks our funders past and present, including the Susan G. Komen Foundation, the Edward P. Evans Foundation, the Joyce Family Foundation, the Robert J. Kleberg, Jr. and Helen C. Kleberg Foundation, the T. J. Martell Foundation, Pfizer, </a:t>
            </a:r>
            <a:r>
              <a:rPr lang="en-US" dirty="0" err="1"/>
              <a:t>GenomOncology</a:t>
            </a:r>
            <a:r>
              <a:rPr lang="en-US" dirty="0"/>
              <a:t>, Bristol-Myers Squibb, and the </a:t>
            </a:r>
            <a:r>
              <a:rPr lang="en-US" dirty="0">
                <a:solidFill>
                  <a:srgbClr val="C00000"/>
                </a:solidFill>
              </a:rPr>
              <a:t>National Cancer Institute</a:t>
            </a:r>
            <a:r>
              <a:rPr lang="en-US" dirty="0"/>
              <a:t>. We also thank VUMC IT and Health IT.</a:t>
            </a:r>
          </a:p>
        </p:txBody>
      </p:sp>
      <p:grpSp>
        <p:nvGrpSpPr>
          <p:cNvPr id="12" name="Group 11">
            <a:extLst>
              <a:ext uri="{FF2B5EF4-FFF2-40B4-BE49-F238E27FC236}">
                <a16:creationId xmlns:a16="http://schemas.microsoft.com/office/drawing/2014/main" id="{F9753111-DB0F-2B39-0A5E-E7633B8DD456}"/>
              </a:ext>
            </a:extLst>
          </p:cNvPr>
          <p:cNvGrpSpPr/>
          <p:nvPr/>
        </p:nvGrpSpPr>
        <p:grpSpPr>
          <a:xfrm>
            <a:off x="2084288" y="1514432"/>
            <a:ext cx="8023425" cy="1591863"/>
            <a:chOff x="1281949" y="1514432"/>
            <a:chExt cx="8023425" cy="1591863"/>
          </a:xfrm>
        </p:grpSpPr>
        <p:pic>
          <p:nvPicPr>
            <p:cNvPr id="7" name="Picture 2" descr="Micheel_Christin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5041" y="1516654"/>
              <a:ext cx="1130493" cy="158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p:cNvPicPr>
              <a:picLocks noChangeAspect="1"/>
            </p:cNvPicPr>
            <p:nvPr/>
          </p:nvPicPr>
          <p:blipFill rotWithShape="1">
            <a:blip r:embed="rId5"/>
            <a:srcRect l="4741"/>
            <a:stretch/>
          </p:blipFill>
          <p:spPr>
            <a:xfrm>
              <a:off x="6781447" y="1524383"/>
              <a:ext cx="1130188" cy="1581912"/>
            </a:xfrm>
            <a:prstGeom prst="rect">
              <a:avLst/>
            </a:prstGeom>
          </p:spPr>
        </p:pic>
        <p:pic>
          <p:nvPicPr>
            <p:cNvPr id="14" name="Picture 2" descr="Image may contain: Kate Mittendorf, closeup">
              <a:extLst>
                <a:ext uri="{FF2B5EF4-FFF2-40B4-BE49-F238E27FC236}">
                  <a16:creationId xmlns:a16="http://schemas.microsoft.com/office/drawing/2014/main" id="{7C1CF539-0529-4769-955B-28E4AE5761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078"/>
            <a:stretch/>
          </p:blipFill>
          <p:spPr bwMode="auto">
            <a:xfrm>
              <a:off x="5462408" y="1524383"/>
              <a:ext cx="1137734" cy="15819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F3F715FF-6836-8900-A26E-842CCDBA63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1949" y="1516654"/>
              <a:ext cx="1171787" cy="158191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7B666B3-6520-8C99-0562-99C5672946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6839" y="1524383"/>
              <a:ext cx="1334264" cy="158191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Joseph R. Coco | Hail Lab">
              <a:extLst>
                <a:ext uri="{FF2B5EF4-FFF2-40B4-BE49-F238E27FC236}">
                  <a16:creationId xmlns:a16="http://schemas.microsoft.com/office/drawing/2014/main" id="{15F1BA2E-1500-E808-BB15-1788B9F7BC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92941" y="1514432"/>
              <a:ext cx="1212433" cy="15819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E08693FE-811E-237E-5DB8-B4464F7BA29C}"/>
              </a:ext>
            </a:extLst>
          </p:cNvPr>
          <p:cNvGrpSpPr/>
          <p:nvPr/>
        </p:nvGrpSpPr>
        <p:grpSpPr>
          <a:xfrm>
            <a:off x="2084288" y="3224113"/>
            <a:ext cx="8023424" cy="1581913"/>
            <a:chOff x="2084288" y="3224113"/>
            <a:chExt cx="8023424" cy="1581913"/>
          </a:xfrm>
        </p:grpSpPr>
        <p:pic>
          <p:nvPicPr>
            <p:cNvPr id="2056" name="Picture 8" descr="Profile photo of Cheng Ye">
              <a:extLst>
                <a:ext uri="{FF2B5EF4-FFF2-40B4-BE49-F238E27FC236}">
                  <a16:creationId xmlns:a16="http://schemas.microsoft.com/office/drawing/2014/main" id="{C2383611-032F-EBB1-976F-6AD3805375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34134" y="3224113"/>
              <a:ext cx="1581912" cy="15819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cdn.vanderbilt.edu/vu-web/medschool-wpcontent/sites/22/2018/10/25030156/Park_BenHo_web.jpg">
              <a:extLst>
                <a:ext uri="{FF2B5EF4-FFF2-40B4-BE49-F238E27FC236}">
                  <a16:creationId xmlns:a16="http://schemas.microsoft.com/office/drawing/2014/main" id="{E93FD115-BF55-4F3B-B66A-2DCB4C6DF6D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4428" b="4682"/>
            <a:stretch/>
          </p:blipFill>
          <p:spPr bwMode="auto">
            <a:xfrm>
              <a:off x="7559057" y="3224113"/>
              <a:ext cx="1133856" cy="15819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91CABCC0-7FD2-0D98-CA8C-14B67B8E24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35925" y="3224113"/>
              <a:ext cx="1171787" cy="158191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Profile photo of Scott Sobecki">
              <a:extLst>
                <a:ext uri="{FF2B5EF4-FFF2-40B4-BE49-F238E27FC236}">
                  <a16:creationId xmlns:a16="http://schemas.microsoft.com/office/drawing/2014/main" id="{535C7804-2C66-7433-0E36-5330606B51A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4288" y="3224113"/>
              <a:ext cx="1581912" cy="158191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Profile photo of Mike Nicholas">
              <a:extLst>
                <a:ext uri="{FF2B5EF4-FFF2-40B4-BE49-F238E27FC236}">
                  <a16:creationId xmlns:a16="http://schemas.microsoft.com/office/drawing/2014/main" id="{B8D118D3-48C4-0F62-69D0-ADA30BAF225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09211" y="3224113"/>
              <a:ext cx="1581912" cy="158191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921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Flowchart: Document 103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35D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E997B-EB88-644D-107F-A61B01BD4955}"/>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Translational Science Spectrum</a:t>
            </a:r>
          </a:p>
        </p:txBody>
      </p:sp>
      <p:pic>
        <p:nvPicPr>
          <p:cNvPr id="1026" name="Picture 2">
            <a:extLst>
              <a:ext uri="{FF2B5EF4-FFF2-40B4-BE49-F238E27FC236}">
                <a16:creationId xmlns:a16="http://schemas.microsoft.com/office/drawing/2014/main" id="{E21413D1-6D9F-75FC-2A5B-51B70752EE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753827" y="171162"/>
            <a:ext cx="6232827" cy="6578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377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02794" y="126873"/>
            <a:ext cx="5907355" cy="52013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Map&#10;&#10;Description automatically generated">
            <a:extLst>
              <a:ext uri="{FF2B5EF4-FFF2-40B4-BE49-F238E27FC236}">
                <a16:creationId xmlns:a16="http://schemas.microsoft.com/office/drawing/2014/main" id="{5AC54503-AB70-6F4E-3345-625BFE69D3DC}"/>
              </a:ext>
            </a:extLst>
          </p:cNvPr>
          <p:cNvPicPr>
            <a:picLocks noChangeAspect="1"/>
          </p:cNvPicPr>
          <p:nvPr/>
        </p:nvPicPr>
        <p:blipFill>
          <a:blip r:embed="rId4"/>
          <a:stretch>
            <a:fillRect/>
          </a:stretch>
        </p:blipFill>
        <p:spPr>
          <a:xfrm>
            <a:off x="4797135" y="3029902"/>
            <a:ext cx="6329697" cy="3631793"/>
          </a:xfrm>
          <a:prstGeom prst="rect">
            <a:avLst/>
          </a:prstGeom>
        </p:spPr>
      </p:pic>
      <p:sp>
        <p:nvSpPr>
          <p:cNvPr id="13" name="Rounded Rectangle 12"/>
          <p:cNvSpPr/>
          <p:nvPr/>
        </p:nvSpPr>
        <p:spPr>
          <a:xfrm>
            <a:off x="1065167" y="4450398"/>
            <a:ext cx="2825036" cy="2315528"/>
          </a:xfrm>
          <a:prstGeom prst="roundRect">
            <a:avLst/>
          </a:prstGeom>
          <a:gradFill flip="none" rotWithShape="1">
            <a:gsLst>
              <a:gs pos="0">
                <a:srgbClr val="376092">
                  <a:shade val="30000"/>
                  <a:satMod val="115000"/>
                </a:srgbClr>
              </a:gs>
              <a:gs pos="50000">
                <a:srgbClr val="376092">
                  <a:shade val="67500"/>
                  <a:satMod val="115000"/>
                </a:srgbClr>
              </a:gs>
              <a:gs pos="100000">
                <a:srgbClr val="376092">
                  <a:shade val="100000"/>
                  <a:satMod val="115000"/>
                </a:srgbClr>
              </a:gs>
            </a:gsLst>
            <a:lin ang="1890000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spcBef>
                <a:spcPts val="1200"/>
              </a:spcBef>
              <a:buFont typeface="Arial"/>
              <a:buChar char="•"/>
              <a:defRPr/>
            </a:pPr>
            <a:r>
              <a:rPr lang="en-US" dirty="0">
                <a:solidFill>
                  <a:prstClr val="white"/>
                </a:solidFill>
                <a:latin typeface="Calibri"/>
              </a:rPr>
              <a:t>4000+ clinical trials</a:t>
            </a:r>
          </a:p>
          <a:p>
            <a:pPr marL="285750" indent="-285750">
              <a:spcBef>
                <a:spcPts val="1200"/>
              </a:spcBef>
              <a:buFont typeface="Arial"/>
              <a:buChar char="•"/>
              <a:defRPr/>
            </a:pPr>
            <a:r>
              <a:rPr lang="en-US" dirty="0">
                <a:solidFill>
                  <a:prstClr val="white"/>
                </a:solidFill>
                <a:latin typeface="Calibri"/>
              </a:rPr>
              <a:t>500+ diseases</a:t>
            </a:r>
          </a:p>
          <a:p>
            <a:pPr marL="285750" indent="-285750">
              <a:spcBef>
                <a:spcPts val="1200"/>
              </a:spcBef>
              <a:buFont typeface="Arial"/>
              <a:buChar char="•"/>
              <a:defRPr/>
            </a:pPr>
            <a:r>
              <a:rPr lang="en-US" dirty="0">
                <a:solidFill>
                  <a:prstClr val="white"/>
                </a:solidFill>
                <a:latin typeface="Calibri"/>
              </a:rPr>
              <a:t>400+ genes</a:t>
            </a:r>
          </a:p>
          <a:p>
            <a:pPr marL="285750" indent="-285750">
              <a:spcBef>
                <a:spcPts val="1200"/>
              </a:spcBef>
              <a:buFont typeface="Arial"/>
              <a:buChar char="•"/>
              <a:defRPr/>
            </a:pPr>
            <a:r>
              <a:rPr lang="en-US" dirty="0">
                <a:solidFill>
                  <a:prstClr val="white"/>
                </a:solidFill>
                <a:latin typeface="Calibri"/>
              </a:rPr>
              <a:t>2300+ biomarkers</a:t>
            </a:r>
          </a:p>
          <a:p>
            <a:pPr marL="285750" indent="-285750">
              <a:spcBef>
                <a:spcPts val="1200"/>
              </a:spcBef>
              <a:buFont typeface="Arial"/>
              <a:buChar char="•"/>
              <a:defRPr/>
            </a:pPr>
            <a:r>
              <a:rPr lang="en-US" dirty="0">
                <a:solidFill>
                  <a:prstClr val="white"/>
                </a:solidFill>
                <a:latin typeface="Calibri"/>
              </a:rPr>
              <a:t>1000+ drugs</a:t>
            </a:r>
          </a:p>
        </p:txBody>
      </p:sp>
      <p:sp>
        <p:nvSpPr>
          <p:cNvPr id="11" name="Rounded Rectangle 10"/>
          <p:cNvSpPr/>
          <p:nvPr/>
        </p:nvSpPr>
        <p:spPr>
          <a:xfrm>
            <a:off x="6902372" y="715736"/>
            <a:ext cx="4857708" cy="2111216"/>
          </a:xfrm>
          <a:prstGeom prst="roundRect">
            <a:avLst/>
          </a:prstGeom>
          <a:gradFill flip="none" rotWithShape="1">
            <a:gsLst>
              <a:gs pos="0">
                <a:srgbClr val="376092">
                  <a:shade val="30000"/>
                  <a:satMod val="115000"/>
                </a:srgbClr>
              </a:gs>
              <a:gs pos="50000">
                <a:srgbClr val="376092">
                  <a:shade val="67500"/>
                  <a:satMod val="115000"/>
                </a:srgbClr>
              </a:gs>
              <a:gs pos="100000">
                <a:srgbClr val="376092">
                  <a:shade val="100000"/>
                  <a:satMod val="115000"/>
                </a:srgbClr>
              </a:gs>
            </a:gsLst>
            <a:lin ang="18900000" scaled="1"/>
            <a:tileRect/>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85750" indent="-285750">
              <a:spcBef>
                <a:spcPts val="1200"/>
              </a:spcBef>
              <a:buFont typeface="Arial"/>
              <a:buChar char="•"/>
              <a:defRPr/>
            </a:pPr>
            <a:r>
              <a:rPr lang="en-US" dirty="0">
                <a:solidFill>
                  <a:prstClr val="white"/>
                </a:solidFill>
                <a:latin typeface="Calibri"/>
              </a:rPr>
              <a:t>Gene-directed cancer treatment options for patients and physicians</a:t>
            </a:r>
          </a:p>
          <a:p>
            <a:pPr marL="285750" indent="-285750">
              <a:spcBef>
                <a:spcPts val="1200"/>
              </a:spcBef>
              <a:buFont typeface="Arial"/>
              <a:buChar char="•"/>
              <a:defRPr/>
            </a:pPr>
            <a:r>
              <a:rPr lang="en-US" dirty="0">
                <a:solidFill>
                  <a:prstClr val="white"/>
                </a:solidFill>
              </a:rPr>
              <a:t>Includes gene-directed clinical trial search and variant prevalence information from AACR Project GENIE database, which houses sequencing data from 100K+ patients.</a:t>
            </a:r>
          </a:p>
        </p:txBody>
      </p:sp>
      <p:sp>
        <p:nvSpPr>
          <p:cNvPr id="6" name="TextBox 5">
            <a:extLst>
              <a:ext uri="{FF2B5EF4-FFF2-40B4-BE49-F238E27FC236}">
                <a16:creationId xmlns:a16="http://schemas.microsoft.com/office/drawing/2014/main" id="{A7E581CB-062D-6B4F-84AF-79E79CB28714}"/>
              </a:ext>
            </a:extLst>
          </p:cNvPr>
          <p:cNvSpPr txBox="1"/>
          <p:nvPr/>
        </p:nvSpPr>
        <p:spPr>
          <a:xfrm>
            <a:off x="9111343" y="3682350"/>
            <a:ext cx="2358013" cy="1200329"/>
          </a:xfrm>
          <a:prstGeom prst="rect">
            <a:avLst/>
          </a:prstGeom>
          <a:noFill/>
        </p:spPr>
        <p:txBody>
          <a:bodyPr wrap="square" rtlCol="0" anchor="t">
            <a:spAutoFit/>
          </a:bodyPr>
          <a:lstStyle/>
          <a:p>
            <a:pPr algn="r"/>
            <a:r>
              <a:rPr lang="en-US" b="1" dirty="0">
                <a:ea typeface="ＭＳ Ｐゴシック" pitchFamily="34" charset="-128"/>
              </a:rPr>
              <a:t>3.5 M page views</a:t>
            </a:r>
          </a:p>
          <a:p>
            <a:pPr algn="r"/>
            <a:r>
              <a:rPr lang="en-US" b="1" dirty="0">
                <a:ea typeface="ＭＳ Ｐゴシック" pitchFamily="34" charset="-128"/>
                <a:cs typeface="Calibri"/>
              </a:rPr>
              <a:t>~9,000 visits/week</a:t>
            </a:r>
          </a:p>
          <a:p>
            <a:pPr algn="r"/>
            <a:r>
              <a:rPr lang="en-US" b="1" dirty="0">
                <a:ea typeface="ＭＳ Ｐゴシック" pitchFamily="34" charset="-128"/>
                <a:cs typeface="Calibri"/>
              </a:rPr>
              <a:t>213 countries and territories</a:t>
            </a:r>
          </a:p>
        </p:txBody>
      </p:sp>
      <p:sp>
        <p:nvSpPr>
          <p:cNvPr id="7" name="Footer Placeholder 6">
            <a:extLst>
              <a:ext uri="{FF2B5EF4-FFF2-40B4-BE49-F238E27FC236}">
                <a16:creationId xmlns:a16="http://schemas.microsoft.com/office/drawing/2014/main" id="{C7830B56-34A0-45FB-A63C-DD47A2615048}"/>
              </a:ext>
            </a:extLst>
          </p:cNvPr>
          <p:cNvSpPr>
            <a:spLocks noGrp="1"/>
          </p:cNvSpPr>
          <p:nvPr>
            <p:ph type="ftr" sz="quarter" idx="11"/>
          </p:nvPr>
        </p:nvSpPr>
        <p:spPr/>
        <p:txBody>
          <a:bodyPr/>
          <a:lstStyle/>
          <a:p>
            <a:r>
              <a:rPr lang="en-US"/>
              <a:t>Vanderbilt-Ingram Cancer Center</a:t>
            </a:r>
          </a:p>
        </p:txBody>
      </p:sp>
    </p:spTree>
    <p:extLst>
      <p:ext uri="{BB962C8B-B14F-4D97-AF65-F5344CB8AC3E}">
        <p14:creationId xmlns:p14="http://schemas.microsoft.com/office/powerpoint/2010/main" val="74665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0488C9E-3221-4E81-A34E-BE037DBAB7E6}"/>
              </a:ext>
            </a:extLst>
          </p:cNvPr>
          <p:cNvSpPr txBox="1"/>
          <p:nvPr/>
        </p:nvSpPr>
        <p:spPr>
          <a:xfrm>
            <a:off x="130435" y="737143"/>
            <a:ext cx="2774629" cy="646331"/>
          </a:xfrm>
          <a:prstGeom prst="rect">
            <a:avLst/>
          </a:prstGeom>
          <a:noFill/>
        </p:spPr>
        <p:txBody>
          <a:bodyPr wrap="square" rtlCol="0">
            <a:spAutoFit/>
          </a:bodyPr>
          <a:lstStyle/>
          <a:p>
            <a:r>
              <a:rPr lang="en-US" b="1" dirty="0"/>
              <a:t>Ontologies, Hierarchies, and Nomenclature Systems</a:t>
            </a:r>
          </a:p>
        </p:txBody>
      </p:sp>
      <p:sp>
        <p:nvSpPr>
          <p:cNvPr id="5" name="TextBox 4">
            <a:extLst>
              <a:ext uri="{FF2B5EF4-FFF2-40B4-BE49-F238E27FC236}">
                <a16:creationId xmlns:a16="http://schemas.microsoft.com/office/drawing/2014/main" id="{1612C0A3-55C4-43AA-B796-DF0C8361D652}"/>
              </a:ext>
            </a:extLst>
          </p:cNvPr>
          <p:cNvSpPr txBox="1"/>
          <p:nvPr/>
        </p:nvSpPr>
        <p:spPr>
          <a:xfrm>
            <a:off x="5147693" y="875793"/>
            <a:ext cx="1811547" cy="369332"/>
          </a:xfrm>
          <a:prstGeom prst="rect">
            <a:avLst/>
          </a:prstGeom>
          <a:noFill/>
        </p:spPr>
        <p:txBody>
          <a:bodyPr wrap="square" rtlCol="0">
            <a:spAutoFit/>
          </a:bodyPr>
          <a:lstStyle/>
          <a:p>
            <a:pPr algn="ctr"/>
            <a:r>
              <a:rPr lang="en-US" b="1" dirty="0"/>
              <a:t>Assertions</a:t>
            </a:r>
          </a:p>
        </p:txBody>
      </p:sp>
      <p:sp>
        <p:nvSpPr>
          <p:cNvPr id="6" name="TextBox 5">
            <a:extLst>
              <a:ext uri="{FF2B5EF4-FFF2-40B4-BE49-F238E27FC236}">
                <a16:creationId xmlns:a16="http://schemas.microsoft.com/office/drawing/2014/main" id="{FF9C4637-EF22-4255-9B22-B8633568BB25}"/>
              </a:ext>
            </a:extLst>
          </p:cNvPr>
          <p:cNvSpPr txBox="1"/>
          <p:nvPr/>
        </p:nvSpPr>
        <p:spPr>
          <a:xfrm>
            <a:off x="5026919" y="1387483"/>
            <a:ext cx="2090468" cy="338554"/>
          </a:xfrm>
          <a:prstGeom prst="rect">
            <a:avLst/>
          </a:prstGeom>
          <a:noFill/>
        </p:spPr>
        <p:txBody>
          <a:bodyPr wrap="square" rtlCol="0">
            <a:spAutoFit/>
          </a:bodyPr>
          <a:lstStyle/>
          <a:p>
            <a:pPr algn="ctr"/>
            <a:r>
              <a:rPr lang="en-US" sz="1600" b="1" dirty="0"/>
              <a:t>Curated Assertions</a:t>
            </a:r>
          </a:p>
        </p:txBody>
      </p:sp>
      <p:sp>
        <p:nvSpPr>
          <p:cNvPr id="7" name="TextBox 6">
            <a:extLst>
              <a:ext uri="{FF2B5EF4-FFF2-40B4-BE49-F238E27FC236}">
                <a16:creationId xmlns:a16="http://schemas.microsoft.com/office/drawing/2014/main" id="{F28F63DE-9FC2-4122-8B00-A6E214841E66}"/>
              </a:ext>
            </a:extLst>
          </p:cNvPr>
          <p:cNvSpPr txBox="1"/>
          <p:nvPr/>
        </p:nvSpPr>
        <p:spPr>
          <a:xfrm>
            <a:off x="4884589" y="3194866"/>
            <a:ext cx="2337758" cy="338554"/>
          </a:xfrm>
          <a:prstGeom prst="rect">
            <a:avLst/>
          </a:prstGeom>
          <a:noFill/>
        </p:spPr>
        <p:txBody>
          <a:bodyPr wrap="square" rtlCol="0">
            <a:spAutoFit/>
          </a:bodyPr>
          <a:lstStyle/>
          <a:p>
            <a:pPr algn="ctr"/>
            <a:r>
              <a:rPr lang="en-US" sz="1600" b="1" dirty="0"/>
              <a:t>Calculated Assertions</a:t>
            </a:r>
          </a:p>
        </p:txBody>
      </p:sp>
      <p:sp>
        <p:nvSpPr>
          <p:cNvPr id="8" name="TextBox 7">
            <a:extLst>
              <a:ext uri="{FF2B5EF4-FFF2-40B4-BE49-F238E27FC236}">
                <a16:creationId xmlns:a16="http://schemas.microsoft.com/office/drawing/2014/main" id="{D0D05E73-CF36-453A-98EF-8386C7019EE6}"/>
              </a:ext>
            </a:extLst>
          </p:cNvPr>
          <p:cNvSpPr txBox="1"/>
          <p:nvPr/>
        </p:nvSpPr>
        <p:spPr>
          <a:xfrm>
            <a:off x="9113710" y="858487"/>
            <a:ext cx="2932982" cy="369332"/>
          </a:xfrm>
          <a:prstGeom prst="rect">
            <a:avLst/>
          </a:prstGeom>
          <a:noFill/>
        </p:spPr>
        <p:txBody>
          <a:bodyPr wrap="square" rtlCol="0">
            <a:spAutoFit/>
          </a:bodyPr>
          <a:lstStyle/>
          <a:p>
            <a:pPr algn="r"/>
            <a:r>
              <a:rPr lang="en-US" b="1" dirty="0"/>
              <a:t>External Data Sources</a:t>
            </a:r>
          </a:p>
        </p:txBody>
      </p:sp>
      <p:sp>
        <p:nvSpPr>
          <p:cNvPr id="14" name="TextBox 13">
            <a:extLst>
              <a:ext uri="{FF2B5EF4-FFF2-40B4-BE49-F238E27FC236}">
                <a16:creationId xmlns:a16="http://schemas.microsoft.com/office/drawing/2014/main" id="{9FA505F2-E52C-46DD-8DBC-1191573799BA}"/>
              </a:ext>
            </a:extLst>
          </p:cNvPr>
          <p:cNvSpPr txBox="1"/>
          <p:nvPr/>
        </p:nvSpPr>
        <p:spPr>
          <a:xfrm>
            <a:off x="4831380" y="2482686"/>
            <a:ext cx="2475781" cy="338554"/>
          </a:xfrm>
          <a:prstGeom prst="rect">
            <a:avLst/>
          </a:prstGeom>
          <a:noFill/>
        </p:spPr>
        <p:txBody>
          <a:bodyPr wrap="square" rtlCol="0">
            <a:spAutoFit/>
          </a:bodyPr>
          <a:lstStyle/>
          <a:p>
            <a:pPr algn="ctr"/>
            <a:r>
              <a:rPr lang="en-US" sz="1600" dirty="0"/>
              <a:t>Therapeutic Assertions</a:t>
            </a:r>
          </a:p>
        </p:txBody>
      </p:sp>
      <p:sp>
        <p:nvSpPr>
          <p:cNvPr id="19" name="TextBox 18">
            <a:extLst>
              <a:ext uri="{FF2B5EF4-FFF2-40B4-BE49-F238E27FC236}">
                <a16:creationId xmlns:a16="http://schemas.microsoft.com/office/drawing/2014/main" id="{8BC21B13-D113-4AA2-9CD0-9FEC83F5F330}"/>
              </a:ext>
            </a:extLst>
          </p:cNvPr>
          <p:cNvSpPr txBox="1"/>
          <p:nvPr/>
        </p:nvSpPr>
        <p:spPr>
          <a:xfrm>
            <a:off x="4831379" y="1717948"/>
            <a:ext cx="2475781" cy="338554"/>
          </a:xfrm>
          <a:prstGeom prst="rect">
            <a:avLst/>
          </a:prstGeom>
          <a:noFill/>
        </p:spPr>
        <p:txBody>
          <a:bodyPr wrap="square" rtlCol="0">
            <a:spAutoFit/>
          </a:bodyPr>
          <a:lstStyle/>
          <a:p>
            <a:pPr algn="ctr"/>
            <a:r>
              <a:rPr lang="en-US" sz="1600" dirty="0"/>
              <a:t>Trial Eligibility Groups</a:t>
            </a:r>
          </a:p>
        </p:txBody>
      </p:sp>
      <p:sp>
        <p:nvSpPr>
          <p:cNvPr id="20" name="TextBox 19">
            <a:extLst>
              <a:ext uri="{FF2B5EF4-FFF2-40B4-BE49-F238E27FC236}">
                <a16:creationId xmlns:a16="http://schemas.microsoft.com/office/drawing/2014/main" id="{0952F5C1-6513-4A89-A646-95AA88B9B5E6}"/>
              </a:ext>
            </a:extLst>
          </p:cNvPr>
          <p:cNvSpPr txBox="1"/>
          <p:nvPr/>
        </p:nvSpPr>
        <p:spPr>
          <a:xfrm>
            <a:off x="4831380" y="2095132"/>
            <a:ext cx="2475781" cy="338554"/>
          </a:xfrm>
          <a:prstGeom prst="rect">
            <a:avLst/>
          </a:prstGeom>
          <a:noFill/>
        </p:spPr>
        <p:txBody>
          <a:bodyPr wrap="square" rtlCol="0">
            <a:spAutoFit/>
          </a:bodyPr>
          <a:lstStyle/>
          <a:p>
            <a:pPr algn="ctr"/>
            <a:r>
              <a:rPr lang="en-US" sz="1600" dirty="0"/>
              <a:t>Trial Treatment Contexts</a:t>
            </a:r>
          </a:p>
        </p:txBody>
      </p:sp>
      <p:sp>
        <p:nvSpPr>
          <p:cNvPr id="21" name="TextBox 20">
            <a:extLst>
              <a:ext uri="{FF2B5EF4-FFF2-40B4-BE49-F238E27FC236}">
                <a16:creationId xmlns:a16="http://schemas.microsoft.com/office/drawing/2014/main" id="{249CCA1C-E25E-453E-90AF-080B72DF36BA}"/>
              </a:ext>
            </a:extLst>
          </p:cNvPr>
          <p:cNvSpPr txBox="1"/>
          <p:nvPr/>
        </p:nvSpPr>
        <p:spPr>
          <a:xfrm>
            <a:off x="4815574" y="3887170"/>
            <a:ext cx="2475781" cy="584775"/>
          </a:xfrm>
          <a:prstGeom prst="rect">
            <a:avLst/>
          </a:prstGeom>
          <a:noFill/>
        </p:spPr>
        <p:txBody>
          <a:bodyPr wrap="square" rtlCol="0">
            <a:spAutoFit/>
          </a:bodyPr>
          <a:lstStyle/>
          <a:p>
            <a:pPr algn="ctr"/>
            <a:r>
              <a:rPr lang="en-US" sz="1600" dirty="0"/>
              <a:t>Biomarker and Disease Prevalence</a:t>
            </a:r>
          </a:p>
        </p:txBody>
      </p:sp>
      <p:sp>
        <p:nvSpPr>
          <p:cNvPr id="22" name="TextBox 21">
            <a:extLst>
              <a:ext uri="{FF2B5EF4-FFF2-40B4-BE49-F238E27FC236}">
                <a16:creationId xmlns:a16="http://schemas.microsoft.com/office/drawing/2014/main" id="{452CF3F0-59CB-4710-9804-0423E4EDD056}"/>
              </a:ext>
            </a:extLst>
          </p:cNvPr>
          <p:cNvSpPr txBox="1"/>
          <p:nvPr/>
        </p:nvSpPr>
        <p:spPr>
          <a:xfrm>
            <a:off x="4822764" y="5276394"/>
            <a:ext cx="2475781" cy="584775"/>
          </a:xfrm>
          <a:prstGeom prst="rect">
            <a:avLst/>
          </a:prstGeom>
          <a:noFill/>
        </p:spPr>
        <p:txBody>
          <a:bodyPr wrap="square" rtlCol="0">
            <a:spAutoFit/>
          </a:bodyPr>
          <a:lstStyle/>
          <a:p>
            <a:pPr algn="ctr"/>
            <a:r>
              <a:rPr lang="en-US" sz="1600" dirty="0"/>
              <a:t>Biomarker-Disease Frequency</a:t>
            </a:r>
          </a:p>
        </p:txBody>
      </p:sp>
      <p:sp>
        <p:nvSpPr>
          <p:cNvPr id="24" name="TextBox 23">
            <a:extLst>
              <a:ext uri="{FF2B5EF4-FFF2-40B4-BE49-F238E27FC236}">
                <a16:creationId xmlns:a16="http://schemas.microsoft.com/office/drawing/2014/main" id="{8DC65A98-1C19-4BEA-B86F-30821BCE18F8}"/>
              </a:ext>
            </a:extLst>
          </p:cNvPr>
          <p:cNvSpPr txBox="1"/>
          <p:nvPr/>
        </p:nvSpPr>
        <p:spPr>
          <a:xfrm>
            <a:off x="4801818" y="3533094"/>
            <a:ext cx="2475781" cy="338554"/>
          </a:xfrm>
          <a:prstGeom prst="rect">
            <a:avLst/>
          </a:prstGeom>
          <a:noFill/>
        </p:spPr>
        <p:txBody>
          <a:bodyPr wrap="square" rtlCol="0">
            <a:spAutoFit/>
          </a:bodyPr>
          <a:lstStyle/>
          <a:p>
            <a:pPr algn="ctr"/>
            <a:r>
              <a:rPr lang="en-US" sz="1600" dirty="0"/>
              <a:t>Functional Assertions</a:t>
            </a:r>
          </a:p>
        </p:txBody>
      </p:sp>
      <p:sp>
        <p:nvSpPr>
          <p:cNvPr id="26" name="TextBox 25">
            <a:extLst>
              <a:ext uri="{FF2B5EF4-FFF2-40B4-BE49-F238E27FC236}">
                <a16:creationId xmlns:a16="http://schemas.microsoft.com/office/drawing/2014/main" id="{B28793AF-0EB5-485A-8C36-3FF13319B689}"/>
              </a:ext>
            </a:extLst>
          </p:cNvPr>
          <p:cNvSpPr txBox="1"/>
          <p:nvPr/>
        </p:nvSpPr>
        <p:spPr>
          <a:xfrm>
            <a:off x="4831382" y="4511338"/>
            <a:ext cx="2475781" cy="338554"/>
          </a:xfrm>
          <a:prstGeom prst="rect">
            <a:avLst/>
          </a:prstGeom>
          <a:noFill/>
        </p:spPr>
        <p:txBody>
          <a:bodyPr wrap="square" rtlCol="0">
            <a:spAutoFit/>
          </a:bodyPr>
          <a:lstStyle/>
          <a:p>
            <a:pPr algn="ctr"/>
            <a:r>
              <a:rPr lang="en-US" sz="1600" dirty="0"/>
              <a:t>Clinical Trial Landscape</a:t>
            </a:r>
          </a:p>
        </p:txBody>
      </p:sp>
      <p:sp>
        <p:nvSpPr>
          <p:cNvPr id="30" name="Rectangle: Rounded Corners 29">
            <a:extLst>
              <a:ext uri="{FF2B5EF4-FFF2-40B4-BE49-F238E27FC236}">
                <a16:creationId xmlns:a16="http://schemas.microsoft.com/office/drawing/2014/main" id="{C614FBE9-0611-450A-B3D9-D2D8278C308B}"/>
              </a:ext>
            </a:extLst>
          </p:cNvPr>
          <p:cNvSpPr/>
          <p:nvPr/>
        </p:nvSpPr>
        <p:spPr>
          <a:xfrm>
            <a:off x="4749532" y="3107210"/>
            <a:ext cx="2643103" cy="2851615"/>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Rounded Corners 30">
            <a:extLst>
              <a:ext uri="{FF2B5EF4-FFF2-40B4-BE49-F238E27FC236}">
                <a16:creationId xmlns:a16="http://schemas.microsoft.com/office/drawing/2014/main" id="{959A1000-8ACC-43B1-9CD1-AA9AF76B99C2}"/>
              </a:ext>
            </a:extLst>
          </p:cNvPr>
          <p:cNvSpPr/>
          <p:nvPr/>
        </p:nvSpPr>
        <p:spPr>
          <a:xfrm>
            <a:off x="4749532" y="1354325"/>
            <a:ext cx="2643104" cy="1550101"/>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2" name="TextBox 31">
            <a:extLst>
              <a:ext uri="{FF2B5EF4-FFF2-40B4-BE49-F238E27FC236}">
                <a16:creationId xmlns:a16="http://schemas.microsoft.com/office/drawing/2014/main" id="{AF5C0174-1492-4DB6-A4FB-EF0CAF986056}"/>
              </a:ext>
            </a:extLst>
          </p:cNvPr>
          <p:cNvSpPr txBox="1"/>
          <p:nvPr/>
        </p:nvSpPr>
        <p:spPr>
          <a:xfrm>
            <a:off x="10066391" y="1384687"/>
            <a:ext cx="1802922" cy="338554"/>
          </a:xfrm>
          <a:prstGeom prst="rect">
            <a:avLst/>
          </a:prstGeom>
          <a:noFill/>
          <a:ln w="19050">
            <a:solidFill>
              <a:schemeClr val="tx1"/>
            </a:solidFill>
          </a:ln>
        </p:spPr>
        <p:txBody>
          <a:bodyPr wrap="square" rtlCol="0">
            <a:spAutoFit/>
          </a:bodyPr>
          <a:lstStyle/>
          <a:p>
            <a:pPr algn="ctr"/>
            <a:r>
              <a:rPr lang="en-US" sz="1600" dirty="0"/>
              <a:t>ClinicalTrials.gov</a:t>
            </a:r>
          </a:p>
        </p:txBody>
      </p:sp>
      <p:sp>
        <p:nvSpPr>
          <p:cNvPr id="33" name="TextBox 32">
            <a:extLst>
              <a:ext uri="{FF2B5EF4-FFF2-40B4-BE49-F238E27FC236}">
                <a16:creationId xmlns:a16="http://schemas.microsoft.com/office/drawing/2014/main" id="{EAE7D1C4-C7DD-449D-83CD-CEC2B8DE0E26}"/>
              </a:ext>
            </a:extLst>
          </p:cNvPr>
          <p:cNvSpPr txBox="1"/>
          <p:nvPr/>
        </p:nvSpPr>
        <p:spPr>
          <a:xfrm>
            <a:off x="10066392" y="1811794"/>
            <a:ext cx="1802921" cy="338554"/>
          </a:xfrm>
          <a:prstGeom prst="rect">
            <a:avLst/>
          </a:prstGeom>
          <a:noFill/>
          <a:ln w="19050">
            <a:solidFill>
              <a:schemeClr val="tx1"/>
            </a:solidFill>
          </a:ln>
        </p:spPr>
        <p:txBody>
          <a:bodyPr wrap="square" rtlCol="0">
            <a:spAutoFit/>
          </a:bodyPr>
          <a:lstStyle/>
          <a:p>
            <a:pPr algn="ctr"/>
            <a:r>
              <a:rPr lang="en-US" sz="1600" dirty="0"/>
              <a:t>Cancer.gov</a:t>
            </a:r>
          </a:p>
        </p:txBody>
      </p:sp>
      <p:sp>
        <p:nvSpPr>
          <p:cNvPr id="34" name="TextBox 33">
            <a:extLst>
              <a:ext uri="{FF2B5EF4-FFF2-40B4-BE49-F238E27FC236}">
                <a16:creationId xmlns:a16="http://schemas.microsoft.com/office/drawing/2014/main" id="{93772BCA-058A-4477-8674-1457A3CE863A}"/>
              </a:ext>
            </a:extLst>
          </p:cNvPr>
          <p:cNvSpPr txBox="1"/>
          <p:nvPr/>
        </p:nvSpPr>
        <p:spPr>
          <a:xfrm>
            <a:off x="10066391" y="2235707"/>
            <a:ext cx="1802922" cy="584775"/>
          </a:xfrm>
          <a:prstGeom prst="rect">
            <a:avLst/>
          </a:prstGeom>
          <a:noFill/>
          <a:ln w="19050">
            <a:solidFill>
              <a:schemeClr val="tx1"/>
            </a:solidFill>
          </a:ln>
        </p:spPr>
        <p:txBody>
          <a:bodyPr wrap="square" rtlCol="0">
            <a:spAutoFit/>
          </a:bodyPr>
          <a:lstStyle/>
          <a:p>
            <a:pPr algn="ctr"/>
            <a:r>
              <a:rPr lang="en-US" sz="1600" dirty="0"/>
              <a:t>UMIN Clinical Trials Registry</a:t>
            </a:r>
          </a:p>
        </p:txBody>
      </p:sp>
      <p:sp>
        <p:nvSpPr>
          <p:cNvPr id="35" name="TextBox 34">
            <a:extLst>
              <a:ext uri="{FF2B5EF4-FFF2-40B4-BE49-F238E27FC236}">
                <a16:creationId xmlns:a16="http://schemas.microsoft.com/office/drawing/2014/main" id="{5C986330-9F5E-4E41-A6DE-38E99CE4D4E3}"/>
              </a:ext>
            </a:extLst>
          </p:cNvPr>
          <p:cNvSpPr txBox="1"/>
          <p:nvPr/>
        </p:nvSpPr>
        <p:spPr>
          <a:xfrm>
            <a:off x="10041694" y="5267496"/>
            <a:ext cx="1802922" cy="584775"/>
          </a:xfrm>
          <a:prstGeom prst="rect">
            <a:avLst/>
          </a:prstGeom>
          <a:noFill/>
          <a:ln w="19050">
            <a:solidFill>
              <a:schemeClr val="tx1"/>
            </a:solidFill>
          </a:ln>
        </p:spPr>
        <p:txBody>
          <a:bodyPr wrap="square" rtlCol="0">
            <a:spAutoFit/>
          </a:bodyPr>
          <a:lstStyle/>
          <a:p>
            <a:pPr algn="ctr"/>
            <a:r>
              <a:rPr lang="en-US" sz="1600" dirty="0"/>
              <a:t>AACR Project GENIE</a:t>
            </a:r>
          </a:p>
        </p:txBody>
      </p:sp>
      <p:grpSp>
        <p:nvGrpSpPr>
          <p:cNvPr id="38" name="Group 37">
            <a:extLst>
              <a:ext uri="{FF2B5EF4-FFF2-40B4-BE49-F238E27FC236}">
                <a16:creationId xmlns:a16="http://schemas.microsoft.com/office/drawing/2014/main" id="{C7A069E2-D7CF-40AC-99CB-323B223524AA}"/>
              </a:ext>
            </a:extLst>
          </p:cNvPr>
          <p:cNvGrpSpPr/>
          <p:nvPr/>
        </p:nvGrpSpPr>
        <p:grpSpPr>
          <a:xfrm>
            <a:off x="7656090" y="1328491"/>
            <a:ext cx="1802921" cy="1200329"/>
            <a:chOff x="7455872" y="564321"/>
            <a:chExt cx="1802921" cy="1200329"/>
          </a:xfrm>
        </p:grpSpPr>
        <p:sp>
          <p:nvSpPr>
            <p:cNvPr id="37" name="Rectangle: Rounded Corners 36">
              <a:extLst>
                <a:ext uri="{FF2B5EF4-FFF2-40B4-BE49-F238E27FC236}">
                  <a16:creationId xmlns:a16="http://schemas.microsoft.com/office/drawing/2014/main" id="{3AC47D9F-5C4E-4A2F-B99C-6F18FDFA5A3E}"/>
                </a:ext>
              </a:extLst>
            </p:cNvPr>
            <p:cNvSpPr/>
            <p:nvPr/>
          </p:nvSpPr>
          <p:spPr>
            <a:xfrm>
              <a:off x="7539487" y="564321"/>
              <a:ext cx="1636145" cy="1200329"/>
            </a:xfrm>
            <a:prstGeom prst="roundRect">
              <a:avLst/>
            </a:prstGeom>
            <a:solidFill>
              <a:srgbClr val="9B30FF"/>
            </a:solidFill>
            <a:ln w="19050">
              <a:solidFill>
                <a:srgbClr val="5F0B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TextBox 35">
              <a:extLst>
                <a:ext uri="{FF2B5EF4-FFF2-40B4-BE49-F238E27FC236}">
                  <a16:creationId xmlns:a16="http://schemas.microsoft.com/office/drawing/2014/main" id="{3CFD3628-93BA-4F13-8296-B2F7DCDF68BE}"/>
                </a:ext>
              </a:extLst>
            </p:cNvPr>
            <p:cNvSpPr txBox="1"/>
            <p:nvPr/>
          </p:nvSpPr>
          <p:spPr>
            <a:xfrm>
              <a:off x="7455872" y="608504"/>
              <a:ext cx="1802921" cy="1077218"/>
            </a:xfrm>
            <a:prstGeom prst="rect">
              <a:avLst/>
            </a:prstGeom>
            <a:noFill/>
          </p:spPr>
          <p:txBody>
            <a:bodyPr wrap="square" rtlCol="0">
              <a:spAutoFit/>
            </a:bodyPr>
            <a:lstStyle/>
            <a:p>
              <a:pPr algn="ctr"/>
              <a:r>
                <a:rPr lang="en-US" sz="1600" b="1" dirty="0">
                  <a:solidFill>
                    <a:schemeClr val="bg1"/>
                  </a:solidFill>
                </a:rPr>
                <a:t>Clinical Trial Documents with Cancer-Related Keywords</a:t>
              </a:r>
            </a:p>
          </p:txBody>
        </p:sp>
      </p:grpSp>
      <p:sp>
        <p:nvSpPr>
          <p:cNvPr id="40" name="TextBox 39">
            <a:extLst>
              <a:ext uri="{FF2B5EF4-FFF2-40B4-BE49-F238E27FC236}">
                <a16:creationId xmlns:a16="http://schemas.microsoft.com/office/drawing/2014/main" id="{428A55F5-D2F9-4036-81C9-A99DC1050F6C}"/>
              </a:ext>
            </a:extLst>
          </p:cNvPr>
          <p:cNvSpPr txBox="1"/>
          <p:nvPr/>
        </p:nvSpPr>
        <p:spPr>
          <a:xfrm>
            <a:off x="334860" y="2602195"/>
            <a:ext cx="1313718" cy="338554"/>
          </a:xfrm>
          <a:prstGeom prst="rect">
            <a:avLst/>
          </a:prstGeom>
          <a:noFill/>
          <a:ln w="19050">
            <a:solidFill>
              <a:schemeClr val="tx1"/>
            </a:solidFill>
          </a:ln>
        </p:spPr>
        <p:txBody>
          <a:bodyPr wrap="square" rtlCol="0">
            <a:spAutoFit/>
          </a:bodyPr>
          <a:lstStyle/>
          <a:p>
            <a:pPr algn="ctr"/>
            <a:r>
              <a:rPr lang="en-US" sz="1600" dirty="0" err="1"/>
              <a:t>RefSeq</a:t>
            </a:r>
            <a:endParaRPr lang="en-US" sz="1600" dirty="0"/>
          </a:p>
        </p:txBody>
      </p:sp>
      <p:sp>
        <p:nvSpPr>
          <p:cNvPr id="41" name="TextBox 40">
            <a:extLst>
              <a:ext uri="{FF2B5EF4-FFF2-40B4-BE49-F238E27FC236}">
                <a16:creationId xmlns:a16="http://schemas.microsoft.com/office/drawing/2014/main" id="{AD0A7683-4B68-46C1-971C-001873CBE084}"/>
              </a:ext>
            </a:extLst>
          </p:cNvPr>
          <p:cNvSpPr txBox="1"/>
          <p:nvPr/>
        </p:nvSpPr>
        <p:spPr>
          <a:xfrm>
            <a:off x="334860" y="1621871"/>
            <a:ext cx="1313718" cy="338554"/>
          </a:xfrm>
          <a:prstGeom prst="rect">
            <a:avLst/>
          </a:prstGeom>
          <a:noFill/>
          <a:ln w="19050">
            <a:solidFill>
              <a:schemeClr val="tx1"/>
            </a:solidFill>
          </a:ln>
        </p:spPr>
        <p:txBody>
          <a:bodyPr wrap="square" rtlCol="0">
            <a:spAutoFit/>
          </a:bodyPr>
          <a:lstStyle/>
          <a:p>
            <a:pPr algn="ctr"/>
            <a:r>
              <a:rPr lang="en-US" sz="1600" dirty="0"/>
              <a:t>HGVS</a:t>
            </a:r>
          </a:p>
        </p:txBody>
      </p:sp>
      <p:sp>
        <p:nvSpPr>
          <p:cNvPr id="42" name="TextBox 41">
            <a:extLst>
              <a:ext uri="{FF2B5EF4-FFF2-40B4-BE49-F238E27FC236}">
                <a16:creationId xmlns:a16="http://schemas.microsoft.com/office/drawing/2014/main" id="{BC26A585-BF2A-41CE-96A1-7A7A93BBC26F}"/>
              </a:ext>
            </a:extLst>
          </p:cNvPr>
          <p:cNvSpPr txBox="1"/>
          <p:nvPr/>
        </p:nvSpPr>
        <p:spPr>
          <a:xfrm>
            <a:off x="327771" y="5171896"/>
            <a:ext cx="1313718" cy="584775"/>
          </a:xfrm>
          <a:prstGeom prst="rect">
            <a:avLst/>
          </a:prstGeom>
          <a:noFill/>
          <a:ln w="19050">
            <a:solidFill>
              <a:schemeClr val="tx1"/>
            </a:solidFill>
          </a:ln>
        </p:spPr>
        <p:txBody>
          <a:bodyPr wrap="square" rtlCol="0">
            <a:spAutoFit/>
          </a:bodyPr>
          <a:lstStyle/>
          <a:p>
            <a:pPr algn="ctr"/>
            <a:r>
              <a:rPr lang="en-US" sz="1600" dirty="0"/>
              <a:t>NCI Thesaurus</a:t>
            </a:r>
          </a:p>
        </p:txBody>
      </p:sp>
      <p:sp>
        <p:nvSpPr>
          <p:cNvPr id="43" name="TextBox 42">
            <a:extLst>
              <a:ext uri="{FF2B5EF4-FFF2-40B4-BE49-F238E27FC236}">
                <a16:creationId xmlns:a16="http://schemas.microsoft.com/office/drawing/2014/main" id="{03FB2F17-2D2D-44D3-85C0-0620689F5F2C}"/>
              </a:ext>
            </a:extLst>
          </p:cNvPr>
          <p:cNvSpPr txBox="1"/>
          <p:nvPr/>
        </p:nvSpPr>
        <p:spPr>
          <a:xfrm>
            <a:off x="327771" y="3462515"/>
            <a:ext cx="1313718" cy="584775"/>
          </a:xfrm>
          <a:prstGeom prst="rect">
            <a:avLst/>
          </a:prstGeom>
          <a:noFill/>
          <a:ln w="19050">
            <a:solidFill>
              <a:schemeClr val="tx1"/>
            </a:solidFill>
          </a:ln>
        </p:spPr>
        <p:txBody>
          <a:bodyPr wrap="square" rtlCol="0">
            <a:spAutoFit/>
          </a:bodyPr>
          <a:lstStyle/>
          <a:p>
            <a:pPr algn="ctr"/>
            <a:r>
              <a:rPr lang="en-US" sz="1600" dirty="0"/>
              <a:t>WHO Classification</a:t>
            </a:r>
          </a:p>
        </p:txBody>
      </p:sp>
      <p:sp>
        <p:nvSpPr>
          <p:cNvPr id="44" name="TextBox 43">
            <a:extLst>
              <a:ext uri="{FF2B5EF4-FFF2-40B4-BE49-F238E27FC236}">
                <a16:creationId xmlns:a16="http://schemas.microsoft.com/office/drawing/2014/main" id="{6D7BFD57-7726-487A-A8FE-D06B86108625}"/>
              </a:ext>
            </a:extLst>
          </p:cNvPr>
          <p:cNvSpPr txBox="1"/>
          <p:nvPr/>
        </p:nvSpPr>
        <p:spPr>
          <a:xfrm>
            <a:off x="10262130" y="4232883"/>
            <a:ext cx="1313718" cy="338554"/>
          </a:xfrm>
          <a:prstGeom prst="rect">
            <a:avLst/>
          </a:prstGeom>
          <a:solidFill>
            <a:schemeClr val="bg2">
              <a:lumMod val="75000"/>
            </a:schemeClr>
          </a:solidFill>
          <a:ln w="19050">
            <a:solidFill>
              <a:schemeClr val="bg2">
                <a:lumMod val="50000"/>
              </a:schemeClr>
            </a:solidFill>
          </a:ln>
        </p:spPr>
        <p:txBody>
          <a:bodyPr wrap="square" rtlCol="0">
            <a:spAutoFit/>
          </a:bodyPr>
          <a:lstStyle/>
          <a:p>
            <a:pPr algn="ctr"/>
            <a:r>
              <a:rPr lang="en-US" sz="1600" b="1" dirty="0" err="1">
                <a:solidFill>
                  <a:schemeClr val="bg1"/>
                </a:solidFill>
              </a:rPr>
              <a:t>Uniprot</a:t>
            </a:r>
            <a:endParaRPr lang="en-US" sz="1600" b="1" dirty="0">
              <a:solidFill>
                <a:schemeClr val="bg1"/>
              </a:solidFill>
            </a:endParaRPr>
          </a:p>
        </p:txBody>
      </p:sp>
      <p:sp>
        <p:nvSpPr>
          <p:cNvPr id="45" name="TextBox 44">
            <a:extLst>
              <a:ext uri="{FF2B5EF4-FFF2-40B4-BE49-F238E27FC236}">
                <a16:creationId xmlns:a16="http://schemas.microsoft.com/office/drawing/2014/main" id="{37639B07-AF06-4F38-A8DB-4F750B16275A}"/>
              </a:ext>
            </a:extLst>
          </p:cNvPr>
          <p:cNvSpPr txBox="1"/>
          <p:nvPr/>
        </p:nvSpPr>
        <p:spPr>
          <a:xfrm>
            <a:off x="10262130" y="4635958"/>
            <a:ext cx="1313718" cy="338554"/>
          </a:xfrm>
          <a:prstGeom prst="rect">
            <a:avLst/>
          </a:prstGeom>
          <a:solidFill>
            <a:schemeClr val="bg2">
              <a:lumMod val="75000"/>
            </a:schemeClr>
          </a:solidFill>
          <a:ln w="19050">
            <a:solidFill>
              <a:schemeClr val="bg2">
                <a:lumMod val="50000"/>
              </a:schemeClr>
            </a:solidFill>
          </a:ln>
        </p:spPr>
        <p:txBody>
          <a:bodyPr wrap="square" rtlCol="0">
            <a:spAutoFit/>
          </a:bodyPr>
          <a:lstStyle/>
          <a:p>
            <a:pPr algn="ctr"/>
            <a:r>
              <a:rPr lang="en-US" sz="1600" b="1" dirty="0" err="1">
                <a:solidFill>
                  <a:schemeClr val="bg1"/>
                </a:solidFill>
              </a:rPr>
              <a:t>dbNSFP</a:t>
            </a:r>
            <a:endParaRPr lang="en-US" sz="1600" b="1" dirty="0">
              <a:solidFill>
                <a:schemeClr val="bg1"/>
              </a:solidFill>
            </a:endParaRPr>
          </a:p>
        </p:txBody>
      </p:sp>
      <p:sp>
        <p:nvSpPr>
          <p:cNvPr id="46" name="TextBox 45">
            <a:extLst>
              <a:ext uri="{FF2B5EF4-FFF2-40B4-BE49-F238E27FC236}">
                <a16:creationId xmlns:a16="http://schemas.microsoft.com/office/drawing/2014/main" id="{C92074D0-7C76-40CD-85F2-B0EF03A82118}"/>
              </a:ext>
            </a:extLst>
          </p:cNvPr>
          <p:cNvSpPr txBox="1"/>
          <p:nvPr/>
        </p:nvSpPr>
        <p:spPr>
          <a:xfrm>
            <a:off x="10263913" y="3081099"/>
            <a:ext cx="1313718" cy="1077218"/>
          </a:xfrm>
          <a:prstGeom prst="rect">
            <a:avLst/>
          </a:prstGeom>
          <a:solidFill>
            <a:schemeClr val="bg2">
              <a:lumMod val="75000"/>
            </a:schemeClr>
          </a:solidFill>
          <a:ln w="19050">
            <a:solidFill>
              <a:schemeClr val="bg2">
                <a:lumMod val="50000"/>
              </a:schemeClr>
            </a:solidFill>
          </a:ln>
        </p:spPr>
        <p:txBody>
          <a:bodyPr wrap="square" rtlCol="0">
            <a:spAutoFit/>
          </a:bodyPr>
          <a:lstStyle/>
          <a:p>
            <a:pPr algn="ctr"/>
            <a:r>
              <a:rPr lang="en-US" sz="1600" b="1" dirty="0">
                <a:solidFill>
                  <a:schemeClr val="bg1"/>
                </a:solidFill>
              </a:rPr>
              <a:t>Universal Transcript Archive Repository</a:t>
            </a:r>
          </a:p>
        </p:txBody>
      </p:sp>
      <p:grpSp>
        <p:nvGrpSpPr>
          <p:cNvPr id="67" name="Group 66">
            <a:extLst>
              <a:ext uri="{FF2B5EF4-FFF2-40B4-BE49-F238E27FC236}">
                <a16:creationId xmlns:a16="http://schemas.microsoft.com/office/drawing/2014/main" id="{02B776A3-5A20-4D88-9BA4-FA5BDDFB00FA}"/>
              </a:ext>
            </a:extLst>
          </p:cNvPr>
          <p:cNvGrpSpPr/>
          <p:nvPr/>
        </p:nvGrpSpPr>
        <p:grpSpPr>
          <a:xfrm>
            <a:off x="2212895" y="3958547"/>
            <a:ext cx="1765631" cy="345587"/>
            <a:chOff x="2458679" y="4367948"/>
            <a:chExt cx="1765631" cy="345587"/>
          </a:xfrm>
        </p:grpSpPr>
        <p:sp>
          <p:nvSpPr>
            <p:cNvPr id="52" name="Rectangle: Rounded Corners 51">
              <a:extLst>
                <a:ext uri="{FF2B5EF4-FFF2-40B4-BE49-F238E27FC236}">
                  <a16:creationId xmlns:a16="http://schemas.microsoft.com/office/drawing/2014/main" id="{A497A70A-0C1B-485A-AC0F-6E4A5A01213E}"/>
                </a:ext>
              </a:extLst>
            </p:cNvPr>
            <p:cNvSpPr/>
            <p:nvPr/>
          </p:nvSpPr>
          <p:spPr>
            <a:xfrm>
              <a:off x="2462970" y="4367948"/>
              <a:ext cx="1761340" cy="338554"/>
            </a:xfrm>
            <a:prstGeom prst="roundRect">
              <a:avLst/>
            </a:prstGeom>
            <a:solidFill>
              <a:srgbClr val="FF1DC8"/>
            </a:solidFill>
            <a:ln w="19050">
              <a:solidFill>
                <a:srgbClr val="BC14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EB2354F-26BC-4121-B325-523D49262512}"/>
                </a:ext>
              </a:extLst>
            </p:cNvPr>
            <p:cNvSpPr txBox="1"/>
            <p:nvPr/>
          </p:nvSpPr>
          <p:spPr>
            <a:xfrm>
              <a:off x="2458679" y="4374981"/>
              <a:ext cx="1761340" cy="338554"/>
            </a:xfrm>
            <a:prstGeom prst="rect">
              <a:avLst/>
            </a:prstGeom>
            <a:noFill/>
            <a:ln w="19050">
              <a:noFill/>
            </a:ln>
          </p:spPr>
          <p:txBody>
            <a:bodyPr wrap="square" rtlCol="0">
              <a:spAutoFit/>
            </a:bodyPr>
            <a:lstStyle/>
            <a:p>
              <a:pPr algn="ctr"/>
              <a:r>
                <a:rPr lang="en-US" sz="1600" b="1" dirty="0">
                  <a:solidFill>
                    <a:schemeClr val="bg1"/>
                  </a:solidFill>
                </a:rPr>
                <a:t>Disease Ontology</a:t>
              </a:r>
            </a:p>
          </p:txBody>
        </p:sp>
      </p:grpSp>
      <p:grpSp>
        <p:nvGrpSpPr>
          <p:cNvPr id="68" name="Group 67">
            <a:extLst>
              <a:ext uri="{FF2B5EF4-FFF2-40B4-BE49-F238E27FC236}">
                <a16:creationId xmlns:a16="http://schemas.microsoft.com/office/drawing/2014/main" id="{93817888-6CC5-41D9-B219-0D84A9983C82}"/>
              </a:ext>
            </a:extLst>
          </p:cNvPr>
          <p:cNvGrpSpPr/>
          <p:nvPr/>
        </p:nvGrpSpPr>
        <p:grpSpPr>
          <a:xfrm>
            <a:off x="2189577" y="4919314"/>
            <a:ext cx="1820205" cy="355346"/>
            <a:chOff x="2696469" y="4839554"/>
            <a:chExt cx="1820205" cy="355346"/>
          </a:xfrm>
        </p:grpSpPr>
        <p:sp>
          <p:nvSpPr>
            <p:cNvPr id="53" name="Rectangle: Rounded Corners 52">
              <a:extLst>
                <a:ext uri="{FF2B5EF4-FFF2-40B4-BE49-F238E27FC236}">
                  <a16:creationId xmlns:a16="http://schemas.microsoft.com/office/drawing/2014/main" id="{DF94BE59-F6A7-4D5A-BAD9-DA798CA7B867}"/>
                </a:ext>
              </a:extLst>
            </p:cNvPr>
            <p:cNvSpPr/>
            <p:nvPr/>
          </p:nvSpPr>
          <p:spPr>
            <a:xfrm>
              <a:off x="2728582" y="4856346"/>
              <a:ext cx="1788092" cy="338554"/>
            </a:xfrm>
            <a:prstGeom prst="roundRect">
              <a:avLst/>
            </a:prstGeom>
            <a:solidFill>
              <a:srgbClr val="00B0F0"/>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endParaRPr>
            </a:p>
          </p:txBody>
        </p:sp>
        <p:sp>
          <p:nvSpPr>
            <p:cNvPr id="12" name="TextBox 11">
              <a:extLst>
                <a:ext uri="{FF2B5EF4-FFF2-40B4-BE49-F238E27FC236}">
                  <a16:creationId xmlns:a16="http://schemas.microsoft.com/office/drawing/2014/main" id="{87261249-5633-4519-BA05-191D5DE8E06C}"/>
                </a:ext>
              </a:extLst>
            </p:cNvPr>
            <p:cNvSpPr txBox="1"/>
            <p:nvPr/>
          </p:nvSpPr>
          <p:spPr>
            <a:xfrm>
              <a:off x="2696469" y="4839554"/>
              <a:ext cx="1790974" cy="338554"/>
            </a:xfrm>
            <a:prstGeom prst="rect">
              <a:avLst/>
            </a:prstGeom>
            <a:noFill/>
            <a:ln w="19050">
              <a:noFill/>
            </a:ln>
          </p:spPr>
          <p:txBody>
            <a:bodyPr wrap="square" rtlCol="0">
              <a:spAutoFit/>
            </a:bodyPr>
            <a:lstStyle/>
            <a:p>
              <a:pPr algn="ctr"/>
              <a:r>
                <a:rPr lang="en-US" sz="1600" b="1" dirty="0">
                  <a:solidFill>
                    <a:schemeClr val="bg1"/>
                  </a:solidFill>
                </a:rPr>
                <a:t>Drug Ontology</a:t>
              </a:r>
            </a:p>
          </p:txBody>
        </p:sp>
      </p:grpSp>
      <p:sp>
        <p:nvSpPr>
          <p:cNvPr id="55" name="TextBox 54">
            <a:extLst>
              <a:ext uri="{FF2B5EF4-FFF2-40B4-BE49-F238E27FC236}">
                <a16:creationId xmlns:a16="http://schemas.microsoft.com/office/drawing/2014/main" id="{39F7A256-AA34-4E5E-BA42-706C11C8A426}"/>
              </a:ext>
            </a:extLst>
          </p:cNvPr>
          <p:cNvSpPr txBox="1"/>
          <p:nvPr/>
        </p:nvSpPr>
        <p:spPr>
          <a:xfrm>
            <a:off x="7695137" y="5127828"/>
            <a:ext cx="1713784" cy="830997"/>
          </a:xfrm>
          <a:prstGeom prst="rect">
            <a:avLst/>
          </a:prstGeom>
          <a:solidFill>
            <a:schemeClr val="accent2"/>
          </a:solidFill>
          <a:ln w="19050">
            <a:solidFill>
              <a:srgbClr val="C95026"/>
            </a:solidFill>
          </a:ln>
        </p:spPr>
        <p:txBody>
          <a:bodyPr wrap="square" rtlCol="0">
            <a:spAutoFit/>
          </a:bodyPr>
          <a:lstStyle/>
          <a:p>
            <a:pPr algn="ctr"/>
            <a:r>
              <a:rPr lang="en-US" sz="1600" b="1" dirty="0">
                <a:solidFill>
                  <a:schemeClr val="bg1"/>
                </a:solidFill>
              </a:rPr>
              <a:t>Publicly Available Genomic Alteration Data</a:t>
            </a:r>
          </a:p>
        </p:txBody>
      </p:sp>
      <p:sp>
        <p:nvSpPr>
          <p:cNvPr id="58" name="TextBox 57">
            <a:extLst>
              <a:ext uri="{FF2B5EF4-FFF2-40B4-BE49-F238E27FC236}">
                <a16:creationId xmlns:a16="http://schemas.microsoft.com/office/drawing/2014/main" id="{BCEDBCE9-9841-46A1-BEEA-97FA9130C218}"/>
              </a:ext>
            </a:extLst>
          </p:cNvPr>
          <p:cNvSpPr txBox="1"/>
          <p:nvPr/>
        </p:nvSpPr>
        <p:spPr>
          <a:xfrm>
            <a:off x="4831381" y="4898718"/>
            <a:ext cx="2475781" cy="338554"/>
          </a:xfrm>
          <a:prstGeom prst="rect">
            <a:avLst/>
          </a:prstGeom>
          <a:noFill/>
        </p:spPr>
        <p:txBody>
          <a:bodyPr wrap="square" rtlCol="0">
            <a:spAutoFit/>
          </a:bodyPr>
          <a:lstStyle/>
          <a:p>
            <a:pPr algn="ctr"/>
            <a:r>
              <a:rPr lang="en-US" sz="1600" dirty="0"/>
              <a:t>Treatment Trends</a:t>
            </a:r>
          </a:p>
        </p:txBody>
      </p:sp>
      <p:sp>
        <p:nvSpPr>
          <p:cNvPr id="59" name="TextBox 58">
            <a:extLst>
              <a:ext uri="{FF2B5EF4-FFF2-40B4-BE49-F238E27FC236}">
                <a16:creationId xmlns:a16="http://schemas.microsoft.com/office/drawing/2014/main" id="{34543589-9DB9-47E9-AA4A-DF50D050629E}"/>
              </a:ext>
            </a:extLst>
          </p:cNvPr>
          <p:cNvSpPr txBox="1"/>
          <p:nvPr/>
        </p:nvSpPr>
        <p:spPr>
          <a:xfrm>
            <a:off x="327771" y="4685221"/>
            <a:ext cx="1313718" cy="338554"/>
          </a:xfrm>
          <a:prstGeom prst="rect">
            <a:avLst/>
          </a:prstGeom>
          <a:noFill/>
          <a:ln w="19050">
            <a:solidFill>
              <a:schemeClr val="tx1"/>
            </a:solidFill>
          </a:ln>
        </p:spPr>
        <p:txBody>
          <a:bodyPr wrap="square" rtlCol="0">
            <a:spAutoFit/>
          </a:bodyPr>
          <a:lstStyle/>
          <a:p>
            <a:pPr algn="ctr"/>
            <a:r>
              <a:rPr lang="en-US" sz="1600" dirty="0"/>
              <a:t>SNOMED-CT</a:t>
            </a:r>
          </a:p>
        </p:txBody>
      </p:sp>
      <p:sp>
        <p:nvSpPr>
          <p:cNvPr id="60" name="TextBox 59">
            <a:extLst>
              <a:ext uri="{FF2B5EF4-FFF2-40B4-BE49-F238E27FC236}">
                <a16:creationId xmlns:a16="http://schemas.microsoft.com/office/drawing/2014/main" id="{E02562ED-4A6D-4D82-8FA1-07840C49D734}"/>
              </a:ext>
            </a:extLst>
          </p:cNvPr>
          <p:cNvSpPr txBox="1"/>
          <p:nvPr/>
        </p:nvSpPr>
        <p:spPr>
          <a:xfrm>
            <a:off x="327771" y="4199528"/>
            <a:ext cx="1313718" cy="338554"/>
          </a:xfrm>
          <a:prstGeom prst="rect">
            <a:avLst/>
          </a:prstGeom>
          <a:noFill/>
          <a:ln w="19050">
            <a:solidFill>
              <a:schemeClr val="tx1"/>
            </a:solidFill>
          </a:ln>
        </p:spPr>
        <p:txBody>
          <a:bodyPr wrap="square" rtlCol="0">
            <a:spAutoFit/>
          </a:bodyPr>
          <a:lstStyle/>
          <a:p>
            <a:pPr algn="ctr"/>
            <a:r>
              <a:rPr lang="en-US" sz="1600" dirty="0" err="1"/>
              <a:t>OncoTree</a:t>
            </a:r>
            <a:endParaRPr lang="en-US" sz="1600" dirty="0"/>
          </a:p>
        </p:txBody>
      </p:sp>
      <p:sp>
        <p:nvSpPr>
          <p:cNvPr id="61" name="TextBox 60">
            <a:extLst>
              <a:ext uri="{FF2B5EF4-FFF2-40B4-BE49-F238E27FC236}">
                <a16:creationId xmlns:a16="http://schemas.microsoft.com/office/drawing/2014/main" id="{0C1A732F-5B02-4D1A-BA3C-E4419424FF05}"/>
              </a:ext>
            </a:extLst>
          </p:cNvPr>
          <p:cNvSpPr txBox="1"/>
          <p:nvPr/>
        </p:nvSpPr>
        <p:spPr>
          <a:xfrm>
            <a:off x="335342" y="2110612"/>
            <a:ext cx="1313718" cy="338554"/>
          </a:xfrm>
          <a:prstGeom prst="rect">
            <a:avLst/>
          </a:prstGeom>
          <a:noFill/>
          <a:ln w="19050">
            <a:solidFill>
              <a:schemeClr val="tx1"/>
            </a:solidFill>
          </a:ln>
        </p:spPr>
        <p:txBody>
          <a:bodyPr wrap="square" rtlCol="0">
            <a:spAutoFit/>
          </a:bodyPr>
          <a:lstStyle/>
          <a:p>
            <a:pPr algn="ctr"/>
            <a:r>
              <a:rPr lang="en-US" sz="1600" dirty="0"/>
              <a:t>ISCN</a:t>
            </a:r>
          </a:p>
        </p:txBody>
      </p:sp>
      <p:grpSp>
        <p:nvGrpSpPr>
          <p:cNvPr id="66" name="Group 65">
            <a:extLst>
              <a:ext uri="{FF2B5EF4-FFF2-40B4-BE49-F238E27FC236}">
                <a16:creationId xmlns:a16="http://schemas.microsoft.com/office/drawing/2014/main" id="{9DF0A3AD-C253-4BCC-9D84-16E518839A18}"/>
              </a:ext>
            </a:extLst>
          </p:cNvPr>
          <p:cNvGrpSpPr/>
          <p:nvPr/>
        </p:nvGrpSpPr>
        <p:grpSpPr>
          <a:xfrm>
            <a:off x="2167888" y="2110772"/>
            <a:ext cx="1952762" cy="349027"/>
            <a:chOff x="2263049" y="1677801"/>
            <a:chExt cx="1952762" cy="349027"/>
          </a:xfrm>
        </p:grpSpPr>
        <p:sp>
          <p:nvSpPr>
            <p:cNvPr id="49" name="Rectangle: Rounded Corners 48">
              <a:extLst>
                <a:ext uri="{FF2B5EF4-FFF2-40B4-BE49-F238E27FC236}">
                  <a16:creationId xmlns:a16="http://schemas.microsoft.com/office/drawing/2014/main" id="{FA70C647-4E97-42DE-B732-2DB7A3564191}"/>
                </a:ext>
              </a:extLst>
            </p:cNvPr>
            <p:cNvSpPr/>
            <p:nvPr/>
          </p:nvSpPr>
          <p:spPr>
            <a:xfrm>
              <a:off x="2312347" y="1694474"/>
              <a:ext cx="1761340" cy="332354"/>
            </a:xfrm>
            <a:prstGeom prst="roundRect">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0844DC2D-2E7F-48EE-858E-2FB46EB77A8C}"/>
                </a:ext>
              </a:extLst>
            </p:cNvPr>
            <p:cNvSpPr txBox="1"/>
            <p:nvPr/>
          </p:nvSpPr>
          <p:spPr>
            <a:xfrm>
              <a:off x="2263049" y="1677801"/>
              <a:ext cx="1952762" cy="338554"/>
            </a:xfrm>
            <a:prstGeom prst="rect">
              <a:avLst/>
            </a:prstGeom>
            <a:noFill/>
          </p:spPr>
          <p:txBody>
            <a:bodyPr wrap="square" rtlCol="0">
              <a:spAutoFit/>
            </a:bodyPr>
            <a:lstStyle/>
            <a:p>
              <a:r>
                <a:rPr lang="en-US" sz="1600" b="1" dirty="0">
                  <a:solidFill>
                    <a:schemeClr val="bg1"/>
                  </a:solidFill>
                </a:rPr>
                <a:t>Biomarker Ontology</a:t>
              </a:r>
            </a:p>
          </p:txBody>
        </p:sp>
      </p:grpSp>
      <p:sp>
        <p:nvSpPr>
          <p:cNvPr id="69" name="Callout: Right Arrow 68">
            <a:extLst>
              <a:ext uri="{FF2B5EF4-FFF2-40B4-BE49-F238E27FC236}">
                <a16:creationId xmlns:a16="http://schemas.microsoft.com/office/drawing/2014/main" id="{F71BD7A9-78B3-4834-9B77-E5225366345E}"/>
              </a:ext>
            </a:extLst>
          </p:cNvPr>
          <p:cNvSpPr/>
          <p:nvPr/>
        </p:nvSpPr>
        <p:spPr>
          <a:xfrm>
            <a:off x="242706" y="1497661"/>
            <a:ext cx="1858591" cy="1583438"/>
          </a:xfrm>
          <a:prstGeom prst="rightArrowCallout">
            <a:avLst>
              <a:gd name="adj1" fmla="val 8489"/>
              <a:gd name="adj2" fmla="val 8726"/>
              <a:gd name="adj3" fmla="val 13528"/>
              <a:gd name="adj4" fmla="val 8016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Callout: Right Arrow 70">
            <a:extLst>
              <a:ext uri="{FF2B5EF4-FFF2-40B4-BE49-F238E27FC236}">
                <a16:creationId xmlns:a16="http://schemas.microsoft.com/office/drawing/2014/main" id="{A06642EE-2E8E-45DF-8DE8-A66C0EA25BFB}"/>
              </a:ext>
            </a:extLst>
          </p:cNvPr>
          <p:cNvSpPr/>
          <p:nvPr/>
        </p:nvSpPr>
        <p:spPr>
          <a:xfrm flipH="1">
            <a:off x="9559138" y="5171896"/>
            <a:ext cx="2361209" cy="786929"/>
          </a:xfrm>
          <a:prstGeom prst="rightArrowCallout">
            <a:avLst>
              <a:gd name="adj1" fmla="val 16817"/>
              <a:gd name="adj2" fmla="val 17149"/>
              <a:gd name="adj3" fmla="val 28539"/>
              <a:gd name="adj4" fmla="val 8422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allout: Right Arrow 71">
            <a:extLst>
              <a:ext uri="{FF2B5EF4-FFF2-40B4-BE49-F238E27FC236}">
                <a16:creationId xmlns:a16="http://schemas.microsoft.com/office/drawing/2014/main" id="{DD7984D0-57B6-4D91-AB12-4CD1C4310530}"/>
              </a:ext>
            </a:extLst>
          </p:cNvPr>
          <p:cNvSpPr/>
          <p:nvPr/>
        </p:nvSpPr>
        <p:spPr>
          <a:xfrm flipH="1">
            <a:off x="9585224" y="1275619"/>
            <a:ext cx="2361208" cy="1634347"/>
          </a:xfrm>
          <a:prstGeom prst="rightArrowCallout">
            <a:avLst>
              <a:gd name="adj1" fmla="val 7247"/>
              <a:gd name="adj2" fmla="val 9210"/>
              <a:gd name="adj3" fmla="val 13446"/>
              <a:gd name="adj4" fmla="val 8405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F4F54D3F-3974-1B4E-9F08-9C8A478505CB}"/>
              </a:ext>
            </a:extLst>
          </p:cNvPr>
          <p:cNvGrpSpPr/>
          <p:nvPr/>
        </p:nvGrpSpPr>
        <p:grpSpPr>
          <a:xfrm>
            <a:off x="218732" y="3366817"/>
            <a:ext cx="1913476" cy="2494352"/>
            <a:chOff x="261262" y="3154166"/>
            <a:chExt cx="1913476" cy="2494352"/>
          </a:xfrm>
        </p:grpSpPr>
        <p:sp>
          <p:nvSpPr>
            <p:cNvPr id="2" name="Rectangle 1">
              <a:extLst>
                <a:ext uri="{FF2B5EF4-FFF2-40B4-BE49-F238E27FC236}">
                  <a16:creationId xmlns:a16="http://schemas.microsoft.com/office/drawing/2014/main" id="{D9A33FF1-1B3D-8B4B-AC73-0D160ED720E8}"/>
                </a:ext>
              </a:extLst>
            </p:cNvPr>
            <p:cNvSpPr/>
            <p:nvPr/>
          </p:nvSpPr>
          <p:spPr>
            <a:xfrm>
              <a:off x="261262" y="3154166"/>
              <a:ext cx="1526942" cy="249435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F241337-642A-2043-AF7E-430C5326E90C}"/>
                </a:ext>
              </a:extLst>
            </p:cNvPr>
            <p:cNvPicPr>
              <a:picLocks noChangeAspect="1"/>
            </p:cNvPicPr>
            <p:nvPr/>
          </p:nvPicPr>
          <p:blipFill>
            <a:blip r:embed="rId3"/>
            <a:stretch>
              <a:fillRect/>
            </a:stretch>
          </p:blipFill>
          <p:spPr>
            <a:xfrm>
              <a:off x="1735509" y="3752929"/>
              <a:ext cx="439229" cy="316112"/>
            </a:xfrm>
            <a:prstGeom prst="rect">
              <a:avLst/>
            </a:prstGeom>
          </p:spPr>
        </p:pic>
        <p:pic>
          <p:nvPicPr>
            <p:cNvPr id="63" name="Picture 62">
              <a:extLst>
                <a:ext uri="{FF2B5EF4-FFF2-40B4-BE49-F238E27FC236}">
                  <a16:creationId xmlns:a16="http://schemas.microsoft.com/office/drawing/2014/main" id="{5895AE86-2CDE-D44E-A8A5-14977290F5DD}"/>
                </a:ext>
              </a:extLst>
            </p:cNvPr>
            <p:cNvPicPr>
              <a:picLocks noChangeAspect="1"/>
            </p:cNvPicPr>
            <p:nvPr/>
          </p:nvPicPr>
          <p:blipFill>
            <a:blip r:embed="rId3"/>
            <a:stretch>
              <a:fillRect/>
            </a:stretch>
          </p:blipFill>
          <p:spPr>
            <a:xfrm>
              <a:off x="1735509" y="4744021"/>
              <a:ext cx="439229" cy="316112"/>
            </a:xfrm>
            <a:prstGeom prst="rect">
              <a:avLst/>
            </a:prstGeom>
          </p:spPr>
        </p:pic>
      </p:grpSp>
      <p:sp>
        <p:nvSpPr>
          <p:cNvPr id="16" name="TextBox 15">
            <a:extLst>
              <a:ext uri="{FF2B5EF4-FFF2-40B4-BE49-F238E27FC236}">
                <a16:creationId xmlns:a16="http://schemas.microsoft.com/office/drawing/2014/main" id="{FF08FC9E-E797-9542-BC46-0CC436446ED1}"/>
              </a:ext>
            </a:extLst>
          </p:cNvPr>
          <p:cNvSpPr txBox="1"/>
          <p:nvPr/>
        </p:nvSpPr>
        <p:spPr>
          <a:xfrm>
            <a:off x="3610168" y="158883"/>
            <a:ext cx="4859079" cy="461665"/>
          </a:xfrm>
          <a:prstGeom prst="rect">
            <a:avLst/>
          </a:prstGeom>
          <a:noFill/>
        </p:spPr>
        <p:txBody>
          <a:bodyPr wrap="square" rtlCol="0">
            <a:spAutoFit/>
          </a:bodyPr>
          <a:lstStyle/>
          <a:p>
            <a:pPr algn="ctr"/>
            <a:r>
              <a:rPr lang="en-US" sz="2400" b="1" dirty="0"/>
              <a:t>MCG Information Architecture</a:t>
            </a:r>
          </a:p>
        </p:txBody>
      </p:sp>
      <p:cxnSp>
        <p:nvCxnSpPr>
          <p:cNvPr id="47" name="Straight Arrow Connector 46">
            <a:extLst>
              <a:ext uri="{FF2B5EF4-FFF2-40B4-BE49-F238E27FC236}">
                <a16:creationId xmlns:a16="http://schemas.microsoft.com/office/drawing/2014/main" id="{C70F52DB-ABD7-2348-B4B9-24F98E932FC2}"/>
              </a:ext>
            </a:extLst>
          </p:cNvPr>
          <p:cNvCxnSpPr>
            <a:cxnSpLocks/>
          </p:cNvCxnSpPr>
          <p:nvPr/>
        </p:nvCxnSpPr>
        <p:spPr>
          <a:xfrm flipH="1">
            <a:off x="7222347" y="1896757"/>
            <a:ext cx="517359" cy="0"/>
          </a:xfrm>
          <a:prstGeom prst="straightConnector1">
            <a:avLst/>
          </a:prstGeom>
          <a:ln w="19050">
            <a:solidFill>
              <a:srgbClr val="5F0B98"/>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C7341C76-9059-B243-9C76-38A272C6E1A0}"/>
              </a:ext>
            </a:extLst>
          </p:cNvPr>
          <p:cNvCxnSpPr>
            <a:cxnSpLocks/>
          </p:cNvCxnSpPr>
          <p:nvPr/>
        </p:nvCxnSpPr>
        <p:spPr>
          <a:xfrm flipH="1">
            <a:off x="7222347" y="2270551"/>
            <a:ext cx="517358" cy="0"/>
          </a:xfrm>
          <a:prstGeom prst="straightConnector1">
            <a:avLst/>
          </a:prstGeom>
          <a:ln w="19050">
            <a:solidFill>
              <a:srgbClr val="5F0B98"/>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234DE7C-5FD8-0D45-9FEA-13C70C420A09}"/>
              </a:ext>
            </a:extLst>
          </p:cNvPr>
          <p:cNvCxnSpPr/>
          <p:nvPr/>
        </p:nvCxnSpPr>
        <p:spPr>
          <a:xfrm>
            <a:off x="7117387" y="2054163"/>
            <a:ext cx="4423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CA50F8B-F8AC-9D4C-8BB4-392E89BB56AA}"/>
              </a:ext>
            </a:extLst>
          </p:cNvPr>
          <p:cNvCxnSpPr>
            <a:cxnSpLocks/>
          </p:cNvCxnSpPr>
          <p:nvPr/>
        </p:nvCxnSpPr>
        <p:spPr>
          <a:xfrm>
            <a:off x="7555457" y="2054163"/>
            <a:ext cx="0" cy="30138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74DDCFE6-9AEE-9B49-9E58-B92755EF4DA2}"/>
              </a:ext>
            </a:extLst>
          </p:cNvPr>
          <p:cNvCxnSpPr/>
          <p:nvPr/>
        </p:nvCxnSpPr>
        <p:spPr>
          <a:xfrm flipH="1">
            <a:off x="7137282" y="5067995"/>
            <a:ext cx="42246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E1E4B1DE-CCF7-E443-A6AE-BE10CED8945D}"/>
              </a:ext>
            </a:extLst>
          </p:cNvPr>
          <p:cNvCxnSpPr/>
          <p:nvPr/>
        </p:nvCxnSpPr>
        <p:spPr>
          <a:xfrm flipH="1">
            <a:off x="7137282" y="4691057"/>
            <a:ext cx="422467"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89096B9-A6C3-0849-B37E-848E64AB3832}"/>
              </a:ext>
            </a:extLst>
          </p:cNvPr>
          <p:cNvCxnSpPr>
            <a:cxnSpLocks/>
          </p:cNvCxnSpPr>
          <p:nvPr/>
        </p:nvCxnSpPr>
        <p:spPr>
          <a:xfrm>
            <a:off x="7803548" y="4213701"/>
            <a:ext cx="0" cy="910743"/>
          </a:xfrm>
          <a:prstGeom prst="line">
            <a:avLst/>
          </a:prstGeom>
          <a:ln w="19050">
            <a:solidFill>
              <a:srgbClr val="C95026"/>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CD413A65-D020-F041-8142-3A89A0B416FD}"/>
              </a:ext>
            </a:extLst>
          </p:cNvPr>
          <p:cNvCxnSpPr>
            <a:cxnSpLocks/>
          </p:cNvCxnSpPr>
          <p:nvPr/>
        </p:nvCxnSpPr>
        <p:spPr>
          <a:xfrm flipH="1">
            <a:off x="7137282" y="4218591"/>
            <a:ext cx="667188" cy="0"/>
          </a:xfrm>
          <a:prstGeom prst="straightConnector1">
            <a:avLst/>
          </a:prstGeom>
          <a:ln w="19050">
            <a:solidFill>
              <a:srgbClr val="C95026"/>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2D33A40C-BB90-C54C-A74C-669739788D3A}"/>
              </a:ext>
            </a:extLst>
          </p:cNvPr>
          <p:cNvCxnSpPr>
            <a:cxnSpLocks/>
          </p:cNvCxnSpPr>
          <p:nvPr/>
        </p:nvCxnSpPr>
        <p:spPr>
          <a:xfrm flipH="1">
            <a:off x="7173395" y="5593450"/>
            <a:ext cx="521742" cy="0"/>
          </a:xfrm>
          <a:prstGeom prst="straightConnector1">
            <a:avLst/>
          </a:prstGeom>
          <a:ln w="19050">
            <a:solidFill>
              <a:srgbClr val="C95026"/>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E2C34B8-6702-1B47-BCD9-F7F49E25BB1B}"/>
              </a:ext>
            </a:extLst>
          </p:cNvPr>
          <p:cNvCxnSpPr>
            <a:cxnSpLocks/>
          </p:cNvCxnSpPr>
          <p:nvPr/>
        </p:nvCxnSpPr>
        <p:spPr>
          <a:xfrm>
            <a:off x="9920748" y="4412953"/>
            <a:ext cx="341382"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5743510-6977-D543-B1D8-70BBC39ACD5C}"/>
              </a:ext>
            </a:extLst>
          </p:cNvPr>
          <p:cNvCxnSpPr>
            <a:cxnSpLocks/>
          </p:cNvCxnSpPr>
          <p:nvPr/>
        </p:nvCxnSpPr>
        <p:spPr>
          <a:xfrm>
            <a:off x="9920748" y="4805831"/>
            <a:ext cx="341382"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A1B4097-B407-9949-810B-CD888DDF3BE2}"/>
              </a:ext>
            </a:extLst>
          </p:cNvPr>
          <p:cNvCxnSpPr>
            <a:cxnSpLocks/>
          </p:cNvCxnSpPr>
          <p:nvPr/>
        </p:nvCxnSpPr>
        <p:spPr>
          <a:xfrm>
            <a:off x="9920748" y="3296579"/>
            <a:ext cx="341382"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2833B58-DAE0-9540-99CD-FF59FF230DF0}"/>
              </a:ext>
            </a:extLst>
          </p:cNvPr>
          <p:cNvCxnSpPr/>
          <p:nvPr/>
        </p:nvCxnSpPr>
        <p:spPr>
          <a:xfrm>
            <a:off x="9920748" y="3283974"/>
            <a:ext cx="0" cy="1521857"/>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8DF0B9A1-BA4C-8A45-BD68-E67BFE8B9097}"/>
              </a:ext>
            </a:extLst>
          </p:cNvPr>
          <p:cNvCxnSpPr/>
          <p:nvPr/>
        </p:nvCxnSpPr>
        <p:spPr>
          <a:xfrm flipH="1">
            <a:off x="7137282" y="3716592"/>
            <a:ext cx="2783466" cy="0"/>
          </a:xfrm>
          <a:prstGeom prst="straightConnector1">
            <a:avLst/>
          </a:prstGeom>
          <a:ln w="1905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3793B6F-ECE2-CD43-B96A-CB60D553AA01}"/>
              </a:ext>
            </a:extLst>
          </p:cNvPr>
          <p:cNvCxnSpPr>
            <a:cxnSpLocks/>
          </p:cNvCxnSpPr>
          <p:nvPr/>
        </p:nvCxnSpPr>
        <p:spPr>
          <a:xfrm>
            <a:off x="7117387" y="1762634"/>
            <a:ext cx="0" cy="6710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EE107E8-AF17-D941-B98D-E95FF8D89BDE}"/>
              </a:ext>
            </a:extLst>
          </p:cNvPr>
          <p:cNvCxnSpPr>
            <a:cxnSpLocks/>
          </p:cNvCxnSpPr>
          <p:nvPr/>
        </p:nvCxnSpPr>
        <p:spPr>
          <a:xfrm>
            <a:off x="6788549" y="1762634"/>
            <a:ext cx="341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7DFFFC48-DF44-BE41-814E-F8A65F1F0CB9}"/>
              </a:ext>
            </a:extLst>
          </p:cNvPr>
          <p:cNvCxnSpPr>
            <a:cxnSpLocks/>
          </p:cNvCxnSpPr>
          <p:nvPr/>
        </p:nvCxnSpPr>
        <p:spPr>
          <a:xfrm>
            <a:off x="6788549" y="2433686"/>
            <a:ext cx="341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9D7760A9-E5C6-9D4F-B494-176FC8E83EAB}"/>
              </a:ext>
            </a:extLst>
          </p:cNvPr>
          <p:cNvGrpSpPr/>
          <p:nvPr/>
        </p:nvGrpSpPr>
        <p:grpSpPr>
          <a:xfrm>
            <a:off x="3974235" y="1883853"/>
            <a:ext cx="991301" cy="832321"/>
            <a:chOff x="3974235" y="1883853"/>
            <a:chExt cx="991301" cy="832321"/>
          </a:xfrm>
        </p:grpSpPr>
        <p:cxnSp>
          <p:nvCxnSpPr>
            <p:cNvPr id="132" name="Straight Connector 131">
              <a:extLst>
                <a:ext uri="{FF2B5EF4-FFF2-40B4-BE49-F238E27FC236}">
                  <a16:creationId xmlns:a16="http://schemas.microsoft.com/office/drawing/2014/main" id="{128261FB-78BD-5645-8C23-065F7C47CAE4}"/>
                </a:ext>
              </a:extLst>
            </p:cNvPr>
            <p:cNvCxnSpPr>
              <a:cxnSpLocks/>
            </p:cNvCxnSpPr>
            <p:nvPr/>
          </p:nvCxnSpPr>
          <p:spPr>
            <a:xfrm>
              <a:off x="4298348" y="1883853"/>
              <a:ext cx="0" cy="83232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596E63D-8D96-7F44-9890-41084E648ABB}"/>
                </a:ext>
              </a:extLst>
            </p:cNvPr>
            <p:cNvCxnSpPr>
              <a:cxnSpLocks/>
            </p:cNvCxnSpPr>
            <p:nvPr/>
          </p:nvCxnSpPr>
          <p:spPr>
            <a:xfrm>
              <a:off x="4298348" y="2716174"/>
              <a:ext cx="667188"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D5C640CB-B584-DF48-A029-DAC23E88AF26}"/>
                </a:ext>
              </a:extLst>
            </p:cNvPr>
            <p:cNvCxnSpPr>
              <a:cxnSpLocks/>
            </p:cNvCxnSpPr>
            <p:nvPr/>
          </p:nvCxnSpPr>
          <p:spPr>
            <a:xfrm>
              <a:off x="4298348" y="1896757"/>
              <a:ext cx="667188"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377C7A7-8154-1B4B-B95C-B51D409A0D43}"/>
                </a:ext>
              </a:extLst>
            </p:cNvPr>
            <p:cNvCxnSpPr>
              <a:cxnSpLocks/>
            </p:cNvCxnSpPr>
            <p:nvPr/>
          </p:nvCxnSpPr>
          <p:spPr>
            <a:xfrm>
              <a:off x="3974235" y="2296956"/>
              <a:ext cx="31710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6B1695D9-C382-6D4E-BF88-CBBC174AC0E4}"/>
              </a:ext>
            </a:extLst>
          </p:cNvPr>
          <p:cNvGrpSpPr/>
          <p:nvPr/>
        </p:nvGrpSpPr>
        <p:grpSpPr>
          <a:xfrm>
            <a:off x="3979768" y="2471020"/>
            <a:ext cx="145046" cy="1663837"/>
            <a:chOff x="3974235" y="639817"/>
            <a:chExt cx="145046" cy="1663837"/>
          </a:xfrm>
        </p:grpSpPr>
        <p:cxnSp>
          <p:nvCxnSpPr>
            <p:cNvPr id="140" name="Straight Connector 139">
              <a:extLst>
                <a:ext uri="{FF2B5EF4-FFF2-40B4-BE49-F238E27FC236}">
                  <a16:creationId xmlns:a16="http://schemas.microsoft.com/office/drawing/2014/main" id="{01BB0145-F21E-F248-818D-58F4626CEF16}"/>
                </a:ext>
              </a:extLst>
            </p:cNvPr>
            <p:cNvCxnSpPr>
              <a:cxnSpLocks/>
            </p:cNvCxnSpPr>
            <p:nvPr/>
          </p:nvCxnSpPr>
          <p:spPr>
            <a:xfrm>
              <a:off x="4119281" y="639817"/>
              <a:ext cx="0" cy="1663837"/>
            </a:xfrm>
            <a:prstGeom prst="line">
              <a:avLst/>
            </a:prstGeom>
            <a:ln w="19050">
              <a:solidFill>
                <a:srgbClr val="BC1495"/>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262BC14-D7C7-464A-9B8E-7FB1D95168FF}"/>
                </a:ext>
              </a:extLst>
            </p:cNvPr>
            <p:cNvCxnSpPr>
              <a:cxnSpLocks/>
            </p:cNvCxnSpPr>
            <p:nvPr/>
          </p:nvCxnSpPr>
          <p:spPr>
            <a:xfrm>
              <a:off x="3974235" y="2296956"/>
              <a:ext cx="145046" cy="0"/>
            </a:xfrm>
            <a:prstGeom prst="line">
              <a:avLst/>
            </a:prstGeom>
            <a:ln w="19050">
              <a:solidFill>
                <a:srgbClr val="BC1495"/>
              </a:solidFill>
            </a:ln>
          </p:spPr>
          <p:style>
            <a:lnRef idx="1">
              <a:schemeClr val="accent1"/>
            </a:lnRef>
            <a:fillRef idx="0">
              <a:schemeClr val="accent1"/>
            </a:fillRef>
            <a:effectRef idx="0">
              <a:schemeClr val="accent1"/>
            </a:effectRef>
            <a:fontRef idx="minor">
              <a:schemeClr val="tx1"/>
            </a:fontRef>
          </p:style>
        </p:cxnSp>
      </p:grpSp>
      <p:cxnSp>
        <p:nvCxnSpPr>
          <p:cNvPr id="146" name="Straight Connector 145">
            <a:extLst>
              <a:ext uri="{FF2B5EF4-FFF2-40B4-BE49-F238E27FC236}">
                <a16:creationId xmlns:a16="http://schemas.microsoft.com/office/drawing/2014/main" id="{0B340555-F164-E14E-B933-DDF736E80C1E}"/>
              </a:ext>
            </a:extLst>
          </p:cNvPr>
          <p:cNvCxnSpPr>
            <a:cxnSpLocks/>
          </p:cNvCxnSpPr>
          <p:nvPr/>
        </p:nvCxnSpPr>
        <p:spPr>
          <a:xfrm>
            <a:off x="4120650" y="2479254"/>
            <a:ext cx="177698" cy="0"/>
          </a:xfrm>
          <a:prstGeom prst="line">
            <a:avLst/>
          </a:prstGeom>
          <a:ln w="19050">
            <a:solidFill>
              <a:srgbClr val="BC1495"/>
            </a:solidFill>
          </a:ln>
        </p:spPr>
        <p:style>
          <a:lnRef idx="1">
            <a:schemeClr val="accent1"/>
          </a:lnRef>
          <a:fillRef idx="0">
            <a:schemeClr val="accent1"/>
          </a:fillRef>
          <a:effectRef idx="0">
            <a:schemeClr val="accent1"/>
          </a:effectRef>
          <a:fontRef idx="minor">
            <a:schemeClr val="tx1"/>
          </a:fontRef>
        </p:style>
      </p:cxnSp>
      <p:grpSp>
        <p:nvGrpSpPr>
          <p:cNvPr id="160" name="Group 159">
            <a:extLst>
              <a:ext uri="{FF2B5EF4-FFF2-40B4-BE49-F238E27FC236}">
                <a16:creationId xmlns:a16="http://schemas.microsoft.com/office/drawing/2014/main" id="{2F018C6F-383C-BD40-834A-55B653613DBE}"/>
              </a:ext>
            </a:extLst>
          </p:cNvPr>
          <p:cNvGrpSpPr/>
          <p:nvPr/>
        </p:nvGrpSpPr>
        <p:grpSpPr>
          <a:xfrm>
            <a:off x="4021105" y="2255265"/>
            <a:ext cx="944431" cy="2842040"/>
            <a:chOff x="4021105" y="2255265"/>
            <a:chExt cx="944431" cy="2842040"/>
          </a:xfrm>
        </p:grpSpPr>
        <p:grpSp>
          <p:nvGrpSpPr>
            <p:cNvPr id="148" name="Group 147">
              <a:extLst>
                <a:ext uri="{FF2B5EF4-FFF2-40B4-BE49-F238E27FC236}">
                  <a16:creationId xmlns:a16="http://schemas.microsoft.com/office/drawing/2014/main" id="{32B6438C-A41B-0F4D-8846-2DC9C08CFDBA}"/>
                </a:ext>
              </a:extLst>
            </p:cNvPr>
            <p:cNvGrpSpPr/>
            <p:nvPr/>
          </p:nvGrpSpPr>
          <p:grpSpPr>
            <a:xfrm>
              <a:off x="4021105" y="2255265"/>
              <a:ext cx="456312" cy="2842040"/>
              <a:chOff x="3973865" y="-577133"/>
              <a:chExt cx="456312" cy="2842040"/>
            </a:xfrm>
          </p:grpSpPr>
          <p:cxnSp>
            <p:nvCxnSpPr>
              <p:cNvPr id="149" name="Straight Connector 148">
                <a:extLst>
                  <a:ext uri="{FF2B5EF4-FFF2-40B4-BE49-F238E27FC236}">
                    <a16:creationId xmlns:a16="http://schemas.microsoft.com/office/drawing/2014/main" id="{F3F29C41-B788-B249-BE64-326A00EDD70A}"/>
                  </a:ext>
                </a:extLst>
              </p:cNvPr>
              <p:cNvCxnSpPr>
                <a:cxnSpLocks/>
              </p:cNvCxnSpPr>
              <p:nvPr/>
            </p:nvCxnSpPr>
            <p:spPr>
              <a:xfrm>
                <a:off x="4430177" y="-577133"/>
                <a:ext cx="0" cy="284204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7F2A091-7A99-D74B-9121-151829B29577}"/>
                  </a:ext>
                </a:extLst>
              </p:cNvPr>
              <p:cNvCxnSpPr>
                <a:cxnSpLocks/>
              </p:cNvCxnSpPr>
              <p:nvPr/>
            </p:nvCxnSpPr>
            <p:spPr>
              <a:xfrm>
                <a:off x="3973865" y="2264907"/>
                <a:ext cx="45631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55" name="Straight Arrow Connector 154">
              <a:extLst>
                <a:ext uri="{FF2B5EF4-FFF2-40B4-BE49-F238E27FC236}">
                  <a16:creationId xmlns:a16="http://schemas.microsoft.com/office/drawing/2014/main" id="{1360218F-C276-DA4E-91EF-1C337DB0598A}"/>
                </a:ext>
              </a:extLst>
            </p:cNvPr>
            <p:cNvCxnSpPr>
              <a:cxnSpLocks/>
            </p:cNvCxnSpPr>
            <p:nvPr/>
          </p:nvCxnSpPr>
          <p:spPr>
            <a:xfrm>
              <a:off x="4468224" y="2255265"/>
              <a:ext cx="497312"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CD06C92A-F7EC-9746-8BA8-77E8088474EA}"/>
                </a:ext>
              </a:extLst>
            </p:cNvPr>
            <p:cNvCxnSpPr>
              <a:cxnSpLocks/>
            </p:cNvCxnSpPr>
            <p:nvPr/>
          </p:nvCxnSpPr>
          <p:spPr>
            <a:xfrm>
              <a:off x="4477417" y="2623276"/>
              <a:ext cx="479024"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F766DF6-5F08-454D-A912-CAD128B48C19}"/>
              </a:ext>
            </a:extLst>
          </p:cNvPr>
          <p:cNvSpPr txBox="1"/>
          <p:nvPr/>
        </p:nvSpPr>
        <p:spPr>
          <a:xfrm>
            <a:off x="0" y="6343839"/>
            <a:ext cx="12192000" cy="369332"/>
          </a:xfrm>
          <a:prstGeom prst="rect">
            <a:avLst/>
          </a:prstGeom>
          <a:noFill/>
        </p:spPr>
        <p:txBody>
          <a:bodyPr wrap="square" rtlCol="0">
            <a:spAutoFit/>
          </a:bodyPr>
          <a:lstStyle/>
          <a:p>
            <a:pPr algn="ctr"/>
            <a:r>
              <a:rPr lang="en-US" dirty="0"/>
              <a:t>More information can be found at </a:t>
            </a:r>
            <a:r>
              <a:rPr lang="en-US" dirty="0">
                <a:hlinkClick r:id="rId4"/>
              </a:rPr>
              <a:t>https://www.mycancergenome.org/content/page/my-cancer-genome-data-sources/</a:t>
            </a:r>
            <a:r>
              <a:rPr lang="en-US" dirty="0"/>
              <a:t> </a:t>
            </a:r>
          </a:p>
        </p:txBody>
      </p:sp>
    </p:spTree>
    <p:extLst>
      <p:ext uri="{BB962C8B-B14F-4D97-AF65-F5344CB8AC3E}">
        <p14:creationId xmlns:p14="http://schemas.microsoft.com/office/powerpoint/2010/main" val="1593373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a:off x="1215573" y="1824425"/>
            <a:ext cx="2057006" cy="2057006"/>
          </a:xfrm>
          <a:custGeom>
            <a:avLst/>
            <a:gdLst>
              <a:gd name="connsiteX0" fmla="*/ 0 w 2057006"/>
              <a:gd name="connsiteY0" fmla="*/ 1028503 h 2057006"/>
              <a:gd name="connsiteX1" fmla="*/ 1028503 w 2057006"/>
              <a:gd name="connsiteY1" fmla="*/ 0 h 2057006"/>
              <a:gd name="connsiteX2" fmla="*/ 2057006 w 2057006"/>
              <a:gd name="connsiteY2" fmla="*/ 1028503 h 2057006"/>
              <a:gd name="connsiteX3" fmla="*/ 1028503 w 2057006"/>
              <a:gd name="connsiteY3" fmla="*/ 2057006 h 2057006"/>
              <a:gd name="connsiteX4" fmla="*/ 0 w 2057006"/>
              <a:gd name="connsiteY4" fmla="*/ 1028503 h 205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006" h="2057006">
                <a:moveTo>
                  <a:pt x="0" y="1028503"/>
                </a:moveTo>
                <a:cubicBezTo>
                  <a:pt x="0" y="460476"/>
                  <a:pt x="460476" y="0"/>
                  <a:pt x="1028503" y="0"/>
                </a:cubicBezTo>
                <a:cubicBezTo>
                  <a:pt x="1596530" y="0"/>
                  <a:pt x="2057006" y="460476"/>
                  <a:pt x="2057006" y="1028503"/>
                </a:cubicBezTo>
                <a:cubicBezTo>
                  <a:pt x="2057006" y="1596530"/>
                  <a:pt x="1596530" y="2057006"/>
                  <a:pt x="1028503" y="2057006"/>
                </a:cubicBezTo>
                <a:cubicBezTo>
                  <a:pt x="460476" y="2057006"/>
                  <a:pt x="0" y="1596530"/>
                  <a:pt x="0" y="1028503"/>
                </a:cubicBezTo>
                <a:close/>
              </a:path>
            </a:pathLst>
          </a:custGeom>
          <a:solidFill>
            <a:srgbClr val="777877">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24102" tIns="324102" rIns="324102" bIns="324102"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Arial"/>
                <a:ea typeface="+mn-ea"/>
                <a:cs typeface="+mn-cs"/>
              </a:rPr>
              <a:t>Website</a:t>
            </a:r>
          </a:p>
          <a:p>
            <a:pPr marL="285750" lvl="1" indent="-285750" algn="l" defTabSz="622300">
              <a:lnSpc>
                <a:spcPct val="90000"/>
              </a:lnSpc>
              <a:spcBef>
                <a:spcPct val="0"/>
              </a:spcBef>
              <a:spcAft>
                <a:spcPct val="15000"/>
              </a:spcAft>
              <a:buFont typeface="Arial" charset="0"/>
              <a:buChar char="•"/>
            </a:pPr>
            <a:r>
              <a:rPr lang="en-US" sz="1400" kern="1200" dirty="0">
                <a:solidFill>
                  <a:sysClr val="window" lastClr="FFFFFF"/>
                </a:solidFill>
                <a:latin typeface="Arial"/>
                <a:ea typeface="+mn-ea"/>
                <a:cs typeface="+mn-cs"/>
              </a:rPr>
              <a:t>&gt;3.5M page views</a:t>
            </a:r>
          </a:p>
          <a:p>
            <a:pPr marL="285750" lvl="1" indent="-285750" algn="l" defTabSz="622300">
              <a:lnSpc>
                <a:spcPct val="90000"/>
              </a:lnSpc>
              <a:spcBef>
                <a:spcPct val="0"/>
              </a:spcBef>
              <a:spcAft>
                <a:spcPct val="15000"/>
              </a:spcAft>
              <a:buFont typeface="Arial" charset="0"/>
              <a:buChar char="•"/>
            </a:pPr>
            <a:r>
              <a:rPr lang="en-US" sz="1400" kern="1200" dirty="0">
                <a:solidFill>
                  <a:sysClr val="window" lastClr="FFFFFF"/>
                </a:solidFill>
                <a:latin typeface="Arial"/>
                <a:ea typeface="+mn-ea"/>
                <a:cs typeface="+mn-cs"/>
              </a:rPr>
              <a:t>213 countries</a:t>
            </a:r>
          </a:p>
        </p:txBody>
      </p:sp>
      <p:sp>
        <p:nvSpPr>
          <p:cNvPr id="25" name="Freeform 24"/>
          <p:cNvSpPr/>
          <p:nvPr/>
        </p:nvSpPr>
        <p:spPr>
          <a:xfrm>
            <a:off x="1215573" y="4341212"/>
            <a:ext cx="2057006" cy="2057006"/>
          </a:xfrm>
          <a:custGeom>
            <a:avLst/>
            <a:gdLst>
              <a:gd name="connsiteX0" fmla="*/ 0 w 2057006"/>
              <a:gd name="connsiteY0" fmla="*/ 1028503 h 2057006"/>
              <a:gd name="connsiteX1" fmla="*/ 1028503 w 2057006"/>
              <a:gd name="connsiteY1" fmla="*/ 0 h 2057006"/>
              <a:gd name="connsiteX2" fmla="*/ 2057006 w 2057006"/>
              <a:gd name="connsiteY2" fmla="*/ 1028503 h 2057006"/>
              <a:gd name="connsiteX3" fmla="*/ 1028503 w 2057006"/>
              <a:gd name="connsiteY3" fmla="*/ 2057006 h 2057006"/>
              <a:gd name="connsiteX4" fmla="*/ 0 w 2057006"/>
              <a:gd name="connsiteY4" fmla="*/ 1028503 h 205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006" h="2057006">
                <a:moveTo>
                  <a:pt x="0" y="1028503"/>
                </a:moveTo>
                <a:cubicBezTo>
                  <a:pt x="0" y="460476"/>
                  <a:pt x="460476" y="0"/>
                  <a:pt x="1028503" y="0"/>
                </a:cubicBezTo>
                <a:cubicBezTo>
                  <a:pt x="1596530" y="0"/>
                  <a:pt x="2057006" y="460476"/>
                  <a:pt x="2057006" y="1028503"/>
                </a:cubicBezTo>
                <a:cubicBezTo>
                  <a:pt x="2057006" y="1596530"/>
                  <a:pt x="1596530" y="2057006"/>
                  <a:pt x="1028503" y="2057006"/>
                </a:cubicBezTo>
                <a:cubicBezTo>
                  <a:pt x="460476" y="2057006"/>
                  <a:pt x="0" y="1596530"/>
                  <a:pt x="0" y="1028503"/>
                </a:cubicBezTo>
                <a:close/>
              </a:path>
            </a:pathLst>
          </a:custGeom>
          <a:solidFill>
            <a:srgbClr val="777877">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24102" tIns="324102" rIns="324102" bIns="324102"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Arial"/>
                <a:ea typeface="+mn-ea"/>
                <a:cs typeface="+mn-cs"/>
              </a:rPr>
              <a:t>Mobile App</a:t>
            </a:r>
          </a:p>
          <a:p>
            <a:pPr marL="285750" lvl="1" indent="-285750" algn="l" defTabSz="622300">
              <a:lnSpc>
                <a:spcPct val="90000"/>
              </a:lnSpc>
              <a:spcBef>
                <a:spcPct val="0"/>
              </a:spcBef>
              <a:spcAft>
                <a:spcPct val="15000"/>
              </a:spcAft>
              <a:buFont typeface="Arial" charset="0"/>
              <a:buChar char="•"/>
            </a:pPr>
            <a:r>
              <a:rPr lang="en-US" sz="1400" kern="1200" dirty="0">
                <a:solidFill>
                  <a:sysClr val="window" lastClr="FFFFFF"/>
                </a:solidFill>
                <a:latin typeface="Arial"/>
                <a:ea typeface="+mn-ea"/>
                <a:cs typeface="+mn-cs"/>
              </a:rPr>
              <a:t>&gt;39,000 sessions</a:t>
            </a:r>
          </a:p>
        </p:txBody>
      </p:sp>
      <p:grpSp>
        <p:nvGrpSpPr>
          <p:cNvPr id="4" name="Group 3"/>
          <p:cNvGrpSpPr/>
          <p:nvPr/>
        </p:nvGrpSpPr>
        <p:grpSpPr>
          <a:xfrm>
            <a:off x="8180774" y="1244296"/>
            <a:ext cx="3794934" cy="5571118"/>
            <a:chOff x="8189122" y="1244296"/>
            <a:chExt cx="3794934" cy="5571118"/>
          </a:xfrm>
        </p:grpSpPr>
        <p:sp>
          <p:nvSpPr>
            <p:cNvPr id="27" name="Freeform 26"/>
            <p:cNvSpPr/>
            <p:nvPr/>
          </p:nvSpPr>
          <p:spPr>
            <a:xfrm>
              <a:off x="8189122" y="1244296"/>
              <a:ext cx="2057006" cy="2057006"/>
            </a:xfrm>
            <a:custGeom>
              <a:avLst/>
              <a:gdLst>
                <a:gd name="connsiteX0" fmla="*/ 0 w 2057006"/>
                <a:gd name="connsiteY0" fmla="*/ 1028503 h 2057006"/>
                <a:gd name="connsiteX1" fmla="*/ 1028503 w 2057006"/>
                <a:gd name="connsiteY1" fmla="*/ 0 h 2057006"/>
                <a:gd name="connsiteX2" fmla="*/ 2057006 w 2057006"/>
                <a:gd name="connsiteY2" fmla="*/ 1028503 h 2057006"/>
                <a:gd name="connsiteX3" fmla="*/ 1028503 w 2057006"/>
                <a:gd name="connsiteY3" fmla="*/ 2057006 h 2057006"/>
                <a:gd name="connsiteX4" fmla="*/ 0 w 2057006"/>
                <a:gd name="connsiteY4" fmla="*/ 1028503 h 205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006" h="2057006">
                  <a:moveTo>
                    <a:pt x="0" y="1028503"/>
                  </a:moveTo>
                  <a:cubicBezTo>
                    <a:pt x="0" y="460476"/>
                    <a:pt x="460476" y="0"/>
                    <a:pt x="1028503" y="0"/>
                  </a:cubicBezTo>
                  <a:cubicBezTo>
                    <a:pt x="1596530" y="0"/>
                    <a:pt x="2057006" y="460476"/>
                    <a:pt x="2057006" y="1028503"/>
                  </a:cubicBezTo>
                  <a:cubicBezTo>
                    <a:pt x="2057006" y="1596530"/>
                    <a:pt x="1596530" y="2057006"/>
                    <a:pt x="1028503" y="2057006"/>
                  </a:cubicBezTo>
                  <a:cubicBezTo>
                    <a:pt x="460476" y="2057006"/>
                    <a:pt x="0" y="1596530"/>
                    <a:pt x="0" y="1028503"/>
                  </a:cubicBezTo>
                  <a:close/>
                </a:path>
              </a:pathLst>
            </a:custGeom>
            <a:solidFill>
              <a:srgbClr val="777877">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24102" tIns="324102" rIns="324102" bIns="324102"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Arial"/>
                  <a:ea typeface="+mn-ea"/>
                  <a:cs typeface="+mn-cs"/>
                </a:rPr>
                <a:t>Vanderbilt EHR Info Button</a:t>
              </a:r>
            </a:p>
            <a:p>
              <a:pPr marL="285750" lvl="1" indent="-285750" algn="l" defTabSz="622300">
                <a:lnSpc>
                  <a:spcPct val="90000"/>
                </a:lnSpc>
                <a:spcBef>
                  <a:spcPct val="0"/>
                </a:spcBef>
                <a:spcAft>
                  <a:spcPct val="15000"/>
                </a:spcAft>
                <a:buFont typeface="Arial" charset="0"/>
                <a:buChar char="•"/>
              </a:pPr>
              <a:r>
                <a:rPr lang="en-US" sz="1400" kern="1200" dirty="0">
                  <a:solidFill>
                    <a:sysClr val="window" lastClr="FFFFFF"/>
                  </a:solidFill>
                  <a:latin typeface="Arial"/>
                  <a:ea typeface="+mn-ea"/>
                  <a:cs typeface="+mn-cs"/>
                </a:rPr>
                <a:t>&gt;7,240 patients</a:t>
              </a:r>
            </a:p>
          </p:txBody>
        </p:sp>
        <p:sp>
          <p:nvSpPr>
            <p:cNvPr id="29" name="Freeform 28"/>
            <p:cNvSpPr/>
            <p:nvPr/>
          </p:nvSpPr>
          <p:spPr>
            <a:xfrm>
              <a:off x="9927050" y="3001352"/>
              <a:ext cx="2057006" cy="2057006"/>
            </a:xfrm>
            <a:custGeom>
              <a:avLst/>
              <a:gdLst>
                <a:gd name="connsiteX0" fmla="*/ 0 w 2057006"/>
                <a:gd name="connsiteY0" fmla="*/ 1028503 h 2057006"/>
                <a:gd name="connsiteX1" fmla="*/ 1028503 w 2057006"/>
                <a:gd name="connsiteY1" fmla="*/ 0 h 2057006"/>
                <a:gd name="connsiteX2" fmla="*/ 2057006 w 2057006"/>
                <a:gd name="connsiteY2" fmla="*/ 1028503 h 2057006"/>
                <a:gd name="connsiteX3" fmla="*/ 1028503 w 2057006"/>
                <a:gd name="connsiteY3" fmla="*/ 2057006 h 2057006"/>
                <a:gd name="connsiteX4" fmla="*/ 0 w 2057006"/>
                <a:gd name="connsiteY4" fmla="*/ 1028503 h 205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006" h="2057006">
                  <a:moveTo>
                    <a:pt x="0" y="1028503"/>
                  </a:moveTo>
                  <a:cubicBezTo>
                    <a:pt x="0" y="460476"/>
                    <a:pt x="460476" y="0"/>
                    <a:pt x="1028503" y="0"/>
                  </a:cubicBezTo>
                  <a:cubicBezTo>
                    <a:pt x="1596530" y="0"/>
                    <a:pt x="2057006" y="460476"/>
                    <a:pt x="2057006" y="1028503"/>
                  </a:cubicBezTo>
                  <a:cubicBezTo>
                    <a:pt x="2057006" y="1596530"/>
                    <a:pt x="1596530" y="2057006"/>
                    <a:pt x="1028503" y="2057006"/>
                  </a:cubicBezTo>
                  <a:cubicBezTo>
                    <a:pt x="460476" y="2057006"/>
                    <a:pt x="0" y="1596530"/>
                    <a:pt x="0" y="1028503"/>
                  </a:cubicBezTo>
                  <a:close/>
                </a:path>
              </a:pathLst>
            </a:custGeom>
            <a:solidFill>
              <a:srgbClr val="777877">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24102" tIns="324102" rIns="324102" bIns="324102"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Arial"/>
                  <a:ea typeface="+mn-ea"/>
                  <a:cs typeface="+mn-cs"/>
                </a:rPr>
                <a:t>Laboratory Reporting Tool</a:t>
              </a:r>
            </a:p>
            <a:p>
              <a:pPr marL="285750" lvl="1" indent="-285750" algn="l" defTabSz="622300">
                <a:lnSpc>
                  <a:spcPct val="90000"/>
                </a:lnSpc>
                <a:spcBef>
                  <a:spcPct val="0"/>
                </a:spcBef>
                <a:spcAft>
                  <a:spcPct val="15000"/>
                </a:spcAft>
                <a:buFont typeface="Arial" charset="0"/>
                <a:buChar char="•"/>
              </a:pPr>
              <a:r>
                <a:rPr lang="en-US" sz="1400" kern="1200" dirty="0">
                  <a:solidFill>
                    <a:sysClr val="window" lastClr="FFFFFF"/>
                  </a:solidFill>
                  <a:latin typeface="Arial"/>
                  <a:ea typeface="+mn-ea"/>
                  <a:cs typeface="+mn-cs"/>
                </a:rPr>
                <a:t>&gt;9,000 specimens</a:t>
              </a:r>
            </a:p>
            <a:p>
              <a:pPr marL="285750" lvl="1" indent="-285750" algn="l" defTabSz="622300">
                <a:lnSpc>
                  <a:spcPct val="90000"/>
                </a:lnSpc>
                <a:spcBef>
                  <a:spcPct val="0"/>
                </a:spcBef>
                <a:spcAft>
                  <a:spcPct val="15000"/>
                </a:spcAft>
                <a:buFont typeface="Arial" charset="0"/>
                <a:buChar char="•"/>
              </a:pPr>
              <a:r>
                <a:rPr lang="en-US" sz="1400" kern="1200" dirty="0">
                  <a:solidFill>
                    <a:sysClr val="window" lastClr="FFFFFF"/>
                  </a:solidFill>
                  <a:latin typeface="Arial"/>
                  <a:ea typeface="+mn-ea"/>
                  <a:cs typeface="+mn-cs"/>
                </a:rPr>
                <a:t>18 institutions</a:t>
              </a:r>
            </a:p>
          </p:txBody>
        </p:sp>
        <p:sp>
          <p:nvSpPr>
            <p:cNvPr id="31" name="Freeform 30"/>
            <p:cNvSpPr/>
            <p:nvPr/>
          </p:nvSpPr>
          <p:spPr>
            <a:xfrm>
              <a:off x="8191549" y="4758408"/>
              <a:ext cx="2057006" cy="2057006"/>
            </a:xfrm>
            <a:custGeom>
              <a:avLst/>
              <a:gdLst>
                <a:gd name="connsiteX0" fmla="*/ 0 w 2057006"/>
                <a:gd name="connsiteY0" fmla="*/ 1028503 h 2057006"/>
                <a:gd name="connsiteX1" fmla="*/ 1028503 w 2057006"/>
                <a:gd name="connsiteY1" fmla="*/ 0 h 2057006"/>
                <a:gd name="connsiteX2" fmla="*/ 2057006 w 2057006"/>
                <a:gd name="connsiteY2" fmla="*/ 1028503 h 2057006"/>
                <a:gd name="connsiteX3" fmla="*/ 1028503 w 2057006"/>
                <a:gd name="connsiteY3" fmla="*/ 2057006 h 2057006"/>
                <a:gd name="connsiteX4" fmla="*/ 0 w 2057006"/>
                <a:gd name="connsiteY4" fmla="*/ 1028503 h 205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006" h="2057006">
                  <a:moveTo>
                    <a:pt x="0" y="1028503"/>
                  </a:moveTo>
                  <a:cubicBezTo>
                    <a:pt x="0" y="460476"/>
                    <a:pt x="460476" y="0"/>
                    <a:pt x="1028503" y="0"/>
                  </a:cubicBezTo>
                  <a:cubicBezTo>
                    <a:pt x="1596530" y="0"/>
                    <a:pt x="2057006" y="460476"/>
                    <a:pt x="2057006" y="1028503"/>
                  </a:cubicBezTo>
                  <a:cubicBezTo>
                    <a:pt x="2057006" y="1596530"/>
                    <a:pt x="1596530" y="2057006"/>
                    <a:pt x="1028503" y="2057006"/>
                  </a:cubicBezTo>
                  <a:cubicBezTo>
                    <a:pt x="460476" y="2057006"/>
                    <a:pt x="0" y="1596530"/>
                    <a:pt x="0" y="1028503"/>
                  </a:cubicBezTo>
                  <a:close/>
                </a:path>
              </a:pathLst>
            </a:custGeom>
            <a:solidFill>
              <a:srgbClr val="777877">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24102" tIns="324102" rIns="324102" bIns="324102" numCol="1" spcCol="1270" anchor="ctr" anchorCtr="0">
              <a:noAutofit/>
            </a:bodyPr>
            <a:lstStyle/>
            <a:p>
              <a:pPr lvl="0" algn="ctr" defTabSz="800100">
                <a:lnSpc>
                  <a:spcPct val="90000"/>
                </a:lnSpc>
                <a:spcBef>
                  <a:spcPct val="0"/>
                </a:spcBef>
                <a:spcAft>
                  <a:spcPct val="35000"/>
                </a:spcAft>
              </a:pPr>
              <a:r>
                <a:rPr lang="en-US" sz="1800" kern="1200" dirty="0">
                  <a:solidFill>
                    <a:sysClr val="window" lastClr="FFFFFF"/>
                  </a:solidFill>
                  <a:latin typeface="Arial"/>
                  <a:ea typeface="+mn-ea"/>
                  <a:cs typeface="+mn-cs"/>
                </a:rPr>
                <a:t>Molecular Consult Tool</a:t>
              </a:r>
            </a:p>
          </p:txBody>
        </p:sp>
      </p:grpSp>
      <p:sp>
        <p:nvSpPr>
          <p:cNvPr id="16" name="TextBox 15"/>
          <p:cNvSpPr txBox="1"/>
          <p:nvPr/>
        </p:nvSpPr>
        <p:spPr>
          <a:xfrm>
            <a:off x="941806" y="304069"/>
            <a:ext cx="2776337" cy="904863"/>
          </a:xfrm>
          <a:prstGeom prst="rect">
            <a:avLst/>
          </a:prstGeom>
        </p:spPr>
        <p:txBody>
          <a:bodyPr vert="horz" wrap="none" rtlCol="0">
            <a:spAutoFit/>
          </a:bodyPr>
          <a:lstStyle/>
          <a:p>
            <a:pPr marL="0" marR="0" lvl="0" indent="0" algn="ctr" defTabSz="1881012" eaLnBrk="1" fontAlgn="auto" latinLnBrk="0" hangingPunct="1">
              <a:lnSpc>
                <a:spcPct val="100000"/>
              </a:lnSpc>
              <a:spcBef>
                <a:spcPct val="20000"/>
              </a:spcBef>
              <a:spcAft>
                <a:spcPts val="0"/>
              </a:spcAft>
              <a:buClrTx/>
              <a:buSzTx/>
              <a:buFont typeface="Arial"/>
              <a:buNone/>
              <a:tabLst/>
              <a:defRPr/>
            </a:pPr>
            <a:r>
              <a:rPr kumimoji="0" lang="en-US" sz="2400" b="1" i="0" u="none" strike="noStrike" kern="0" cap="none" spc="0" normalizeH="0" baseline="0" noProof="0" dirty="0">
                <a:ln>
                  <a:noFill/>
                </a:ln>
                <a:solidFill>
                  <a:srgbClr val="3C3C3B"/>
                </a:solidFill>
                <a:effectLst/>
                <a:uLnTx/>
                <a:uFillTx/>
                <a:latin typeface="Arial"/>
              </a:rPr>
              <a:t>Publicly Available</a:t>
            </a:r>
          </a:p>
          <a:p>
            <a:pPr marL="0" marR="0" lvl="0" indent="0" algn="ctr" defTabSz="1881012" eaLnBrk="1" fontAlgn="auto" latinLnBrk="0" hangingPunct="1">
              <a:lnSpc>
                <a:spcPct val="100000"/>
              </a:lnSpc>
              <a:spcBef>
                <a:spcPct val="20000"/>
              </a:spcBef>
              <a:spcAft>
                <a:spcPts val="0"/>
              </a:spcAft>
              <a:buClrTx/>
              <a:buSzTx/>
              <a:buFont typeface="Arial"/>
              <a:buNone/>
              <a:tabLst/>
              <a:defRPr/>
            </a:pPr>
            <a:r>
              <a:rPr kumimoji="0" lang="en-US" sz="2400" b="1" i="0" u="none" strike="noStrike" kern="0" cap="none" spc="0" normalizeH="0" baseline="0" noProof="0" dirty="0">
                <a:ln>
                  <a:noFill/>
                </a:ln>
                <a:solidFill>
                  <a:srgbClr val="3C3C3B"/>
                </a:solidFill>
                <a:effectLst/>
                <a:uLnTx/>
                <a:uFillTx/>
                <a:latin typeface="Arial"/>
              </a:rPr>
              <a:t>Resources</a:t>
            </a:r>
          </a:p>
        </p:txBody>
      </p:sp>
      <p:sp>
        <p:nvSpPr>
          <p:cNvPr id="17" name="TextBox 16"/>
          <p:cNvSpPr txBox="1"/>
          <p:nvPr/>
        </p:nvSpPr>
        <p:spPr>
          <a:xfrm>
            <a:off x="8524771" y="304069"/>
            <a:ext cx="3106941" cy="904863"/>
          </a:xfrm>
          <a:prstGeom prst="rect">
            <a:avLst/>
          </a:prstGeom>
        </p:spPr>
        <p:txBody>
          <a:bodyPr vert="horz" wrap="none" rtlCol="0">
            <a:spAutoFit/>
          </a:bodyPr>
          <a:lstStyle/>
          <a:p>
            <a:pPr marL="0" marR="0" lvl="0" indent="0" algn="ctr" defTabSz="1881012" eaLnBrk="1" fontAlgn="auto" latinLnBrk="0" hangingPunct="1">
              <a:lnSpc>
                <a:spcPct val="100000"/>
              </a:lnSpc>
              <a:spcBef>
                <a:spcPct val="20000"/>
              </a:spcBef>
              <a:spcAft>
                <a:spcPts val="0"/>
              </a:spcAft>
              <a:buClrTx/>
              <a:buSzTx/>
              <a:buFont typeface="Arial"/>
              <a:buNone/>
              <a:tabLst/>
              <a:defRPr/>
            </a:pPr>
            <a:r>
              <a:rPr kumimoji="0" lang="en-US" sz="2400" b="1" i="0" u="none" strike="noStrike" kern="0" cap="none" spc="0" normalizeH="0" baseline="0" noProof="0" dirty="0">
                <a:ln>
                  <a:noFill/>
                </a:ln>
                <a:solidFill>
                  <a:srgbClr val="3C3C3B"/>
                </a:solidFill>
                <a:effectLst/>
                <a:uLnTx/>
                <a:uFillTx/>
                <a:latin typeface="Arial"/>
              </a:rPr>
              <a:t>Clinically Integrated</a:t>
            </a:r>
          </a:p>
          <a:p>
            <a:pPr marL="0" marR="0" lvl="0" indent="0" algn="ctr" defTabSz="1881012" eaLnBrk="1" fontAlgn="auto" latinLnBrk="0" hangingPunct="1">
              <a:lnSpc>
                <a:spcPct val="100000"/>
              </a:lnSpc>
              <a:spcBef>
                <a:spcPct val="20000"/>
              </a:spcBef>
              <a:spcAft>
                <a:spcPts val="0"/>
              </a:spcAft>
              <a:buClrTx/>
              <a:buSzTx/>
              <a:buFont typeface="Arial"/>
              <a:buNone/>
              <a:tabLst/>
              <a:defRPr/>
            </a:pPr>
            <a:r>
              <a:rPr kumimoji="0" lang="en-US" sz="2400" b="1" i="0" u="none" strike="noStrike" kern="0" cap="none" spc="0" normalizeH="0" baseline="0" noProof="0" dirty="0">
                <a:ln>
                  <a:noFill/>
                </a:ln>
                <a:solidFill>
                  <a:srgbClr val="3C3C3B"/>
                </a:solidFill>
                <a:effectLst/>
                <a:uLnTx/>
                <a:uFillTx/>
                <a:latin typeface="Arial"/>
              </a:rPr>
              <a:t>Solutions</a:t>
            </a:r>
          </a:p>
        </p:txBody>
      </p:sp>
      <p:sp>
        <p:nvSpPr>
          <p:cNvPr id="21" name="Freeform 20"/>
          <p:cNvSpPr/>
          <p:nvPr/>
        </p:nvSpPr>
        <p:spPr>
          <a:xfrm>
            <a:off x="4979150" y="2701402"/>
            <a:ext cx="2057006" cy="2057006"/>
          </a:xfrm>
          <a:custGeom>
            <a:avLst/>
            <a:gdLst>
              <a:gd name="connsiteX0" fmla="*/ 0 w 2057006"/>
              <a:gd name="connsiteY0" fmla="*/ 1028503 h 2057006"/>
              <a:gd name="connsiteX1" fmla="*/ 1028503 w 2057006"/>
              <a:gd name="connsiteY1" fmla="*/ 0 h 2057006"/>
              <a:gd name="connsiteX2" fmla="*/ 2057006 w 2057006"/>
              <a:gd name="connsiteY2" fmla="*/ 1028503 h 2057006"/>
              <a:gd name="connsiteX3" fmla="*/ 1028503 w 2057006"/>
              <a:gd name="connsiteY3" fmla="*/ 2057006 h 2057006"/>
              <a:gd name="connsiteX4" fmla="*/ 0 w 2057006"/>
              <a:gd name="connsiteY4" fmla="*/ 1028503 h 2057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7006" h="2057006">
                <a:moveTo>
                  <a:pt x="0" y="1028503"/>
                </a:moveTo>
                <a:cubicBezTo>
                  <a:pt x="0" y="460476"/>
                  <a:pt x="460476" y="0"/>
                  <a:pt x="1028503" y="0"/>
                </a:cubicBezTo>
                <a:cubicBezTo>
                  <a:pt x="1596530" y="0"/>
                  <a:pt x="2057006" y="460476"/>
                  <a:pt x="2057006" y="1028503"/>
                </a:cubicBezTo>
                <a:cubicBezTo>
                  <a:pt x="2057006" y="1596530"/>
                  <a:pt x="1596530" y="2057006"/>
                  <a:pt x="1028503" y="2057006"/>
                </a:cubicBezTo>
                <a:cubicBezTo>
                  <a:pt x="460476" y="2057006"/>
                  <a:pt x="0" y="1596530"/>
                  <a:pt x="0" y="1028503"/>
                </a:cubicBezTo>
                <a:close/>
              </a:path>
            </a:pathLst>
          </a:custGeom>
          <a:no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83792" tIns="383792" rIns="383792" bIns="383792" numCol="1" spcCol="1270" anchor="ctr" anchorCtr="0">
            <a:noAutofit/>
          </a:bodyPr>
          <a:lstStyle/>
          <a:p>
            <a:pPr lvl="0" algn="ctr" defTabSz="2889250">
              <a:lnSpc>
                <a:spcPct val="90000"/>
              </a:lnSpc>
              <a:spcBef>
                <a:spcPct val="0"/>
              </a:spcBef>
              <a:spcAft>
                <a:spcPct val="35000"/>
              </a:spcAft>
            </a:pPr>
            <a:r>
              <a:rPr lang="en-US" sz="6500" kern="1200" dirty="0">
                <a:solidFill>
                  <a:srgbClr val="3C3C3B"/>
                </a:solidFill>
                <a:latin typeface="Arial"/>
                <a:ea typeface="+mn-ea"/>
                <a:cs typeface="+mn-cs"/>
              </a:rPr>
              <a:t> </a:t>
            </a:r>
          </a:p>
        </p:txBody>
      </p:sp>
      <p:sp>
        <p:nvSpPr>
          <p:cNvPr id="22" name="Freeform 21"/>
          <p:cNvSpPr/>
          <p:nvPr/>
        </p:nvSpPr>
        <p:spPr>
          <a:xfrm rot="1124495">
            <a:off x="4034491" y="2834777"/>
            <a:ext cx="731167" cy="699383"/>
          </a:xfrm>
          <a:custGeom>
            <a:avLst/>
            <a:gdLst>
              <a:gd name="connsiteX0" fmla="*/ 0 w 731166"/>
              <a:gd name="connsiteY0" fmla="*/ 139876 h 699382"/>
              <a:gd name="connsiteX1" fmla="*/ 381475 w 731166"/>
              <a:gd name="connsiteY1" fmla="*/ 139876 h 699382"/>
              <a:gd name="connsiteX2" fmla="*/ 381475 w 731166"/>
              <a:gd name="connsiteY2" fmla="*/ 0 h 699382"/>
              <a:gd name="connsiteX3" fmla="*/ 731166 w 731166"/>
              <a:gd name="connsiteY3" fmla="*/ 349691 h 699382"/>
              <a:gd name="connsiteX4" fmla="*/ 381475 w 731166"/>
              <a:gd name="connsiteY4" fmla="*/ 699382 h 699382"/>
              <a:gd name="connsiteX5" fmla="*/ 381475 w 731166"/>
              <a:gd name="connsiteY5" fmla="*/ 559506 h 699382"/>
              <a:gd name="connsiteX6" fmla="*/ 0 w 731166"/>
              <a:gd name="connsiteY6" fmla="*/ 559506 h 699382"/>
              <a:gd name="connsiteX7" fmla="*/ 0 w 731166"/>
              <a:gd name="connsiteY7" fmla="*/ 139876 h 69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166" h="699382">
                <a:moveTo>
                  <a:pt x="731166" y="559506"/>
                </a:moveTo>
                <a:lnTo>
                  <a:pt x="349691" y="559506"/>
                </a:lnTo>
                <a:lnTo>
                  <a:pt x="349691" y="699382"/>
                </a:lnTo>
                <a:lnTo>
                  <a:pt x="0" y="349691"/>
                </a:lnTo>
                <a:lnTo>
                  <a:pt x="349691" y="0"/>
                </a:lnTo>
                <a:lnTo>
                  <a:pt x="349691" y="139876"/>
                </a:lnTo>
                <a:lnTo>
                  <a:pt x="731166" y="139876"/>
                </a:lnTo>
                <a:lnTo>
                  <a:pt x="731166" y="559506"/>
                </a:lnTo>
                <a:close/>
              </a:path>
            </a:pathLst>
          </a:custGeom>
          <a:solidFill>
            <a:srgbClr val="777877">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209815" tIns="139876" rIns="0" bIns="139876" numCol="1" spcCol="1270" anchor="ctr" anchorCtr="0">
            <a:noAutofit/>
          </a:bodyPr>
          <a:lstStyle/>
          <a:p>
            <a:pPr lvl="0" algn="ctr" defTabSz="800100">
              <a:lnSpc>
                <a:spcPct val="90000"/>
              </a:lnSpc>
              <a:spcBef>
                <a:spcPct val="0"/>
              </a:spcBef>
              <a:spcAft>
                <a:spcPct val="35000"/>
              </a:spcAft>
            </a:pPr>
            <a:endParaRPr lang="en-US" sz="1800" kern="1200">
              <a:solidFill>
                <a:sysClr val="window" lastClr="FFFFFF"/>
              </a:solidFill>
              <a:latin typeface="Arial"/>
              <a:ea typeface="+mn-ea"/>
              <a:cs typeface="+mn-cs"/>
            </a:endParaRPr>
          </a:p>
        </p:txBody>
      </p:sp>
      <p:sp>
        <p:nvSpPr>
          <p:cNvPr id="24" name="Freeform 23"/>
          <p:cNvSpPr/>
          <p:nvPr/>
        </p:nvSpPr>
        <p:spPr>
          <a:xfrm rot="20164447">
            <a:off x="4002714" y="4093015"/>
            <a:ext cx="796743" cy="699382"/>
          </a:xfrm>
          <a:custGeom>
            <a:avLst/>
            <a:gdLst>
              <a:gd name="connsiteX0" fmla="*/ 0 w 796742"/>
              <a:gd name="connsiteY0" fmla="*/ 139876 h 699382"/>
              <a:gd name="connsiteX1" fmla="*/ 447051 w 796742"/>
              <a:gd name="connsiteY1" fmla="*/ 139876 h 699382"/>
              <a:gd name="connsiteX2" fmla="*/ 447051 w 796742"/>
              <a:gd name="connsiteY2" fmla="*/ 0 h 699382"/>
              <a:gd name="connsiteX3" fmla="*/ 796742 w 796742"/>
              <a:gd name="connsiteY3" fmla="*/ 349691 h 699382"/>
              <a:gd name="connsiteX4" fmla="*/ 447051 w 796742"/>
              <a:gd name="connsiteY4" fmla="*/ 699382 h 699382"/>
              <a:gd name="connsiteX5" fmla="*/ 447051 w 796742"/>
              <a:gd name="connsiteY5" fmla="*/ 559506 h 699382"/>
              <a:gd name="connsiteX6" fmla="*/ 0 w 796742"/>
              <a:gd name="connsiteY6" fmla="*/ 559506 h 699382"/>
              <a:gd name="connsiteX7" fmla="*/ 0 w 796742"/>
              <a:gd name="connsiteY7" fmla="*/ 139876 h 69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742" h="699382">
                <a:moveTo>
                  <a:pt x="796742" y="559506"/>
                </a:moveTo>
                <a:lnTo>
                  <a:pt x="349691" y="559506"/>
                </a:lnTo>
                <a:lnTo>
                  <a:pt x="349691" y="699382"/>
                </a:lnTo>
                <a:lnTo>
                  <a:pt x="0" y="349691"/>
                </a:lnTo>
                <a:lnTo>
                  <a:pt x="349691" y="0"/>
                </a:lnTo>
                <a:lnTo>
                  <a:pt x="349691" y="139876"/>
                </a:lnTo>
                <a:lnTo>
                  <a:pt x="796742" y="139876"/>
                </a:lnTo>
                <a:lnTo>
                  <a:pt x="796742" y="559506"/>
                </a:lnTo>
                <a:close/>
              </a:path>
            </a:pathLst>
          </a:custGeom>
          <a:solidFill>
            <a:srgbClr val="777877">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209814" tIns="139875" rIns="1" bIns="139876" numCol="1" spcCol="1270" anchor="ctr" anchorCtr="0">
            <a:noAutofit/>
          </a:bodyPr>
          <a:lstStyle/>
          <a:p>
            <a:pPr lvl="0" algn="ctr" defTabSz="800100">
              <a:lnSpc>
                <a:spcPct val="90000"/>
              </a:lnSpc>
              <a:spcBef>
                <a:spcPct val="0"/>
              </a:spcBef>
              <a:spcAft>
                <a:spcPct val="35000"/>
              </a:spcAft>
            </a:pPr>
            <a:endParaRPr lang="en-US" sz="1800" kern="1200">
              <a:solidFill>
                <a:sysClr val="window" lastClr="FFFFFF"/>
              </a:solidFill>
              <a:latin typeface="Arial"/>
              <a:ea typeface="+mn-ea"/>
              <a:cs typeface="+mn-cs"/>
            </a:endParaRPr>
          </a:p>
        </p:txBody>
      </p:sp>
      <p:sp>
        <p:nvSpPr>
          <p:cNvPr id="26" name="Freeform 25"/>
          <p:cNvSpPr/>
          <p:nvPr/>
        </p:nvSpPr>
        <p:spPr>
          <a:xfrm rot="19450796">
            <a:off x="7038902" y="2341733"/>
            <a:ext cx="815155" cy="699382"/>
          </a:xfrm>
          <a:custGeom>
            <a:avLst/>
            <a:gdLst>
              <a:gd name="connsiteX0" fmla="*/ 0 w 815155"/>
              <a:gd name="connsiteY0" fmla="*/ 139876 h 699382"/>
              <a:gd name="connsiteX1" fmla="*/ 465464 w 815155"/>
              <a:gd name="connsiteY1" fmla="*/ 139876 h 699382"/>
              <a:gd name="connsiteX2" fmla="*/ 465464 w 815155"/>
              <a:gd name="connsiteY2" fmla="*/ 0 h 699382"/>
              <a:gd name="connsiteX3" fmla="*/ 815155 w 815155"/>
              <a:gd name="connsiteY3" fmla="*/ 349691 h 699382"/>
              <a:gd name="connsiteX4" fmla="*/ 465464 w 815155"/>
              <a:gd name="connsiteY4" fmla="*/ 699382 h 699382"/>
              <a:gd name="connsiteX5" fmla="*/ 465464 w 815155"/>
              <a:gd name="connsiteY5" fmla="*/ 559506 h 699382"/>
              <a:gd name="connsiteX6" fmla="*/ 0 w 815155"/>
              <a:gd name="connsiteY6" fmla="*/ 559506 h 699382"/>
              <a:gd name="connsiteX7" fmla="*/ 0 w 815155"/>
              <a:gd name="connsiteY7" fmla="*/ 139876 h 69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5155" h="699382">
                <a:moveTo>
                  <a:pt x="0" y="139876"/>
                </a:moveTo>
                <a:lnTo>
                  <a:pt x="465464" y="139876"/>
                </a:lnTo>
                <a:lnTo>
                  <a:pt x="465464" y="0"/>
                </a:lnTo>
                <a:lnTo>
                  <a:pt x="815155" y="349691"/>
                </a:lnTo>
                <a:lnTo>
                  <a:pt x="465464" y="699382"/>
                </a:lnTo>
                <a:lnTo>
                  <a:pt x="465464" y="559506"/>
                </a:lnTo>
                <a:lnTo>
                  <a:pt x="0" y="559506"/>
                </a:lnTo>
                <a:lnTo>
                  <a:pt x="0" y="139876"/>
                </a:lnTo>
                <a:close/>
              </a:path>
            </a:pathLst>
          </a:custGeom>
          <a:solidFill>
            <a:srgbClr val="777877">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1" tIns="139875" rIns="209815" bIns="139876" numCol="1" spcCol="1270" anchor="ctr" anchorCtr="0">
            <a:noAutofit/>
          </a:bodyPr>
          <a:lstStyle/>
          <a:p>
            <a:pPr lvl="0" algn="ctr" defTabSz="800100">
              <a:lnSpc>
                <a:spcPct val="90000"/>
              </a:lnSpc>
              <a:spcBef>
                <a:spcPct val="0"/>
              </a:spcBef>
              <a:spcAft>
                <a:spcPct val="35000"/>
              </a:spcAft>
            </a:pPr>
            <a:endParaRPr lang="en-US" sz="1800" kern="1200">
              <a:solidFill>
                <a:sysClr val="window" lastClr="FFFFFF"/>
              </a:solidFill>
              <a:latin typeface="Arial"/>
              <a:ea typeface="+mn-ea"/>
              <a:cs typeface="+mn-cs"/>
            </a:endParaRPr>
          </a:p>
        </p:txBody>
      </p:sp>
      <p:sp>
        <p:nvSpPr>
          <p:cNvPr id="28" name="Freeform 27"/>
          <p:cNvSpPr/>
          <p:nvPr/>
        </p:nvSpPr>
        <p:spPr>
          <a:xfrm rot="22330">
            <a:off x="7374381" y="3391738"/>
            <a:ext cx="814905" cy="699382"/>
          </a:xfrm>
          <a:custGeom>
            <a:avLst/>
            <a:gdLst>
              <a:gd name="connsiteX0" fmla="*/ 0 w 814905"/>
              <a:gd name="connsiteY0" fmla="*/ 139876 h 699382"/>
              <a:gd name="connsiteX1" fmla="*/ 465214 w 814905"/>
              <a:gd name="connsiteY1" fmla="*/ 139876 h 699382"/>
              <a:gd name="connsiteX2" fmla="*/ 465214 w 814905"/>
              <a:gd name="connsiteY2" fmla="*/ 0 h 699382"/>
              <a:gd name="connsiteX3" fmla="*/ 814905 w 814905"/>
              <a:gd name="connsiteY3" fmla="*/ 349691 h 699382"/>
              <a:gd name="connsiteX4" fmla="*/ 465214 w 814905"/>
              <a:gd name="connsiteY4" fmla="*/ 699382 h 699382"/>
              <a:gd name="connsiteX5" fmla="*/ 465214 w 814905"/>
              <a:gd name="connsiteY5" fmla="*/ 559506 h 699382"/>
              <a:gd name="connsiteX6" fmla="*/ 0 w 814905"/>
              <a:gd name="connsiteY6" fmla="*/ 559506 h 699382"/>
              <a:gd name="connsiteX7" fmla="*/ 0 w 814905"/>
              <a:gd name="connsiteY7" fmla="*/ 139876 h 69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4905" h="699382">
                <a:moveTo>
                  <a:pt x="0" y="139876"/>
                </a:moveTo>
                <a:lnTo>
                  <a:pt x="465214" y="139876"/>
                </a:lnTo>
                <a:lnTo>
                  <a:pt x="465214" y="0"/>
                </a:lnTo>
                <a:lnTo>
                  <a:pt x="814905" y="349691"/>
                </a:lnTo>
                <a:lnTo>
                  <a:pt x="465214" y="699382"/>
                </a:lnTo>
                <a:lnTo>
                  <a:pt x="465214" y="559506"/>
                </a:lnTo>
                <a:lnTo>
                  <a:pt x="0" y="559506"/>
                </a:lnTo>
                <a:lnTo>
                  <a:pt x="0" y="139876"/>
                </a:lnTo>
                <a:close/>
              </a:path>
            </a:pathLst>
          </a:custGeom>
          <a:solidFill>
            <a:srgbClr val="777877">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1" tIns="139876" rIns="209815" bIns="139875" numCol="1" spcCol="1270" anchor="ctr" anchorCtr="0">
            <a:noAutofit/>
          </a:bodyPr>
          <a:lstStyle/>
          <a:p>
            <a:pPr lvl="0" algn="ctr" defTabSz="800100">
              <a:lnSpc>
                <a:spcPct val="90000"/>
              </a:lnSpc>
              <a:spcBef>
                <a:spcPct val="0"/>
              </a:spcBef>
              <a:spcAft>
                <a:spcPct val="35000"/>
              </a:spcAft>
            </a:pPr>
            <a:endParaRPr lang="en-US" sz="1800" kern="1200">
              <a:solidFill>
                <a:sysClr val="window" lastClr="FFFFFF"/>
              </a:solidFill>
              <a:latin typeface="Arial"/>
              <a:ea typeface="+mn-ea"/>
              <a:cs typeface="+mn-cs"/>
            </a:endParaRPr>
          </a:p>
        </p:txBody>
      </p:sp>
      <p:sp>
        <p:nvSpPr>
          <p:cNvPr id="30" name="Freeform 29"/>
          <p:cNvSpPr/>
          <p:nvPr/>
        </p:nvSpPr>
        <p:spPr>
          <a:xfrm rot="2226777">
            <a:off x="7022466" y="4468587"/>
            <a:ext cx="847198" cy="699382"/>
          </a:xfrm>
          <a:custGeom>
            <a:avLst/>
            <a:gdLst>
              <a:gd name="connsiteX0" fmla="*/ 0 w 847198"/>
              <a:gd name="connsiteY0" fmla="*/ 139876 h 699382"/>
              <a:gd name="connsiteX1" fmla="*/ 497507 w 847198"/>
              <a:gd name="connsiteY1" fmla="*/ 139876 h 699382"/>
              <a:gd name="connsiteX2" fmla="*/ 497507 w 847198"/>
              <a:gd name="connsiteY2" fmla="*/ 0 h 699382"/>
              <a:gd name="connsiteX3" fmla="*/ 847198 w 847198"/>
              <a:gd name="connsiteY3" fmla="*/ 349691 h 699382"/>
              <a:gd name="connsiteX4" fmla="*/ 497507 w 847198"/>
              <a:gd name="connsiteY4" fmla="*/ 699382 h 699382"/>
              <a:gd name="connsiteX5" fmla="*/ 497507 w 847198"/>
              <a:gd name="connsiteY5" fmla="*/ 559506 h 699382"/>
              <a:gd name="connsiteX6" fmla="*/ 0 w 847198"/>
              <a:gd name="connsiteY6" fmla="*/ 559506 h 699382"/>
              <a:gd name="connsiteX7" fmla="*/ 0 w 847198"/>
              <a:gd name="connsiteY7" fmla="*/ 139876 h 69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198" h="699382">
                <a:moveTo>
                  <a:pt x="0" y="139876"/>
                </a:moveTo>
                <a:lnTo>
                  <a:pt x="497507" y="139876"/>
                </a:lnTo>
                <a:lnTo>
                  <a:pt x="497507" y="0"/>
                </a:lnTo>
                <a:lnTo>
                  <a:pt x="847198" y="349691"/>
                </a:lnTo>
                <a:lnTo>
                  <a:pt x="497507" y="699382"/>
                </a:lnTo>
                <a:lnTo>
                  <a:pt x="497507" y="559506"/>
                </a:lnTo>
                <a:lnTo>
                  <a:pt x="0" y="559506"/>
                </a:lnTo>
                <a:lnTo>
                  <a:pt x="0" y="139876"/>
                </a:lnTo>
                <a:close/>
              </a:path>
            </a:pathLst>
          </a:custGeom>
          <a:solidFill>
            <a:srgbClr val="777877">
              <a:tint val="6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txBody>
          <a:bodyPr spcFirstLastPara="0" vert="horz" wrap="square" lIns="-1" tIns="139876" rIns="209815" bIns="139875" numCol="1" spcCol="1270" anchor="ctr" anchorCtr="0">
            <a:noAutofit/>
          </a:bodyPr>
          <a:lstStyle/>
          <a:p>
            <a:pPr lvl="0" algn="ctr" defTabSz="800100">
              <a:lnSpc>
                <a:spcPct val="90000"/>
              </a:lnSpc>
              <a:spcBef>
                <a:spcPct val="0"/>
              </a:spcBef>
              <a:spcAft>
                <a:spcPct val="35000"/>
              </a:spcAft>
            </a:pPr>
            <a:endParaRPr lang="en-US" sz="1800" kern="1200">
              <a:solidFill>
                <a:sysClr val="window" lastClr="FFFFFF"/>
              </a:solidFill>
              <a:latin typeface="Arial"/>
              <a:ea typeface="+mn-ea"/>
              <a:cs typeface="+mn-cs"/>
            </a:endParaRP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1200" y="2605964"/>
            <a:ext cx="2368470" cy="2230131"/>
          </a:xfrm>
          <a:prstGeom prst="rect">
            <a:avLst/>
          </a:prstGeom>
        </p:spPr>
      </p:pic>
      <p:sp>
        <p:nvSpPr>
          <p:cNvPr id="19" name="TextBox 18"/>
          <p:cNvSpPr txBox="1"/>
          <p:nvPr/>
        </p:nvSpPr>
        <p:spPr>
          <a:xfrm>
            <a:off x="4615471" y="858214"/>
            <a:ext cx="2779928" cy="1446550"/>
          </a:xfrm>
          <a:prstGeom prst="rect">
            <a:avLst/>
          </a:prstGeom>
        </p:spPr>
        <p:txBody>
          <a:bodyPr vert="horz" wrap="none" rtlCol="0">
            <a:spAutoFit/>
          </a:bodyPr>
          <a:lstStyle/>
          <a:p>
            <a:pPr marL="0" marR="0" lvl="0" indent="0" algn="ctr" defTabSz="1881012" eaLnBrk="1" fontAlgn="auto" latinLnBrk="0" hangingPunct="1">
              <a:lnSpc>
                <a:spcPct val="100000"/>
              </a:lnSpc>
              <a:spcBef>
                <a:spcPct val="20000"/>
              </a:spcBef>
              <a:spcAft>
                <a:spcPts val="0"/>
              </a:spcAft>
              <a:buClrTx/>
              <a:buSzTx/>
              <a:buFont typeface="Arial"/>
              <a:buNone/>
              <a:tabLst/>
              <a:defRPr/>
            </a:pPr>
            <a:r>
              <a:rPr kumimoji="0" lang="en-US" sz="4000" b="1" i="0" u="none" strike="noStrike" kern="0" cap="none" spc="0" normalizeH="0" baseline="0" noProof="0" dirty="0">
                <a:ln>
                  <a:noFill/>
                </a:ln>
                <a:solidFill>
                  <a:schemeClr val="tx2"/>
                </a:solidFill>
                <a:effectLst/>
                <a:uLnTx/>
                <a:uFillTx/>
                <a:latin typeface="Arial"/>
              </a:rPr>
              <a:t>My Cancer</a:t>
            </a:r>
          </a:p>
          <a:p>
            <a:pPr marL="0" marR="0" lvl="0" indent="0" algn="ctr" defTabSz="1881012" eaLnBrk="1" fontAlgn="auto" latinLnBrk="0" hangingPunct="1">
              <a:lnSpc>
                <a:spcPct val="100000"/>
              </a:lnSpc>
              <a:spcBef>
                <a:spcPct val="20000"/>
              </a:spcBef>
              <a:spcAft>
                <a:spcPts val="0"/>
              </a:spcAft>
              <a:buClrTx/>
              <a:buSzTx/>
              <a:buFont typeface="Arial"/>
              <a:buNone/>
              <a:tabLst/>
              <a:defRPr/>
            </a:pPr>
            <a:r>
              <a:rPr kumimoji="0" lang="en-US" sz="4000" b="1" i="0" u="none" strike="noStrike" kern="0" cap="none" spc="0" normalizeH="0" baseline="0" noProof="0" dirty="0">
                <a:ln>
                  <a:noFill/>
                </a:ln>
                <a:solidFill>
                  <a:schemeClr val="tx2"/>
                </a:solidFill>
                <a:effectLst/>
                <a:uLnTx/>
                <a:uFillTx/>
                <a:latin typeface="Arial"/>
              </a:rPr>
              <a:t>Genome</a:t>
            </a:r>
          </a:p>
        </p:txBody>
      </p:sp>
    </p:spTree>
    <p:extLst>
      <p:ext uri="{BB962C8B-B14F-4D97-AF65-F5344CB8AC3E}">
        <p14:creationId xmlns:p14="http://schemas.microsoft.com/office/powerpoint/2010/main" val="9568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16013-8760-AB9F-43CB-E86A33E085E9}"/>
              </a:ext>
            </a:extLst>
          </p:cNvPr>
          <p:cNvSpPr>
            <a:spLocks noGrp="1"/>
          </p:cNvSpPr>
          <p:nvPr>
            <p:ph type="title"/>
          </p:nvPr>
        </p:nvSpPr>
        <p:spPr/>
        <p:txBody>
          <a:bodyPr/>
          <a:lstStyle/>
          <a:p>
            <a:r>
              <a:rPr lang="en-US" dirty="0"/>
              <a:t>OKRA Specific Aims</a:t>
            </a:r>
          </a:p>
        </p:txBody>
      </p:sp>
      <p:sp>
        <p:nvSpPr>
          <p:cNvPr id="3" name="Content Placeholder 2">
            <a:extLst>
              <a:ext uri="{FF2B5EF4-FFF2-40B4-BE49-F238E27FC236}">
                <a16:creationId xmlns:a16="http://schemas.microsoft.com/office/drawing/2014/main" id="{F32B8330-E2F7-7424-BA7E-B46B04BAAF87}"/>
              </a:ext>
            </a:extLst>
          </p:cNvPr>
          <p:cNvSpPr>
            <a:spLocks noGrp="1"/>
          </p:cNvSpPr>
          <p:nvPr>
            <p:ph idx="1"/>
          </p:nvPr>
        </p:nvSpPr>
        <p:spPr/>
        <p:txBody>
          <a:bodyPr>
            <a:normAutofit/>
          </a:bodyPr>
          <a:lstStyle/>
          <a:p>
            <a:pPr fontAlgn="base">
              <a:lnSpc>
                <a:spcPct val="120000"/>
              </a:lnSpc>
            </a:pPr>
            <a:r>
              <a:rPr lang="en-US" dirty="0"/>
              <a:t>Aim 1. Develop an open-source algorithm and API for computing and storing biomarker-driven CDS from the MCG knowledgebase. </a:t>
            </a:r>
          </a:p>
          <a:p>
            <a:pPr fontAlgn="base">
              <a:lnSpc>
                <a:spcPct val="120000"/>
              </a:lnSpc>
            </a:pPr>
            <a:r>
              <a:rPr lang="en-US" dirty="0"/>
              <a:t>Aim 2. Develop methods for integration of biomarker-driven CDS into the EHR as human-readable statements. </a:t>
            </a:r>
          </a:p>
        </p:txBody>
      </p:sp>
    </p:spTree>
    <p:extLst>
      <p:ext uri="{BB962C8B-B14F-4D97-AF65-F5344CB8AC3E}">
        <p14:creationId xmlns:p14="http://schemas.microsoft.com/office/powerpoint/2010/main" val="145098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603BF31F-D516-B78F-CC34-9E56317D64EE}"/>
              </a:ext>
            </a:extLst>
          </p:cNvPr>
          <p:cNvPicPr>
            <a:picLocks noGrp="1" noChangeAspect="1"/>
          </p:cNvPicPr>
          <p:nvPr>
            <p:ph idx="1"/>
          </p:nvPr>
        </p:nvPicPr>
        <p:blipFill>
          <a:blip r:embed="rId3"/>
          <a:stretch>
            <a:fillRect/>
          </a:stretch>
        </p:blipFill>
        <p:spPr>
          <a:xfrm>
            <a:off x="462258" y="457200"/>
            <a:ext cx="11267483" cy="5943600"/>
          </a:xfrm>
          <a:prstGeom prst="rect">
            <a:avLst/>
          </a:prstGeom>
        </p:spPr>
      </p:pic>
    </p:spTree>
    <p:extLst>
      <p:ext uri="{BB962C8B-B14F-4D97-AF65-F5344CB8AC3E}">
        <p14:creationId xmlns:p14="http://schemas.microsoft.com/office/powerpoint/2010/main" val="104977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7CE31-C89A-6863-CD82-9F5488E497B5}"/>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4400" kern="1200">
                <a:solidFill>
                  <a:schemeClr val="tx1"/>
                </a:solidFill>
                <a:latin typeface="+mj-lt"/>
                <a:ea typeface="+mj-ea"/>
                <a:cs typeface="+mj-cs"/>
              </a:rPr>
              <a:t>Aim 1</a:t>
            </a:r>
          </a:p>
        </p:txBody>
      </p:sp>
      <p:sp>
        <p:nvSpPr>
          <p:cNvPr id="8" name="Text Placeholder 7">
            <a:extLst>
              <a:ext uri="{FF2B5EF4-FFF2-40B4-BE49-F238E27FC236}">
                <a16:creationId xmlns:a16="http://schemas.microsoft.com/office/drawing/2014/main" id="{786EC9B2-A553-C7ED-D93D-58856EE47100}"/>
              </a:ext>
            </a:extLst>
          </p:cNvPr>
          <p:cNvSpPr>
            <a:spLocks noGrp="1"/>
          </p:cNvSpPr>
          <p:nvPr>
            <p:ph type="body" sz="half" idx="2"/>
          </p:nvPr>
        </p:nvSpPr>
        <p:spPr>
          <a:xfrm>
            <a:off x="648931" y="2438400"/>
            <a:ext cx="3505494" cy="3785419"/>
          </a:xfrm>
        </p:spPr>
        <p:txBody>
          <a:bodyPr vert="horz" lIns="91440" tIns="45720" rIns="91440" bIns="45720" rtlCol="0">
            <a:normAutofit/>
          </a:bodyPr>
          <a:lstStyle/>
          <a:p>
            <a:pPr>
              <a:lnSpc>
                <a:spcPct val="100000"/>
              </a:lnSpc>
            </a:pPr>
            <a:r>
              <a:rPr lang="en-US" sz="2000" b="1" dirty="0"/>
              <a:t>Develop an open-source algorithm and API for computing and storing biomarker-driven CDS from the MCG knowledgebase. </a:t>
            </a:r>
            <a:endParaRPr lang="en-US" sz="2000" dirty="0"/>
          </a:p>
        </p:txBody>
      </p:sp>
      <p:sp>
        <p:nvSpPr>
          <p:cNvPr id="26" name="Rectangle 2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imeline&#10;&#10;Description automatically generated">
            <a:extLst>
              <a:ext uri="{FF2B5EF4-FFF2-40B4-BE49-F238E27FC236}">
                <a16:creationId xmlns:a16="http://schemas.microsoft.com/office/drawing/2014/main" id="{D445E16C-F14F-DC1D-C5A8-A84F26D6D062}"/>
              </a:ext>
            </a:extLst>
          </p:cNvPr>
          <p:cNvPicPr>
            <a:picLocks noGrp="1" noChangeAspect="1"/>
          </p:cNvPicPr>
          <p:nvPr>
            <p:ph type="pic" idx="1"/>
          </p:nvPr>
        </p:nvPicPr>
        <p:blipFill rotWithShape="1">
          <a:blip r:embed="rId3"/>
          <a:srcRect r="533" b="-1"/>
          <a:stretch/>
        </p:blipFill>
        <p:spPr>
          <a:xfrm>
            <a:off x="5405862" y="1937159"/>
            <a:ext cx="6019331" cy="2980436"/>
          </a:xfrm>
          <a:prstGeom prst="rect">
            <a:avLst/>
          </a:prstGeom>
          <a:effectLst/>
        </p:spPr>
      </p:pic>
    </p:spTree>
    <p:extLst>
      <p:ext uri="{BB962C8B-B14F-4D97-AF65-F5344CB8AC3E}">
        <p14:creationId xmlns:p14="http://schemas.microsoft.com/office/powerpoint/2010/main" val="2235636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ED63-CA82-4079-B1A7-7E6202CE5512}"/>
              </a:ext>
            </a:extLst>
          </p:cNvPr>
          <p:cNvSpPr>
            <a:spLocks noGrp="1"/>
          </p:cNvSpPr>
          <p:nvPr>
            <p:ph type="title"/>
          </p:nvPr>
        </p:nvSpPr>
        <p:spPr>
          <a:xfrm>
            <a:off x="838200" y="74927"/>
            <a:ext cx="10515600" cy="1074918"/>
          </a:xfrm>
        </p:spPr>
        <p:txBody>
          <a:bodyPr/>
          <a:lstStyle/>
          <a:p>
            <a:r>
              <a:rPr lang="en-US"/>
              <a:t>Assertion Example</a:t>
            </a:r>
          </a:p>
        </p:txBody>
      </p:sp>
      <p:pic>
        <p:nvPicPr>
          <p:cNvPr id="5" name="Content Placeholder 4" descr="Diagram&#10;&#10;Description automatically generated">
            <a:extLst>
              <a:ext uri="{FF2B5EF4-FFF2-40B4-BE49-F238E27FC236}">
                <a16:creationId xmlns:a16="http://schemas.microsoft.com/office/drawing/2014/main" id="{904F73B0-0422-41C3-87DF-CD9E787FF5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2436" y="1274836"/>
            <a:ext cx="9592987" cy="5218039"/>
          </a:xfrm>
        </p:spPr>
      </p:pic>
    </p:spTree>
    <p:extLst>
      <p:ext uri="{BB962C8B-B14F-4D97-AF65-F5344CB8AC3E}">
        <p14:creationId xmlns:p14="http://schemas.microsoft.com/office/powerpoint/2010/main" val="16934607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F10A6F5C7C8F4C91C1BC2BA202CB47" ma:contentTypeVersion="2" ma:contentTypeDescription="Create a new document." ma:contentTypeScope="" ma:versionID="bf93bc06878859a0112bb54a728423b0">
  <xsd:schema xmlns:xsd="http://www.w3.org/2001/XMLSchema" xmlns:xs="http://www.w3.org/2001/XMLSchema" xmlns:p="http://schemas.microsoft.com/office/2006/metadata/properties" xmlns:ns2="86a67e7f-fa8c-45ae-ab39-5e78a61f1421" targetNamespace="http://schemas.microsoft.com/office/2006/metadata/properties" ma:root="true" ma:fieldsID="2254d33375b1dc8afc35c63d06012fbf" ns2:_="">
    <xsd:import namespace="86a67e7f-fa8c-45ae-ab39-5e78a61f142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a67e7f-fa8c-45ae-ab39-5e78a61f14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717560-CF32-47BF-96A6-C5FCC440E88C}"/>
</file>

<file path=customXml/itemProps2.xml><?xml version="1.0" encoding="utf-8"?>
<ds:datastoreItem xmlns:ds="http://schemas.openxmlformats.org/officeDocument/2006/customXml" ds:itemID="{1AD16ECB-B6CE-4D52-9711-6E9196571E72}"/>
</file>

<file path=customXml/itemProps3.xml><?xml version="1.0" encoding="utf-8"?>
<ds:datastoreItem xmlns:ds="http://schemas.openxmlformats.org/officeDocument/2006/customXml" ds:itemID="{BE7E4B70-C995-4C47-8B15-83EDBF0FCA60}"/>
</file>

<file path=docProps/app.xml><?xml version="1.0" encoding="utf-8"?>
<Properties xmlns="http://schemas.openxmlformats.org/officeDocument/2006/extended-properties" xmlns:vt="http://schemas.openxmlformats.org/officeDocument/2006/docPropsVTypes">
  <TotalTime>1373</TotalTime>
  <Words>3682</Words>
  <Application>Microsoft Macintosh PowerPoint</Application>
  <PresentationFormat>Widescreen</PresentationFormat>
  <Paragraphs>235</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OKRA: Oncology Knowledgebase Rapid Alerts using the My Cancer Genome precision cancer medicine knowledge resource</vt:lpstr>
      <vt:lpstr>Translational Science Spectrum</vt:lpstr>
      <vt:lpstr>PowerPoint Presentation</vt:lpstr>
      <vt:lpstr>PowerPoint Presentation</vt:lpstr>
      <vt:lpstr>PowerPoint Presentation</vt:lpstr>
      <vt:lpstr>OKRA Specific Aims</vt:lpstr>
      <vt:lpstr>PowerPoint Presentation</vt:lpstr>
      <vt:lpstr>Aim 1</vt:lpstr>
      <vt:lpstr>Assertion Example</vt:lpstr>
      <vt:lpstr>Tempus Example: genomic data for a missense mutation</vt:lpstr>
      <vt:lpstr>Tempus Example: genomic data for a missense mutation</vt:lpstr>
      <vt:lpstr>Detailed Framework: Matching Logic</vt:lpstr>
      <vt:lpstr>Mutation Concepts</vt:lpstr>
      <vt:lpstr>NSCLC Mutation Concepts</vt:lpstr>
      <vt:lpstr>Aim 2</vt:lpstr>
      <vt:lpstr>Aim 2– Related Learnings to Date</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OKRA: Oncology Knowledge Rapid Alerts using the My Cancer Genome precision cancer medicine knowledge resource</dc:title>
  <dc:creator>Micheel, Christine M</dc:creator>
  <cp:lastModifiedBy>Micheel, Christine M</cp:lastModifiedBy>
  <cp:revision>18</cp:revision>
  <dcterms:created xsi:type="dcterms:W3CDTF">2022-12-01T18:38:34Z</dcterms:created>
  <dcterms:modified xsi:type="dcterms:W3CDTF">2022-12-02T17:32:02Z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0x01010005F10A6F5C7C8F4C91C1BC2BA202CB47</vt:lpwstr>
  </property>
</Properties>
</file>