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0"/>
  </p:notesMasterIdLst>
  <p:handoutMasterIdLst>
    <p:handoutMasterId r:id="rId11"/>
  </p:handoutMasterIdLst>
  <p:sldIdLst>
    <p:sldId id="458" r:id="rId2"/>
    <p:sldId id="667" r:id="rId3"/>
    <p:sldId id="668" r:id="rId4"/>
    <p:sldId id="669" r:id="rId5"/>
    <p:sldId id="666" r:id="rId6"/>
    <p:sldId id="260" r:id="rId7"/>
    <p:sldId id="257" r:id="rId8"/>
    <p:sldId id="258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64FF4"/>
    <a:srgbClr val="7F7F7F"/>
    <a:srgbClr val="6C6C6C"/>
    <a:srgbClr val="E8E8E8"/>
    <a:srgbClr val="F2F2F2"/>
    <a:srgbClr val="4C4C4C"/>
    <a:srgbClr val="565656"/>
    <a:srgbClr val="2A5DA5"/>
    <a:srgbClr val="2A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20" autoAdjust="0"/>
    <p:restoredTop sz="89116" autoAdjust="0"/>
  </p:normalViewPr>
  <p:slideViewPr>
    <p:cSldViewPr snapToGrid="0" snapToObjects="1">
      <p:cViewPr varScale="1">
        <p:scale>
          <a:sx n="151" d="100"/>
          <a:sy n="151" d="100"/>
        </p:scale>
        <p:origin x="36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0714D-F48E-1949-9F91-5408BD37B5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3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319c060e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4319c060e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59329-124A-9744-89B9-393445F8EC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66486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234440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3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4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89561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4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776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721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994026" y="2148840"/>
            <a:ext cx="3163776" cy="813435"/>
            <a:chOff x="2333626" y="1990725"/>
            <a:chExt cx="4519680" cy="1162050"/>
          </a:xfrm>
        </p:grpSpPr>
        <p:pic>
          <p:nvPicPr>
            <p:cNvPr id="10" name="Picture 9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1" name="Picture 10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45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168401" y="0"/>
            <a:ext cx="2870200" cy="5143500"/>
          </a:xfrm>
          <a:prstGeom prst="homePlate">
            <a:avLst>
              <a:gd name="adj" fmla="val 477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entagon 19"/>
          <p:cNvSpPr/>
          <p:nvPr userDrawn="1"/>
        </p:nvSpPr>
        <p:spPr>
          <a:xfrm>
            <a:off x="0" y="0"/>
            <a:ext cx="2870200" cy="5143500"/>
          </a:xfrm>
          <a:prstGeom prst="homePlate">
            <a:avLst>
              <a:gd name="adj" fmla="val 4778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34440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700" b="0" i="0">
                <a:solidFill>
                  <a:srgbClr val="123E5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350" b="0" i="1" spc="75">
                <a:solidFill>
                  <a:schemeClr val="accent3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9" name="Picture 8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82745"/>
            <a:ext cx="4974336" cy="355931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5"/>
            <a:ext cx="228600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1E354C25-47E2-BB47-955E-15455C57D773}" type="datetime4">
              <a:rPr lang="en-US" smtClean="0"/>
              <a:t>October 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9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1D491-B1C3-4BE1-8692-993E02E55DD8}" type="datetimeFigureOut">
              <a:rPr lang="en-US" smtClean="0"/>
              <a:t>10/7/22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2F07-AB68-438F-8747-9374695B4A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86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EDF7-B954-0946-92FF-AA37DF571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3B84B-756A-E443-A13D-062B6B0C1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D5AB5-DF9B-D545-9181-05460EB7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ED66-DF67-E04F-BB6B-523812F4207E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3AE09-5D5B-9B41-BC8F-A32A9C36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B11CC-EF6E-214F-B8EB-B6E5E3C5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A6D7-B01F-4B43-BE4D-642E2248A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327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1D06-E7A6-042B-4717-63410D23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94F38-BD16-D968-D93F-345989F4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8CB0-47E3-F740-9A9B-55DD3A34EBAF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EF044-DF9A-56EA-74A7-375C9F4D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DACD9-F151-1AA5-8907-319200DE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88BF-04A8-9D45-9343-EFB9AA7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0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EE1D2D-DC73-E847-A700-48FB25853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3" y="1"/>
            <a:ext cx="913447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 userDrawn="1"/>
        </p:nvSpPr>
        <p:spPr>
          <a:xfrm>
            <a:off x="1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20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416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4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9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55" r:id="rId2"/>
    <p:sldLayoutId id="2147483821" r:id="rId3"/>
    <p:sldLayoutId id="2147483822" r:id="rId4"/>
    <p:sldLayoutId id="2147483823" r:id="rId5"/>
    <p:sldLayoutId id="2147483770" r:id="rId6"/>
    <p:sldLayoutId id="2147483810" r:id="rId7"/>
    <p:sldLayoutId id="2147483771" r:id="rId8"/>
    <p:sldLayoutId id="2147483812" r:id="rId9"/>
    <p:sldLayoutId id="2147483772" r:id="rId10"/>
    <p:sldLayoutId id="2147483813" r:id="rId11"/>
    <p:sldLayoutId id="2147483773" r:id="rId12"/>
    <p:sldLayoutId id="2147483814" r:id="rId13"/>
    <p:sldLayoutId id="2147483763" r:id="rId14"/>
    <p:sldLayoutId id="2147483807" r:id="rId15"/>
    <p:sldLayoutId id="2147483824" r:id="rId16"/>
    <p:sldLayoutId id="2147483825" r:id="rId17"/>
    <p:sldLayoutId id="2147483826" r:id="rId18"/>
    <p:sldLayoutId id="2147483828" r:id="rId19"/>
    <p:sldLayoutId id="2147483829" r:id="rId20"/>
    <p:sldLayoutId id="2147483830" r:id="rId21"/>
    <p:sldLayoutId id="2147483831" r:id="rId22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kelly.crotty@nih.gov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cwright2@fredhutch.org" TargetMode="External"/><Relationship Id="rId4" Type="http://schemas.openxmlformats.org/officeDocument/2006/relationships/hyperlink" Target="https://www.itcrtraining.org/to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57350" y="1257960"/>
            <a:ext cx="5829300" cy="1370882"/>
          </a:xfrm>
        </p:spPr>
        <p:txBody>
          <a:bodyPr/>
          <a:lstStyle/>
          <a:p>
            <a:r>
              <a:rPr lang="en-US" dirty="0"/>
              <a:t>ITCR Monthly Teleconference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1" y="2628842"/>
            <a:ext cx="6422923" cy="984516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/>
              <a:t>October 7, 2022</a:t>
            </a:r>
          </a:p>
          <a:p>
            <a:endParaRPr lang="en-US" dirty="0"/>
          </a:p>
          <a:p>
            <a:r>
              <a:rPr lang="en-US" sz="1400" b="1" u="sng" dirty="0"/>
              <a:t>Please add your name and institution to the </a:t>
            </a:r>
            <a:r>
              <a:rPr lang="en-US" sz="1400" b="1" u="sng" dirty="0" err="1"/>
              <a:t>GoogleDoc</a:t>
            </a:r>
            <a:endParaRPr lang="en-US" sz="1400" b="1" u="sng" dirty="0"/>
          </a:p>
          <a:p>
            <a:pPr>
              <a:lnSpc>
                <a:spcPct val="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6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A923B-B811-9705-2CEE-89DD98020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3" b="192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5B14B-6290-FFA9-8593-3E340687A419}"/>
              </a:ext>
            </a:extLst>
          </p:cNvPr>
          <p:cNvSpPr txBox="1"/>
          <p:nvPr/>
        </p:nvSpPr>
        <p:spPr>
          <a:xfrm>
            <a:off x="1856095" y="1091821"/>
            <a:ext cx="5882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ITCR Annual Meeting 2022</a:t>
            </a:r>
          </a:p>
        </p:txBody>
      </p:sp>
    </p:spTree>
    <p:extLst>
      <p:ext uri="{BB962C8B-B14F-4D97-AF65-F5344CB8AC3E}">
        <p14:creationId xmlns:p14="http://schemas.microsoft.com/office/powerpoint/2010/main" val="328520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7C4D-21F3-EBAA-0902-965E5B7B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64" y="541394"/>
            <a:ext cx="8165592" cy="317395"/>
          </a:xfrm>
        </p:spPr>
        <p:txBody>
          <a:bodyPr/>
          <a:lstStyle/>
          <a:p>
            <a:r>
              <a:rPr lang="en-US" dirty="0"/>
              <a:t>Congratulations to the poster contest winners!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5ABC1-3C14-047B-0C33-E632F0DA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29" y="1228298"/>
            <a:ext cx="3964675" cy="2973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1B39-CD72-00F2-2E22-A631FC2B27E1}"/>
              </a:ext>
            </a:extLst>
          </p:cNvPr>
          <p:cNvSpPr txBox="1"/>
          <p:nvPr/>
        </p:nvSpPr>
        <p:spPr>
          <a:xfrm>
            <a:off x="4688962" y="1145390"/>
            <a:ext cx="41036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Place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Ujjwal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University of Pennsylvania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Kaushik Dutta, Washington University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 Place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Bassel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Ghaddar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Rutgers University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Susanna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Kiwala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Washington University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 Place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Intekhab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Hossain, Harvard University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Huiming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Xia, Washington University</a:t>
            </a:r>
          </a:p>
        </p:txBody>
      </p:sp>
    </p:spTree>
    <p:extLst>
      <p:ext uri="{BB962C8B-B14F-4D97-AF65-F5344CB8AC3E}">
        <p14:creationId xmlns:p14="http://schemas.microsoft.com/office/powerpoint/2010/main" val="405111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C39F01-6AE8-B746-932C-C08BF5F76355}"/>
              </a:ext>
            </a:extLst>
          </p:cNvPr>
          <p:cNvSpPr txBox="1"/>
          <p:nvPr/>
        </p:nvSpPr>
        <p:spPr>
          <a:xfrm>
            <a:off x="553330" y="524176"/>
            <a:ext cx="6030350" cy="109068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75000"/>
              </a:lnSpc>
            </a:pPr>
            <a:r>
              <a:rPr lang="en-US" sz="4050" b="1" dirty="0">
                <a:solidFill>
                  <a:schemeClr val="bg1"/>
                </a:solidFill>
                <a:cs typeface="Arial"/>
              </a:rPr>
              <a:t>2022 NCI IMAT PI Meeting</a:t>
            </a:r>
          </a:p>
          <a:p>
            <a:r>
              <a:rPr lang="en-US" dirty="0">
                <a:solidFill>
                  <a:schemeClr val="bg1"/>
                </a:solidFill>
                <a:cs typeface="Arial"/>
              </a:rPr>
              <a:t>23</a:t>
            </a:r>
            <a:r>
              <a:rPr lang="en-US" baseline="30000" dirty="0">
                <a:solidFill>
                  <a:schemeClr val="bg1"/>
                </a:solidFill>
                <a:cs typeface="Arial"/>
              </a:rPr>
              <a:t>rd</a:t>
            </a:r>
            <a:r>
              <a:rPr lang="en-US" dirty="0">
                <a:solidFill>
                  <a:schemeClr val="bg1"/>
                </a:solidFill>
                <a:cs typeface="Arial"/>
              </a:rPr>
              <a:t> Annual Innovative Molecular Analysis Technologies Principal Investigators Meeting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F03C2-5163-EE42-B750-4AD966481E68}"/>
              </a:ext>
            </a:extLst>
          </p:cNvPr>
          <p:cNvSpPr/>
          <p:nvPr/>
        </p:nvSpPr>
        <p:spPr>
          <a:xfrm>
            <a:off x="553330" y="1666300"/>
            <a:ext cx="2138342" cy="623248"/>
          </a:xfrm>
          <a:prstGeom prst="rect">
            <a:avLst/>
          </a:prstGeom>
        </p:spPr>
        <p:txBody>
          <a:bodyPr wrap="none" lIns="68580" tIns="34290" rIns="68580" bIns="3429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 30 – Dec 2, 2022</a:t>
            </a:r>
          </a:p>
          <a:p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Lawrence, 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8A60B-2DD4-41E6-A469-494ADF5331FF}"/>
              </a:ext>
            </a:extLst>
          </p:cNvPr>
          <p:cNvSpPr/>
          <p:nvPr/>
        </p:nvSpPr>
        <p:spPr>
          <a:xfrm>
            <a:off x="711078" y="2449006"/>
            <a:ext cx="3946825" cy="200824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100" b="1" i="1" dirty="0">
                <a:solidFill>
                  <a:schemeClr val="bg1"/>
                </a:solidFill>
              </a:rPr>
              <a:t>Sessions on immuno-oncology tools, advanced imaging, synthetic biology, biospecimen procurement/preparation, spatial –omics, single cell analysis, and more!</a:t>
            </a:r>
          </a:p>
        </p:txBody>
      </p:sp>
      <p:pic>
        <p:nvPicPr>
          <p:cNvPr id="1028" name="Picture 4" descr="Jobs with The University of Kansas Cancer Center">
            <a:extLst>
              <a:ext uri="{FF2B5EF4-FFF2-40B4-BE49-F238E27FC236}">
                <a16:creationId xmlns:a16="http://schemas.microsoft.com/office/drawing/2014/main" id="{03F6AD1A-2842-4D3B-A043-FF002CBC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55" y="3065435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415E2-7D4E-4650-BC59-0435FEAA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949" y="1848930"/>
            <a:ext cx="2143125" cy="1200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6A5E9-3328-C8CA-CFDC-FD8E957CBBAC}"/>
              </a:ext>
            </a:extLst>
          </p:cNvPr>
          <p:cNvSpPr txBox="1"/>
          <p:nvPr/>
        </p:nvSpPr>
        <p:spPr>
          <a:xfrm>
            <a:off x="553330" y="4432040"/>
            <a:ext cx="837177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Interested in attending? Please contact Tony </a:t>
            </a:r>
            <a:r>
              <a:rPr lang="en-US" b="1" dirty="0" err="1">
                <a:solidFill>
                  <a:schemeClr val="bg1"/>
                </a:solidFill>
              </a:rPr>
              <a:t>Dickherber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anthony.dickherber@nih.gov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0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6A99-4382-BF42-A487-E6E73A0F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40" y="288717"/>
            <a:ext cx="9000060" cy="994172"/>
          </a:xfrm>
        </p:spPr>
        <p:txBody>
          <a:bodyPr/>
          <a:lstStyle/>
          <a:p>
            <a:pPr algn="ctr"/>
            <a:r>
              <a:rPr lang="en-US" dirty="0"/>
              <a:t>Upcoming receipt date for set-side proposals </a:t>
            </a:r>
            <a:br>
              <a:rPr lang="en-US" dirty="0"/>
            </a:br>
            <a:r>
              <a:rPr lang="en-US" dirty="0"/>
              <a:t>(U01/U24 awardees)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1E30-D15B-3046-AEF2-4B5C46CE6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698" y="1409935"/>
            <a:ext cx="3886200" cy="308365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i="1" dirty="0"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latin typeface="+mj-lt"/>
              </a:rPr>
              <a:t>Next receipt date: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FF0000"/>
                </a:solidFill>
                <a:latin typeface="+mj-lt"/>
              </a:rPr>
              <a:t>December 16, 2022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i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/>
              <a:t>Future receipt date: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March 27, 2023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DB9EDA-FB23-704A-AF77-F78BCEAAC3A6}"/>
              </a:ext>
            </a:extLst>
          </p:cNvPr>
          <p:cNvSpPr txBox="1">
            <a:spLocks/>
          </p:cNvSpPr>
          <p:nvPr/>
        </p:nvSpPr>
        <p:spPr>
          <a:xfrm>
            <a:off x="4898102" y="1535854"/>
            <a:ext cx="3886200" cy="257772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u="sng" dirty="0">
                <a:solidFill>
                  <a:srgbClr val="000000"/>
                </a:solidFill>
                <a:latin typeface="+mj-lt"/>
              </a:rPr>
              <a:t>Steering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Satish Viswanath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Jing Zhu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Ben Raphael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solidFill>
                  <a:srgbClr val="000000"/>
                </a:solidFill>
                <a:latin typeface="+mj-lt"/>
              </a:rPr>
              <a:t>Juli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 Klemm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Li Lang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solidFill>
                  <a:srgbClr val="000000"/>
                </a:solidFill>
                <a:latin typeface="+mj-lt"/>
              </a:rPr>
              <a:t>Bjoern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 Peters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Andy Xiao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u="sng" dirty="0">
                <a:solidFill>
                  <a:srgbClr val="000000"/>
                </a:solidFill>
                <a:latin typeface="+mj-lt"/>
              </a:rPr>
              <a:t>Executive Secretary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: Kelly Crotty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36148-E393-88B0-7500-F2CF5434D7DF}"/>
              </a:ext>
            </a:extLst>
          </p:cNvPr>
          <p:cNvSpPr txBox="1"/>
          <p:nvPr/>
        </p:nvSpPr>
        <p:spPr>
          <a:xfrm>
            <a:off x="905991" y="4435966"/>
            <a:ext cx="747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Special thanks to </a:t>
            </a:r>
            <a:r>
              <a:rPr lang="en-US" i="1" dirty="0" err="1">
                <a:solidFill>
                  <a:srgbClr val="FF0000"/>
                </a:solidFill>
              </a:rPr>
              <a:t>Abha</a:t>
            </a:r>
            <a:r>
              <a:rPr lang="en-US" i="1" dirty="0">
                <a:solidFill>
                  <a:srgbClr val="FF0000"/>
                </a:solidFill>
              </a:rPr>
              <a:t> Arora for stepping in while Kelly is on maternity leave! </a:t>
            </a:r>
          </a:p>
        </p:txBody>
      </p:sp>
    </p:spTree>
    <p:extLst>
      <p:ext uri="{BB962C8B-B14F-4D97-AF65-F5344CB8AC3E}">
        <p14:creationId xmlns:p14="http://schemas.microsoft.com/office/powerpoint/2010/main" val="162183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59699-752F-6B4E-9BE6-8BD8B6EEA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4" t="3072" r="9022" b="9417"/>
          <a:stretch/>
        </p:blipFill>
        <p:spPr>
          <a:xfrm>
            <a:off x="0" y="0"/>
            <a:ext cx="9143999" cy="514656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A655FCA-F3E3-0D43-ABED-8C8840C67264}"/>
              </a:ext>
            </a:extLst>
          </p:cNvPr>
          <p:cNvSpPr/>
          <p:nvPr/>
        </p:nvSpPr>
        <p:spPr>
          <a:xfrm rot="20038696">
            <a:off x="2024562" y="2119452"/>
            <a:ext cx="722870" cy="352167"/>
          </a:xfrm>
          <a:prstGeom prst="rightArrow">
            <a:avLst/>
          </a:prstGeom>
          <a:solidFill>
            <a:srgbClr val="DF461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DF9D3-7B69-4747-9E9D-836825B3F69F}"/>
              </a:ext>
            </a:extLst>
          </p:cNvPr>
          <p:cNvSpPr txBox="1"/>
          <p:nvPr/>
        </p:nvSpPr>
        <p:spPr>
          <a:xfrm>
            <a:off x="5844540" y="4168140"/>
            <a:ext cx="32232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Questions?</a:t>
            </a:r>
          </a:p>
          <a:p>
            <a:endParaRPr lang="en-US" sz="750" dirty="0"/>
          </a:p>
          <a:p>
            <a:r>
              <a:rPr lang="en-US" sz="2100" dirty="0">
                <a:hlinkClick r:id="rId3"/>
              </a:rPr>
              <a:t>kelly.crotty@nih.gov</a:t>
            </a:r>
            <a:r>
              <a:rPr lang="en-US" sz="21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B9E10-33A0-9F02-DBE4-E78D1E8F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4" t="3072" r="9022" b="9417"/>
          <a:stretch/>
        </p:blipFill>
        <p:spPr>
          <a:xfrm>
            <a:off x="76200" y="0"/>
            <a:ext cx="9143999" cy="51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521725" y="408619"/>
            <a:ext cx="445368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000000"/>
                </a:solidFill>
              </a:rPr>
              <a:t>ITCR TOW - Meeting Oct 13, 4-5 PM ET</a:t>
            </a:r>
            <a:endParaRPr sz="2100" b="1" dirty="0">
              <a:solidFill>
                <a:srgbClr val="000000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851" y="170329"/>
            <a:ext cx="1557550" cy="11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21725" y="4064000"/>
            <a:ext cx="733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More information at </a:t>
            </a:r>
            <a:r>
              <a:rPr lang="en" sz="2400" u="sng" dirty="0">
                <a:solidFill>
                  <a:schemeClr val="hlink"/>
                </a:solidFill>
                <a:hlinkClick r:id="rId4"/>
              </a:rPr>
              <a:t>https://www.itcrtraining.org/tow</a:t>
            </a:r>
            <a:endParaRPr sz="2400" dirty="0"/>
          </a:p>
        </p:txBody>
      </p:sp>
      <p:sp>
        <p:nvSpPr>
          <p:cNvPr id="65" name="Google Shape;65;p14"/>
          <p:cNvSpPr txBox="1"/>
          <p:nvPr/>
        </p:nvSpPr>
        <p:spPr>
          <a:xfrm>
            <a:off x="521725" y="1173188"/>
            <a:ext cx="73371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</a:rPr>
              <a:t>The TOW is co-writing a manuscript about biomedical software user metrics analysis!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 dirty="0">
                <a:solidFill>
                  <a:srgbClr val="000000"/>
                </a:solidFill>
              </a:rPr>
              <a:t>challenges, solutions, dos and don’ts, guiding principles, ethical considerations, 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</a:rPr>
              <a:t>Please join us if you would like to contribute, or email Carrie Wright at </a:t>
            </a:r>
            <a:r>
              <a:rPr lang="en" sz="2200" u="sng" dirty="0">
                <a:solidFill>
                  <a:schemeClr val="hlink"/>
                </a:solidFill>
                <a:hlinkClick r:id="rId5"/>
              </a:rPr>
              <a:t>cwright2@fredhutch.org</a:t>
            </a:r>
            <a:r>
              <a:rPr lang="en" sz="2200" dirty="0"/>
              <a:t> </a:t>
            </a:r>
            <a:r>
              <a:rPr lang="en" sz="2200" dirty="0">
                <a:solidFill>
                  <a:srgbClr val="000000"/>
                </a:solidFill>
              </a:rPr>
              <a:t>to contribute asynchronously.</a:t>
            </a:r>
            <a:r>
              <a:rPr lang="en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C9DF-61F0-24C3-4F8F-C9AF4AC7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214"/>
            <a:ext cx="7886700" cy="516317"/>
          </a:xfrm>
        </p:spPr>
        <p:txBody>
          <a:bodyPr>
            <a:normAutofit fontScale="90000"/>
          </a:bodyPr>
          <a:lstStyle/>
          <a:p>
            <a:r>
              <a:rPr lang="en-US" dirty="0"/>
              <a:t>IQuery 1.4 – ndexbio.org/iquery</a:t>
            </a:r>
            <a:br>
              <a:rPr lang="en-US" dirty="0"/>
            </a:br>
            <a:r>
              <a:rPr lang="en-US" sz="2100" dirty="0"/>
              <a:t>gene set analysis with pathways and interaction networks from NDEx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60542-5CCD-5C96-3712-6C2ABE476507}"/>
              </a:ext>
            </a:extLst>
          </p:cNvPr>
          <p:cNvSpPr txBox="1"/>
          <p:nvPr/>
        </p:nvSpPr>
        <p:spPr>
          <a:xfrm>
            <a:off x="5281568" y="1354208"/>
            <a:ext cx="169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Interface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AA8B7-FDE1-B745-EE3D-163932399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8410" r="2258" b="4623"/>
          <a:stretch/>
        </p:blipFill>
        <p:spPr bwMode="auto">
          <a:xfrm>
            <a:off x="133258" y="774711"/>
            <a:ext cx="5053509" cy="30026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4C484-E468-871B-CE56-7C1A29A1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068" y="1106230"/>
            <a:ext cx="1971675" cy="82867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CFC09-711B-4E1C-3790-A66BA4F55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65" y="2233786"/>
            <a:ext cx="4553378" cy="282750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798DD5-C64A-E7A3-32A9-1673390F01C8}"/>
              </a:ext>
            </a:extLst>
          </p:cNvPr>
          <p:cNvCxnSpPr>
            <a:cxnSpLocks/>
          </p:cNvCxnSpPr>
          <p:nvPr/>
        </p:nvCxnSpPr>
        <p:spPr>
          <a:xfrm flipV="1">
            <a:off x="7253344" y="1934905"/>
            <a:ext cx="521625" cy="969660"/>
          </a:xfrm>
          <a:prstGeom prst="straightConnector1">
            <a:avLst/>
          </a:prstGeom>
          <a:ln w="114300">
            <a:solidFill>
              <a:schemeClr val="accent1">
                <a:alpha val="45238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1A9C87-E10C-C4AA-52CB-C629138B0BED}"/>
              </a:ext>
            </a:extLst>
          </p:cNvPr>
          <p:cNvSpPr txBox="1"/>
          <p:nvPr/>
        </p:nvSpPr>
        <p:spPr>
          <a:xfrm>
            <a:off x="133258" y="3985884"/>
            <a:ext cx="3174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~30K Literature Figures via OCR mining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47952C-F948-C111-C3CB-FE7862261788}"/>
              </a:ext>
            </a:extLst>
          </p:cNvPr>
          <p:cNvSpPr txBox="1"/>
          <p:nvPr/>
        </p:nvSpPr>
        <p:spPr>
          <a:xfrm>
            <a:off x="1000461" y="4527712"/>
            <a:ext cx="3447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GO Biological Processes augmented </a:t>
            </a:r>
          </a:p>
          <a:p>
            <a:pPr algn="ctr"/>
            <a:r>
              <a:rPr lang="en-US" sz="1500" dirty="0"/>
              <a:t>with text-mined relationships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B2648B-FE94-8EF3-7979-B617D1C5D4D2}"/>
              </a:ext>
            </a:extLst>
          </p:cNvPr>
          <p:cNvCxnSpPr>
            <a:cxnSpLocks/>
          </p:cNvCxnSpPr>
          <p:nvPr/>
        </p:nvCxnSpPr>
        <p:spPr>
          <a:xfrm flipV="1">
            <a:off x="4009914" y="4663440"/>
            <a:ext cx="1250576" cy="185570"/>
          </a:xfrm>
          <a:prstGeom prst="straightConnector1">
            <a:avLst/>
          </a:prstGeom>
          <a:ln w="114300">
            <a:solidFill>
              <a:schemeClr val="accent1">
                <a:alpha val="45238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E1D0DD-B4F6-5963-F6BC-3C50BF0A3654}"/>
              </a:ext>
            </a:extLst>
          </p:cNvPr>
          <p:cNvCxnSpPr>
            <a:cxnSpLocks/>
          </p:cNvCxnSpPr>
          <p:nvPr/>
        </p:nvCxnSpPr>
        <p:spPr>
          <a:xfrm flipV="1">
            <a:off x="2285266" y="3517915"/>
            <a:ext cx="319797" cy="435608"/>
          </a:xfrm>
          <a:prstGeom prst="straightConnector1">
            <a:avLst/>
          </a:prstGeom>
          <a:ln w="114300">
            <a:solidFill>
              <a:schemeClr val="accent1">
                <a:alpha val="45238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56029"/>
      </p:ext>
    </p:extLst>
  </p:cSld>
  <p:clrMapOvr>
    <a:masterClrMapping/>
  </p:clrMapOvr>
</p:sld>
</file>

<file path=ppt/theme/theme1.xml><?xml version="1.0" encoding="utf-8"?>
<a:theme xmlns:a="http://schemas.openxmlformats.org/drawingml/2006/main" name="NCI PPT Template 16x9 RED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10A6F5C7C8F4C91C1BC2BA202CB47" ma:contentTypeVersion="2" ma:contentTypeDescription="Create a new document." ma:contentTypeScope="" ma:versionID="bf93bc06878859a0112bb54a728423b0">
  <xsd:schema xmlns:xsd="http://www.w3.org/2001/XMLSchema" xmlns:xs="http://www.w3.org/2001/XMLSchema" xmlns:p="http://schemas.microsoft.com/office/2006/metadata/properties" xmlns:ns2="86a67e7f-fa8c-45ae-ab39-5e78a61f1421" targetNamespace="http://schemas.microsoft.com/office/2006/metadata/properties" ma:root="true" ma:fieldsID="2254d33375b1dc8afc35c63d06012fbf" ns2:_="">
    <xsd:import namespace="86a67e7f-fa8c-45ae-ab39-5e78a61f1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67e7f-fa8c-45ae-ab39-5e78a61f1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39A3F7-78CB-4F1A-9C64-29096188340B}"/>
</file>

<file path=customXml/itemProps2.xml><?xml version="1.0" encoding="utf-8"?>
<ds:datastoreItem xmlns:ds="http://schemas.openxmlformats.org/officeDocument/2006/customXml" ds:itemID="{4BD7D1F0-E25B-462B-A396-EFA23902F453}"/>
</file>

<file path=customXml/itemProps3.xml><?xml version="1.0" encoding="utf-8"?>
<ds:datastoreItem xmlns:ds="http://schemas.openxmlformats.org/officeDocument/2006/customXml" ds:itemID="{E816F52B-122D-4A56-83ED-8F02F829E93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52007</TotalTime>
  <Words>320</Words>
  <Application>Microsoft Macintosh PowerPoint</Application>
  <PresentationFormat>On-screen Show (16:9)</PresentationFormat>
  <Paragraphs>60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SapientCentroSlab-Light</vt:lpstr>
      <vt:lpstr>Wingdings</vt:lpstr>
      <vt:lpstr>NCI PPT Template 16x9 RED</vt:lpstr>
      <vt:lpstr>ITCR Monthly Teleconference </vt:lpstr>
      <vt:lpstr>PowerPoint Presentation</vt:lpstr>
      <vt:lpstr>Congratulations to the poster contest winners!</vt:lpstr>
      <vt:lpstr>PowerPoint Presentation</vt:lpstr>
      <vt:lpstr>Upcoming receipt date for set-side proposals  (U01/U24 awardees)</vt:lpstr>
      <vt:lpstr>PowerPoint Presentation</vt:lpstr>
      <vt:lpstr>PowerPoint Presentation</vt:lpstr>
      <vt:lpstr>IQuery 1.4 – ndexbio.org/iquery gene set analysis with pathways and interaction networks from NDEx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Klemm, Juli (NIH/NCI) [E]</cp:lastModifiedBy>
  <cp:revision>457</cp:revision>
  <cp:lastPrinted>2020-12-07T17:05:35Z</cp:lastPrinted>
  <dcterms:created xsi:type="dcterms:W3CDTF">2013-05-02T18:01:03Z</dcterms:created>
  <dcterms:modified xsi:type="dcterms:W3CDTF">2022-10-07T17:46:34Z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  <property fmtid="{D5CDD505-2E9C-101B-9397-08002B2CF9AE}" pid="8" name="ContentTypeId">
    <vt:lpwstr>0x01010005F10A6F5C7C8F4C91C1BC2BA202CB47</vt:lpwstr>
  </property>
</Properties>
</file>