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tif" ContentType="image/tiff"/>
  <Default Extension="gif" ContentType="image/gif"/>
  <Override PartName="/ppt/presentation.xml" ContentType="application/vnd.openxmlformats-officedocument.presentationml.presentation.main+xml"/>
  <Override PartName="/ppt/slides/slide16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9.xml" ContentType="application/vnd.openxmlformats-officedocument.presentationml.slide+xml"/>
  <Override PartName="/ppt/slides/slide4.xml" ContentType="application/vnd.openxmlformats-officedocument.presentationml.slide+xml"/>
  <Override PartName="/ppt/slides/slide11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Layouts/slideLayout20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Layouts/slideLayout16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notesMasters/notesMaster1.xml" ContentType="application/vnd.openxmlformats-officedocument.presentationml.notesMaster+xml"/>
  <Override PartName="/ppt/charts/colors1.xml" ContentType="application/vnd.ms-office.chartcolorstyle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charts/style1.xml" ContentType="application/vnd.ms-office.chartstyle+xml"/>
  <Override PartName="/ppt/charts/chart1.xml" ContentType="application/vnd.openxmlformats-officedocument.drawingml.chart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</p:sldMasterIdLst>
  <p:notesMasterIdLst>
    <p:notesMasterId r:id="rId19"/>
  </p:notesMasterIdLst>
  <p:sldIdLst>
    <p:sldId id="425" r:id="rId3"/>
    <p:sldId id="502" r:id="rId4"/>
    <p:sldId id="505" r:id="rId5"/>
    <p:sldId id="504" r:id="rId6"/>
    <p:sldId id="506" r:id="rId7"/>
    <p:sldId id="495" r:id="rId8"/>
    <p:sldId id="284" r:id="rId9"/>
    <p:sldId id="508" r:id="rId10"/>
    <p:sldId id="513" r:id="rId11"/>
    <p:sldId id="509" r:id="rId12"/>
    <p:sldId id="512" r:id="rId13"/>
    <p:sldId id="496" r:id="rId14"/>
    <p:sldId id="278" r:id="rId15"/>
    <p:sldId id="498" r:id="rId16"/>
    <p:sldId id="493" r:id="rId17"/>
    <p:sldId id="48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CBC413"/>
    <a:srgbClr val="00CCCC"/>
    <a:srgbClr val="012169"/>
    <a:srgbClr val="F2A900"/>
    <a:srgbClr val="FF99CC"/>
    <a:srgbClr val="FFC000"/>
    <a:srgbClr val="E69F00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4950" autoAdjust="0"/>
  </p:normalViewPr>
  <p:slideViewPr>
    <p:cSldViewPr snapToGrid="0">
      <p:cViewPr varScale="1">
        <p:scale>
          <a:sx n="73" d="100"/>
          <a:sy n="73" d="100"/>
        </p:scale>
        <p:origin x="107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customXml" Target="../customXml/item3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customXml" Target="../customXml/item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customXml" Target="../customXml/item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Sheet1!$C$14</c:f>
              <c:strCache>
                <c:ptCount val="1"/>
                <c:pt idx="0">
                  <c:v>-LOG10(P-Value)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Sheet1!$A$15:$A$24</c:f>
              <c:strCache>
                <c:ptCount val="10"/>
                <c:pt idx="0">
                  <c:v>MYC CHEA</c:v>
                </c:pt>
                <c:pt idx="1">
                  <c:v>MAX ENCODE</c:v>
                </c:pt>
                <c:pt idx="2">
                  <c:v>MYC ENCODE</c:v>
                </c:pt>
                <c:pt idx="3">
                  <c:v>NFYB ENCODE</c:v>
                </c:pt>
                <c:pt idx="4">
                  <c:v>SP2 ENCODE</c:v>
                </c:pt>
                <c:pt idx="5">
                  <c:v>YY1 ENCODE</c:v>
                </c:pt>
                <c:pt idx="6">
                  <c:v>ZBTB7A ENCODE</c:v>
                </c:pt>
                <c:pt idx="7">
                  <c:v>NFYA ENCODE</c:v>
                </c:pt>
                <c:pt idx="8">
                  <c:v>PML ENCODE</c:v>
                </c:pt>
                <c:pt idx="9">
                  <c:v>CREB1 CHEA</c:v>
                </c:pt>
              </c:strCache>
            </c:strRef>
          </c:cat>
          <c:val>
            <c:numRef>
              <c:f>Sheet1!$C$15:$C$24</c:f>
              <c:numCache>
                <c:formatCode>General</c:formatCode>
                <c:ptCount val="10"/>
                <c:pt idx="0">
                  <c:v>16.100553243907395</c:v>
                </c:pt>
                <c:pt idx="1">
                  <c:v>15.167318183467509</c:v>
                </c:pt>
                <c:pt idx="2">
                  <c:v>13.060912254273584</c:v>
                </c:pt>
                <c:pt idx="3">
                  <c:v>12.554743220861546</c:v>
                </c:pt>
                <c:pt idx="4">
                  <c:v>9.8833554346415049</c:v>
                </c:pt>
                <c:pt idx="5">
                  <c:v>9.3897485902949072</c:v>
                </c:pt>
                <c:pt idx="6">
                  <c:v>9.307401692831176</c:v>
                </c:pt>
                <c:pt idx="7">
                  <c:v>8.3639886977320739</c:v>
                </c:pt>
                <c:pt idx="8">
                  <c:v>8.0902105038480752</c:v>
                </c:pt>
                <c:pt idx="9">
                  <c:v>7.7799837360768187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B7D-43EE-9BE9-0F494FFA9F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"/>
        <c:axId val="231066047"/>
        <c:axId val="231073919"/>
      </c:barChart>
      <c:catAx>
        <c:axId val="231066047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31073919"/>
        <c:crosses val="autoZero"/>
        <c:auto val="1"/>
        <c:lblAlgn val="ctr"/>
        <c:lblOffset val="100"/>
        <c:noMultiLvlLbl val="0"/>
      </c:catAx>
      <c:valAx>
        <c:axId val="231073919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-Log10(P-Value)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31066047"/>
        <c:crosses val="max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DA4704-E4AC-4394-AFFC-86DD208B9697}" type="datetimeFigureOut">
              <a:rPr lang="en-US" smtClean="0"/>
              <a:t>11/4/2022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7AB94B-FA7E-4C59-AF27-14AC0DD75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014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4F46EE-3E44-4F8B-B111-FAB92BF878D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9292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4F46EE-3E44-4F8B-B111-FAB92BF878D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837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ign on the side of a building&#10;&#10;Description automatically generated">
            <a:extLst>
              <a:ext uri="{FF2B5EF4-FFF2-40B4-BE49-F238E27FC236}">
                <a16:creationId xmlns:a16="http://schemas.microsoft.com/office/drawing/2014/main" id="{98F0937D-B59E-433F-8240-587CDB19E0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55" t="271" r="7961" b="-1"/>
          <a:stretch/>
        </p:blipFill>
        <p:spPr>
          <a:xfrm>
            <a:off x="11113" y="1"/>
            <a:ext cx="6029326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8D007A6-7751-414D-8A71-EA5A6BC98985}"/>
              </a:ext>
            </a:extLst>
          </p:cNvPr>
          <p:cNvSpPr/>
          <p:nvPr userDrawn="1"/>
        </p:nvSpPr>
        <p:spPr>
          <a:xfrm flipH="1">
            <a:off x="6151562" y="0"/>
            <a:ext cx="6040438" cy="6857999"/>
          </a:xfrm>
          <a:prstGeom prst="rect">
            <a:avLst/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F08CE7F-8000-4729-9B24-63C8AC781E54}"/>
              </a:ext>
            </a:extLst>
          </p:cNvPr>
          <p:cNvSpPr/>
          <p:nvPr userDrawn="1"/>
        </p:nvSpPr>
        <p:spPr>
          <a:xfrm>
            <a:off x="6040438" y="9524"/>
            <a:ext cx="107950" cy="6843395"/>
          </a:xfrm>
          <a:prstGeom prst="rect">
            <a:avLst/>
          </a:prstGeom>
          <a:solidFill>
            <a:schemeClr val="accent4"/>
          </a:solidFill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877096E-012C-400A-BEA2-4E8D7A2E1C9D}"/>
              </a:ext>
            </a:extLst>
          </p:cNvPr>
          <p:cNvGrpSpPr/>
          <p:nvPr userDrawn="1"/>
        </p:nvGrpSpPr>
        <p:grpSpPr>
          <a:xfrm>
            <a:off x="9055275" y="5346544"/>
            <a:ext cx="2776363" cy="1024341"/>
            <a:chOff x="6503991" y="5346544"/>
            <a:chExt cx="2776363" cy="102434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162009D-2FA3-4A10-8694-37F1F37C45A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03991" y="5372324"/>
              <a:ext cx="1276553" cy="998561"/>
            </a:xfrm>
            <a:prstGeom prst="rect">
              <a:avLst/>
            </a:prstGeom>
          </p:spPr>
        </p:pic>
        <p:pic>
          <p:nvPicPr>
            <p:cNvPr id="16" name="Picture 15" descr="A close up of a sign&#10;&#10;Description automatically generated">
              <a:extLst>
                <a:ext uri="{FF2B5EF4-FFF2-40B4-BE49-F238E27FC236}">
                  <a16:creationId xmlns:a16="http://schemas.microsoft.com/office/drawing/2014/main" id="{FBADFBD7-60DB-4AA1-A942-8DEAA4A94F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18940" y="5346544"/>
              <a:ext cx="1161414" cy="10184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F437E06-F37C-4948-876D-AB0E8750883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84314" y="493036"/>
            <a:ext cx="5247323" cy="2391939"/>
          </a:xfrm>
          <a:noFill/>
        </p:spPr>
        <p:txBody>
          <a:bodyPr lIns="0" tIns="0" bIns="0" anchor="b">
            <a:normAutofit/>
          </a:bodyPr>
          <a:lstStyle>
            <a:lvl1pPr algn="l"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PRESENTATION title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65B0F4-ADA9-49D5-92D6-7498C28FDA5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4315" y="3192785"/>
            <a:ext cx="5247321" cy="1697519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baseline="0">
                <a:solidFill>
                  <a:schemeClr val="accent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add subtitle / speakers </a:t>
            </a:r>
            <a:endParaRPr lang="en-GB"/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39CD9A54-0CA3-4D11-867B-9A797D6584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433" r="49916" b="24917"/>
          <a:stretch/>
        </p:blipFill>
        <p:spPr>
          <a:xfrm rot="5400000">
            <a:off x="3685796" y="2443948"/>
            <a:ext cx="6890192" cy="1965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393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19 -0.00024 L 1.66667E-6 3.7037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1.66667E-6 -0.03472 L 1.66667E-6 -1.85185E-6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250"/>
                  </p:stCondLst>
                  <p:childTnLst>
                    <p:animMotion origin="layout" path="M 1.66667E-6 -0.03472 L 1.66667E-6 -1.85185E-6 " pathEditMode="relative" rAng="0" ptsTypes="AA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0" y="1736"/>
                    </p:animMotion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 not u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A5B27D-3BB1-4E07-9C43-DF4D40C644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DA862-96DC-4F2E-B8EE-450732EFABA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50EA2F8-EC71-4727-984A-253C55E07C8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/>
              <a:t>Please do not use any layouts </a:t>
            </a:r>
            <a:br>
              <a:rPr lang="en-GB" sz="4800"/>
            </a:br>
            <a:r>
              <a:rPr lang="en-GB" sz="4800"/>
              <a:t>that appear after this.</a:t>
            </a:r>
          </a:p>
        </p:txBody>
      </p:sp>
    </p:spTree>
    <p:extLst>
      <p:ext uri="{BB962C8B-B14F-4D97-AF65-F5344CB8AC3E}">
        <p14:creationId xmlns:p14="http://schemas.microsoft.com/office/powerpoint/2010/main" val="10294783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n object&#10;&#10;Description automatically generated">
            <a:extLst>
              <a:ext uri="{FF2B5EF4-FFF2-40B4-BE49-F238E27FC236}">
                <a16:creationId xmlns:a16="http://schemas.microsoft.com/office/drawing/2014/main" id="{977D8323-47DB-4C81-86F8-B01DD7E8C9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47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A889EAF-90E4-4D6D-A6BA-CC0CFA67AAD0}"/>
              </a:ext>
            </a:extLst>
          </p:cNvPr>
          <p:cNvSpPr/>
          <p:nvPr userDrawn="1"/>
        </p:nvSpPr>
        <p:spPr>
          <a:xfrm>
            <a:off x="0" y="6430905"/>
            <a:ext cx="12192000" cy="4270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E8296D4-8647-49A3-AFFC-325B92D80E0E}"/>
              </a:ext>
            </a:extLst>
          </p:cNvPr>
          <p:cNvSpPr/>
          <p:nvPr userDrawn="1"/>
        </p:nvSpPr>
        <p:spPr>
          <a:xfrm flipV="1">
            <a:off x="0" y="6385186"/>
            <a:ext cx="1219200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849C2080-A77C-4F19-9415-28E54CA62CC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5619" y="0"/>
            <a:ext cx="7005640" cy="6385186"/>
          </a:xfrm>
          <a:solidFill>
            <a:schemeClr val="bg2"/>
          </a:solidFill>
        </p:spPr>
        <p:txBody>
          <a:bodyPr vert="horz" lIns="0" tIns="45720" rIns="91440" bIns="1512000" rtlCol="0" anchor="ctr" anchorCtr="0">
            <a:normAutofit/>
          </a:bodyPr>
          <a:lstStyle>
            <a:lvl1pPr algn="ctr">
              <a:defRPr lang="en-GB">
                <a:solidFill>
                  <a:schemeClr val="tx1"/>
                </a:solidFill>
              </a:defRPr>
            </a:lvl1pPr>
          </a:lstStyle>
          <a:p>
            <a:pPr lvl="0" algn="ctr"/>
            <a:r>
              <a:rPr lang="en-GB"/>
              <a:t>Click icon to insert picture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CDFB73D7-1864-4020-B836-9C7116584B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64195" y="1130404"/>
            <a:ext cx="4223005" cy="677523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AGENDA</a:t>
            </a: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ABC85B-C8EA-4272-A959-54A1067F9289}"/>
              </a:ext>
            </a:extLst>
          </p:cNvPr>
          <p:cNvSpPr/>
          <p:nvPr userDrawn="1"/>
        </p:nvSpPr>
        <p:spPr>
          <a:xfrm>
            <a:off x="-2392680" y="0"/>
            <a:ext cx="2247418" cy="3665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200" b="1">
                <a:solidFill>
                  <a:schemeClr val="accent5"/>
                </a:solidFill>
              </a:rPr>
              <a:t>TO ADD OR CHANGE PICTURE:</a:t>
            </a:r>
            <a:r>
              <a:rPr lang="en-GB" sz="1050" b="1">
                <a:solidFill>
                  <a:schemeClr val="accent5"/>
                </a:solidFill>
              </a:rPr>
              <a:t/>
            </a:r>
            <a:br>
              <a:rPr lang="en-GB" sz="1050" b="1">
                <a:solidFill>
                  <a:schemeClr val="accent5"/>
                </a:solidFill>
              </a:rPr>
            </a:br>
            <a:endParaRPr lang="en-GB" sz="1050">
              <a:solidFill>
                <a:schemeClr val="accent5"/>
              </a:solidFill>
            </a:endParaRPr>
          </a:p>
          <a:p>
            <a:endParaRPr lang="en-GB" sz="1050">
              <a:solidFill>
                <a:schemeClr val="tx2"/>
              </a:solidFill>
            </a:endParaRPr>
          </a:p>
          <a:p>
            <a:pPr marL="228600" indent="-228600">
              <a:spcAft>
                <a:spcPts val="600"/>
              </a:spcAft>
              <a:buAutoNum type="arabicParenR"/>
            </a:pPr>
            <a:r>
              <a:rPr lang="en-GB" sz="1050">
                <a:solidFill>
                  <a:schemeClr val="accent1"/>
                </a:solidFill>
              </a:rPr>
              <a:t>Click the icon in the middle placeholder, or right click -&gt; change picture. If a picture is already inserted into the placeholder, you can change by right clicking on the picture and selecting ‘change picture.</a:t>
            </a:r>
          </a:p>
          <a:p>
            <a:pPr marL="228600" indent="-228600">
              <a:spcAft>
                <a:spcPts val="600"/>
              </a:spcAft>
              <a:buAutoNum type="arabicParenR"/>
            </a:pPr>
            <a:r>
              <a:rPr lang="en-GB" sz="1050" b="0">
                <a:solidFill>
                  <a:schemeClr val="accent1"/>
                </a:solidFill>
              </a:rPr>
              <a:t>Choose a picture </a:t>
            </a:r>
          </a:p>
          <a:p>
            <a:pPr marL="228600" indent="-228600">
              <a:spcAft>
                <a:spcPts val="600"/>
              </a:spcAft>
              <a:buAutoNum type="arabicParenR"/>
            </a:pPr>
            <a:r>
              <a:rPr lang="en-GB" sz="1050">
                <a:solidFill>
                  <a:schemeClr val="accent1"/>
                </a:solidFill>
              </a:rPr>
              <a:t>To realign the picture, simply reset the slide, or use the crop feature that can be found under the ‘picture format’ tab.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GB" sz="1050">
                <a:solidFill>
                  <a:schemeClr val="accent1"/>
                </a:solidFill>
              </a:rPr>
              <a:t>Right click the picture and select ‘send to back’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BA5280D-47A4-477C-91A7-CA86F8C5AE0D}"/>
              </a:ext>
            </a:extLst>
          </p:cNvPr>
          <p:cNvSpPr/>
          <p:nvPr userDrawn="1"/>
        </p:nvSpPr>
        <p:spPr>
          <a:xfrm>
            <a:off x="11826021" y="6430905"/>
            <a:ext cx="365978" cy="42709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A60BB4-8A51-40B3-BDCB-354C2FB2D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DA862-96DC-4F2E-B8EE-450732EFABA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17C09A-2461-4FDD-8707-96841D6CBECA}"/>
              </a:ext>
            </a:extLst>
          </p:cNvPr>
          <p:cNvSpPr txBox="1"/>
          <p:nvPr userDrawn="1"/>
        </p:nvSpPr>
        <p:spPr>
          <a:xfrm>
            <a:off x="8438196" y="6513647"/>
            <a:ext cx="3302417" cy="261610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>
              <a:buClr>
                <a:schemeClr val="accent3"/>
              </a:buClr>
            </a:pPr>
            <a:r>
              <a:rPr lang="en-GB" sz="1100" b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NCI Designated Comprehensive Cancer Center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130A0C-36AB-4026-9777-12B9B9594353}"/>
              </a:ext>
            </a:extLst>
          </p:cNvPr>
          <p:cNvSpPr txBox="1"/>
          <p:nvPr userDrawn="1"/>
        </p:nvSpPr>
        <p:spPr>
          <a:xfrm>
            <a:off x="355600" y="6513647"/>
            <a:ext cx="4008056" cy="2616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>
              <a:buClr>
                <a:schemeClr val="accent3"/>
              </a:buClr>
            </a:pPr>
            <a:r>
              <a:rPr lang="en-US" sz="1100" b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WINSHIP CANCER INSTITUTE OF EMORY UNIVERSITY</a:t>
            </a:r>
            <a:endParaRPr lang="en-GB" sz="1100" b="0">
              <a:solidFill>
                <a:schemeClr val="bg1"/>
              </a:solidFill>
              <a:latin typeface="+mj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73906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A close up of an object&#10;&#10;Description automatically generated">
            <a:extLst>
              <a:ext uri="{FF2B5EF4-FFF2-40B4-BE49-F238E27FC236}">
                <a16:creationId xmlns:a16="http://schemas.microsoft.com/office/drawing/2014/main" id="{87D85C84-1E21-4EF0-B6B7-B1C5A42596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47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8866"/>
          <a:stretch/>
        </p:blipFill>
        <p:spPr>
          <a:xfrm>
            <a:off x="-1" y="0"/>
            <a:ext cx="12192001" cy="6504508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C0B2D55-82D7-4441-B7D4-2C2D2ED7F645}"/>
              </a:ext>
            </a:extLst>
          </p:cNvPr>
          <p:cNvSpPr/>
          <p:nvPr userDrawn="1"/>
        </p:nvSpPr>
        <p:spPr>
          <a:xfrm>
            <a:off x="0" y="6430905"/>
            <a:ext cx="12192000" cy="4270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5B78BB6-C14F-482D-9E8F-45C1A69E04CC}"/>
              </a:ext>
            </a:extLst>
          </p:cNvPr>
          <p:cNvSpPr/>
          <p:nvPr userDrawn="1"/>
        </p:nvSpPr>
        <p:spPr>
          <a:xfrm flipV="1">
            <a:off x="0" y="6385186"/>
            <a:ext cx="1219200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FA9F7E-AD94-42DC-AEEA-2A3A0171B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5" y="214133"/>
            <a:ext cx="11472863" cy="677523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47A29F-643C-4190-A838-D065557CF1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775" y="1079500"/>
            <a:ext cx="11472863" cy="5165725"/>
          </a:xfrm>
        </p:spPr>
        <p:txBody>
          <a:bodyPr/>
          <a:lstStyle>
            <a:lvl1pPr marL="0" indent="0">
              <a:buFont typeface="Arial" panose="020B0604020202020204" pitchFamily="34" charset="0"/>
              <a:buChar char="​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DA2FCE2-B92C-4F51-BF31-CF529662BAB0}"/>
              </a:ext>
            </a:extLst>
          </p:cNvPr>
          <p:cNvSpPr/>
          <p:nvPr userDrawn="1"/>
        </p:nvSpPr>
        <p:spPr>
          <a:xfrm>
            <a:off x="-1" y="214133"/>
            <a:ext cx="75248" cy="67752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7B64BC0-C64C-4A17-A6A8-C82F3C4E80DE}"/>
              </a:ext>
            </a:extLst>
          </p:cNvPr>
          <p:cNvSpPr/>
          <p:nvPr userDrawn="1"/>
        </p:nvSpPr>
        <p:spPr>
          <a:xfrm>
            <a:off x="11826021" y="6430905"/>
            <a:ext cx="365978" cy="42709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AD83DC-F8CA-42C7-B21F-4866D6F8D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DA862-96DC-4F2E-B8EE-450732EFABAA}" type="slidenum">
              <a:rPr lang="en-GB" smtClean="0"/>
              <a:t>‹#›</a:t>
            </a:fld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292034-3885-4E97-9345-92BF090A2844}"/>
              </a:ext>
            </a:extLst>
          </p:cNvPr>
          <p:cNvSpPr txBox="1"/>
          <p:nvPr userDrawn="1"/>
        </p:nvSpPr>
        <p:spPr>
          <a:xfrm>
            <a:off x="8438196" y="6513647"/>
            <a:ext cx="3302417" cy="261610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>
              <a:buClr>
                <a:schemeClr val="accent3"/>
              </a:buClr>
            </a:pPr>
            <a:r>
              <a:rPr lang="en-GB" sz="1100" b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NCI Designated Comprehensive Cancer Center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382E0F-423E-495F-8566-40C481B632C1}"/>
              </a:ext>
            </a:extLst>
          </p:cNvPr>
          <p:cNvSpPr txBox="1"/>
          <p:nvPr userDrawn="1"/>
        </p:nvSpPr>
        <p:spPr>
          <a:xfrm>
            <a:off x="355600" y="6513647"/>
            <a:ext cx="4008056" cy="2616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>
              <a:buClr>
                <a:schemeClr val="accent3"/>
              </a:buClr>
            </a:pPr>
            <a:r>
              <a:rPr lang="en-US" sz="1100" b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WINSHIP CANCER INSTITUTE OF EMORY UNIVERSITY</a:t>
            </a:r>
            <a:endParaRPr lang="en-GB" sz="1100" b="0">
              <a:solidFill>
                <a:schemeClr val="bg1"/>
              </a:solidFill>
              <a:latin typeface="+mj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4716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18 -0.00023 L -4.79167E-6 -7.40741E-7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lose up of an object&#10;&#10;Description automatically generated">
            <a:extLst>
              <a:ext uri="{FF2B5EF4-FFF2-40B4-BE49-F238E27FC236}">
                <a16:creationId xmlns:a16="http://schemas.microsoft.com/office/drawing/2014/main" id="{440D4FA1-DBE6-4A8C-BF86-904CCB068A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47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8866"/>
          <a:stretch/>
        </p:blipFill>
        <p:spPr>
          <a:xfrm>
            <a:off x="-1" y="0"/>
            <a:ext cx="12192001" cy="65045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FA9F7E-AD94-42DC-AEEA-2A3A0171B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DA2FCE2-B92C-4F51-BF31-CF529662BAB0}"/>
              </a:ext>
            </a:extLst>
          </p:cNvPr>
          <p:cNvSpPr/>
          <p:nvPr userDrawn="1"/>
        </p:nvSpPr>
        <p:spPr>
          <a:xfrm>
            <a:off x="-1" y="214133"/>
            <a:ext cx="75248" cy="67752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02CFBFA-A3F4-4F7D-A228-6945CDCC27D7}"/>
              </a:ext>
            </a:extLst>
          </p:cNvPr>
          <p:cNvSpPr/>
          <p:nvPr userDrawn="1"/>
        </p:nvSpPr>
        <p:spPr>
          <a:xfrm>
            <a:off x="0" y="6430905"/>
            <a:ext cx="12192000" cy="4270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C227851-AFFD-40FC-A32F-27F970CD83BA}"/>
              </a:ext>
            </a:extLst>
          </p:cNvPr>
          <p:cNvSpPr/>
          <p:nvPr userDrawn="1"/>
        </p:nvSpPr>
        <p:spPr>
          <a:xfrm flipV="1">
            <a:off x="0" y="6385186"/>
            <a:ext cx="1219200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BC0F81F-8693-409F-A3E2-76310CFD4692}"/>
              </a:ext>
            </a:extLst>
          </p:cNvPr>
          <p:cNvSpPr/>
          <p:nvPr userDrawn="1"/>
        </p:nvSpPr>
        <p:spPr>
          <a:xfrm>
            <a:off x="11826021" y="6430905"/>
            <a:ext cx="365978" cy="42709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940763ED-EC79-4E39-82EE-EB9719713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31637" y="6483507"/>
            <a:ext cx="365980" cy="307774"/>
          </a:xfrm>
        </p:spPr>
        <p:txBody>
          <a:bodyPr/>
          <a:lstStyle/>
          <a:p>
            <a:fld id="{C7CDA862-96DC-4F2E-B8EE-450732EFABAA}" type="slidenum">
              <a:rPr lang="en-GB" smtClean="0"/>
              <a:t>‹#›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8DAD78-621D-4355-AF51-72CCD116824C}"/>
              </a:ext>
            </a:extLst>
          </p:cNvPr>
          <p:cNvSpPr txBox="1"/>
          <p:nvPr userDrawn="1"/>
        </p:nvSpPr>
        <p:spPr>
          <a:xfrm>
            <a:off x="8438196" y="6513647"/>
            <a:ext cx="3302417" cy="261610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>
              <a:buClr>
                <a:schemeClr val="accent3"/>
              </a:buClr>
            </a:pPr>
            <a:r>
              <a:rPr lang="en-GB" sz="1100" b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NCI Designated Comprehensive Cancer Center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CDDBAC-EB53-4D7C-B216-C34248419114}"/>
              </a:ext>
            </a:extLst>
          </p:cNvPr>
          <p:cNvSpPr txBox="1"/>
          <p:nvPr userDrawn="1"/>
        </p:nvSpPr>
        <p:spPr>
          <a:xfrm>
            <a:off x="355600" y="6513647"/>
            <a:ext cx="4008056" cy="2616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>
              <a:buClr>
                <a:schemeClr val="accent3"/>
              </a:buClr>
            </a:pPr>
            <a:r>
              <a:rPr lang="en-US" sz="1100" b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WINSHIP CANCER INSTITUTE OF EMORY UNIVERSITY</a:t>
            </a:r>
            <a:endParaRPr lang="en-GB" sz="1100" b="0">
              <a:solidFill>
                <a:schemeClr val="bg1"/>
              </a:solidFill>
              <a:latin typeface="+mj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0343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18 -0.00023 L -4.79167E-6 -7.40741E-7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close up of an object&#10;&#10;Description automatically generated">
            <a:extLst>
              <a:ext uri="{FF2B5EF4-FFF2-40B4-BE49-F238E27FC236}">
                <a16:creationId xmlns:a16="http://schemas.microsoft.com/office/drawing/2014/main" id="{2E8CED9E-2B8E-4F3A-B979-42C361030D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47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8866"/>
          <a:stretch/>
        </p:blipFill>
        <p:spPr>
          <a:xfrm>
            <a:off x="6126" y="0"/>
            <a:ext cx="12192001" cy="65045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AD79C2B-B744-447A-B8BA-4A401C059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1DD9EDF-8A07-489D-8088-AF0DA4A44FED}"/>
              </a:ext>
            </a:extLst>
          </p:cNvPr>
          <p:cNvSpPr/>
          <p:nvPr userDrawn="1"/>
        </p:nvSpPr>
        <p:spPr>
          <a:xfrm>
            <a:off x="-1" y="214133"/>
            <a:ext cx="75248" cy="67752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ECC200-123E-43EC-BF5C-E7E3EC18911A}"/>
              </a:ext>
            </a:extLst>
          </p:cNvPr>
          <p:cNvSpPr/>
          <p:nvPr userDrawn="1"/>
        </p:nvSpPr>
        <p:spPr>
          <a:xfrm>
            <a:off x="0" y="6430905"/>
            <a:ext cx="12192000" cy="4270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C8E9F5D-0368-45CE-AD8D-809B0E3AA163}"/>
              </a:ext>
            </a:extLst>
          </p:cNvPr>
          <p:cNvSpPr/>
          <p:nvPr userDrawn="1"/>
        </p:nvSpPr>
        <p:spPr>
          <a:xfrm flipV="1">
            <a:off x="0" y="6385186"/>
            <a:ext cx="1219200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733CB03-57D4-4549-9CCF-E9C6E729AE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8775" y="1079500"/>
            <a:ext cx="5498015" cy="5165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DA55E4DC-9EAF-4E02-A6E7-59603CD98B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35212" y="1079500"/>
            <a:ext cx="5498015" cy="5165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CD3DF10-7E38-4A1E-9F2A-43CAD78CD3EC}"/>
              </a:ext>
            </a:extLst>
          </p:cNvPr>
          <p:cNvSpPr/>
          <p:nvPr userDrawn="1"/>
        </p:nvSpPr>
        <p:spPr>
          <a:xfrm>
            <a:off x="11826021" y="6430905"/>
            <a:ext cx="365978" cy="42709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14F144-B394-4BC2-BE84-9C7448D83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DA862-96DC-4F2E-B8EE-450732EFABAA}" type="slidenum">
              <a:rPr lang="en-GB" smtClean="0"/>
              <a:t>‹#›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99CF34-2A9F-492B-A5AF-1774FBD37E98}"/>
              </a:ext>
            </a:extLst>
          </p:cNvPr>
          <p:cNvSpPr txBox="1"/>
          <p:nvPr userDrawn="1"/>
        </p:nvSpPr>
        <p:spPr>
          <a:xfrm>
            <a:off x="8438196" y="6513647"/>
            <a:ext cx="3302417" cy="261610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>
              <a:buClr>
                <a:schemeClr val="accent3"/>
              </a:buClr>
            </a:pPr>
            <a:r>
              <a:rPr lang="en-GB" sz="1100" b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NCI Designated Comprehensive Cancer Center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CC2CA2-20A7-4C7D-B8B5-AB446DC811BD}"/>
              </a:ext>
            </a:extLst>
          </p:cNvPr>
          <p:cNvSpPr txBox="1"/>
          <p:nvPr userDrawn="1"/>
        </p:nvSpPr>
        <p:spPr>
          <a:xfrm>
            <a:off x="355600" y="6513647"/>
            <a:ext cx="4008056" cy="2616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>
              <a:buClr>
                <a:schemeClr val="accent3"/>
              </a:buClr>
            </a:pPr>
            <a:r>
              <a:rPr lang="en-US" sz="1100" b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WINSHIP CANCER INSTITUTE OF EMORY UNIVERSITY</a:t>
            </a:r>
            <a:endParaRPr lang="en-GB" sz="1100" b="0">
              <a:solidFill>
                <a:schemeClr val="bg1"/>
              </a:solidFill>
              <a:latin typeface="+mj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043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18 -0.00023 L -4.79167E-6 -7.40741E-7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n object&#10;&#10;Description automatically generated">
            <a:extLst>
              <a:ext uri="{FF2B5EF4-FFF2-40B4-BE49-F238E27FC236}">
                <a16:creationId xmlns:a16="http://schemas.microsoft.com/office/drawing/2014/main" id="{41C86554-2196-4466-81A1-C3DA6DA8A0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47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8866"/>
          <a:stretch/>
        </p:blipFill>
        <p:spPr>
          <a:xfrm>
            <a:off x="-1" y="0"/>
            <a:ext cx="12192001" cy="650450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E4BC697-36B9-4E7E-BF12-07FBA9B7B137}"/>
              </a:ext>
            </a:extLst>
          </p:cNvPr>
          <p:cNvSpPr/>
          <p:nvPr userDrawn="1"/>
        </p:nvSpPr>
        <p:spPr>
          <a:xfrm>
            <a:off x="0" y="6430905"/>
            <a:ext cx="12192000" cy="4270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C7ACAA1-B735-4702-8521-FB05EE1829A4}"/>
              </a:ext>
            </a:extLst>
          </p:cNvPr>
          <p:cNvSpPr/>
          <p:nvPr userDrawn="1"/>
        </p:nvSpPr>
        <p:spPr>
          <a:xfrm flipV="1">
            <a:off x="0" y="6385186"/>
            <a:ext cx="1219200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0D8671D-BF76-4174-B410-152191915012}"/>
              </a:ext>
            </a:extLst>
          </p:cNvPr>
          <p:cNvSpPr/>
          <p:nvPr userDrawn="1"/>
        </p:nvSpPr>
        <p:spPr>
          <a:xfrm>
            <a:off x="6553200" y="1096989"/>
            <a:ext cx="5258615" cy="2619349"/>
          </a:xfrm>
          <a:prstGeom prst="rect">
            <a:avLst/>
          </a:prstGeom>
          <a:solidFill>
            <a:schemeClr val="bg1"/>
          </a:solidFill>
          <a:ln w="190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07F6FF4-F699-4100-BE9A-7748E92B760E}"/>
              </a:ext>
            </a:extLst>
          </p:cNvPr>
          <p:cNvSpPr/>
          <p:nvPr userDrawn="1"/>
        </p:nvSpPr>
        <p:spPr>
          <a:xfrm>
            <a:off x="380186" y="1096989"/>
            <a:ext cx="5258615" cy="2619349"/>
          </a:xfrm>
          <a:prstGeom prst="rect">
            <a:avLst/>
          </a:prstGeom>
          <a:solidFill>
            <a:schemeClr val="bg1"/>
          </a:solidFill>
          <a:ln w="190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3" name="Content Placeholder 18">
            <a:extLst>
              <a:ext uri="{FF2B5EF4-FFF2-40B4-BE49-F238E27FC236}">
                <a16:creationId xmlns:a16="http://schemas.microsoft.com/office/drawing/2014/main" id="{38BC2407-2B37-44CC-AD36-A26E0DD00D22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6659301" y="1203767"/>
            <a:ext cx="5069712" cy="2441133"/>
          </a:xfrm>
        </p:spPr>
        <p:txBody>
          <a:bodyPr bIns="1512000" anchor="ctr" anchorCtr="0"/>
          <a:lstStyle>
            <a:lvl1pPr algn="ctr"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icons to insert graph, picture or smart art.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28A83-AC1C-485A-A316-8AA3828B4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49C8049-D3F1-4FF3-804F-782F47C2EC33}"/>
              </a:ext>
            </a:extLst>
          </p:cNvPr>
          <p:cNvSpPr/>
          <p:nvPr userDrawn="1"/>
        </p:nvSpPr>
        <p:spPr>
          <a:xfrm>
            <a:off x="-1" y="214133"/>
            <a:ext cx="75248" cy="67752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B6E15024-72EB-4215-9D93-B76C413108D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58776" y="3804660"/>
            <a:ext cx="5280026" cy="2440554"/>
          </a:xfrm>
        </p:spPr>
        <p:txBody>
          <a:bodyPr lIns="144000" tIns="144000" rIns="144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1" name="Content Placeholder 18">
            <a:extLst>
              <a:ext uri="{FF2B5EF4-FFF2-40B4-BE49-F238E27FC236}">
                <a16:creationId xmlns:a16="http://schemas.microsoft.com/office/drawing/2014/main" id="{4B77040E-7F40-4AF6-90B9-A270D9AB876C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62987" y="1203767"/>
            <a:ext cx="5069712" cy="2441133"/>
          </a:xfrm>
        </p:spPr>
        <p:txBody>
          <a:bodyPr bIns="1512000" anchor="ctr" anchorCtr="0"/>
          <a:lstStyle>
            <a:lvl1pPr algn="ctr"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icons to insert graph, picture or smart art. 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E4AFFAA-7600-4EDE-A5CC-C8B484F7863C}"/>
              </a:ext>
            </a:extLst>
          </p:cNvPr>
          <p:cNvCxnSpPr>
            <a:cxnSpLocks/>
          </p:cNvCxnSpPr>
          <p:nvPr userDrawn="1"/>
        </p:nvCxnSpPr>
        <p:spPr>
          <a:xfrm>
            <a:off x="6095206" y="1096989"/>
            <a:ext cx="0" cy="5148225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163A43A4-9D19-4E3D-B676-BA471BA1CA8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553200" y="3805234"/>
            <a:ext cx="5258613" cy="2439991"/>
          </a:xfrm>
        </p:spPr>
        <p:txBody>
          <a:bodyPr lIns="144000" tIns="144000" rIns="144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A23595A-CC7D-4B7A-8D53-7DC5B37FC1A0}"/>
              </a:ext>
            </a:extLst>
          </p:cNvPr>
          <p:cNvSpPr/>
          <p:nvPr userDrawn="1"/>
        </p:nvSpPr>
        <p:spPr>
          <a:xfrm>
            <a:off x="11826021" y="6430905"/>
            <a:ext cx="365978" cy="42709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3C49EE4-675C-4E0F-AB05-4D218F3CD53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DA862-96DC-4F2E-B8EE-450732EFABA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134416-9605-41AE-B5F0-08DB15A97CE6}"/>
              </a:ext>
            </a:extLst>
          </p:cNvPr>
          <p:cNvSpPr txBox="1"/>
          <p:nvPr userDrawn="1"/>
        </p:nvSpPr>
        <p:spPr>
          <a:xfrm>
            <a:off x="8438196" y="6513647"/>
            <a:ext cx="3302417" cy="261610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>
              <a:buClr>
                <a:schemeClr val="accent3"/>
              </a:buClr>
            </a:pPr>
            <a:r>
              <a:rPr lang="en-GB" sz="1100" b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NCI Designated Comprehensive Cancer Center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B99846E-00F5-4856-9D3F-DDE01B53822C}"/>
              </a:ext>
            </a:extLst>
          </p:cNvPr>
          <p:cNvSpPr txBox="1"/>
          <p:nvPr userDrawn="1"/>
        </p:nvSpPr>
        <p:spPr>
          <a:xfrm>
            <a:off x="355600" y="6513647"/>
            <a:ext cx="4008056" cy="2616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>
              <a:buClr>
                <a:schemeClr val="accent3"/>
              </a:buClr>
            </a:pPr>
            <a:r>
              <a:rPr lang="en-US" sz="1100" b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WINSHIP CANCER INSTITUTE OF EMORY UNIVERSITY</a:t>
            </a:r>
            <a:endParaRPr lang="en-GB" sz="1100" b="0">
              <a:solidFill>
                <a:schemeClr val="bg1"/>
              </a:solidFill>
              <a:latin typeface="+mj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4591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18 -0.00023 L -4.79167E-6 -7.40741E-7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x Content with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n object&#10;&#10;Description automatically generated">
            <a:extLst>
              <a:ext uri="{FF2B5EF4-FFF2-40B4-BE49-F238E27FC236}">
                <a16:creationId xmlns:a16="http://schemas.microsoft.com/office/drawing/2014/main" id="{41C86554-2196-4466-81A1-C3DA6DA8A0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47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8866"/>
          <a:stretch/>
        </p:blipFill>
        <p:spPr>
          <a:xfrm>
            <a:off x="-1" y="0"/>
            <a:ext cx="12192001" cy="650450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E4BC697-36B9-4E7E-BF12-07FBA9B7B137}"/>
              </a:ext>
            </a:extLst>
          </p:cNvPr>
          <p:cNvSpPr/>
          <p:nvPr userDrawn="1"/>
        </p:nvSpPr>
        <p:spPr>
          <a:xfrm>
            <a:off x="0" y="6430905"/>
            <a:ext cx="12192000" cy="4270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C7ACAA1-B735-4702-8521-FB05EE1829A4}"/>
              </a:ext>
            </a:extLst>
          </p:cNvPr>
          <p:cNvSpPr/>
          <p:nvPr userDrawn="1"/>
        </p:nvSpPr>
        <p:spPr>
          <a:xfrm flipV="1">
            <a:off x="0" y="6385186"/>
            <a:ext cx="1219200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07F6FF4-F699-4100-BE9A-7748E92B760E}"/>
              </a:ext>
            </a:extLst>
          </p:cNvPr>
          <p:cNvSpPr/>
          <p:nvPr userDrawn="1"/>
        </p:nvSpPr>
        <p:spPr>
          <a:xfrm>
            <a:off x="380187" y="1093179"/>
            <a:ext cx="3731438" cy="2619349"/>
          </a:xfrm>
          <a:prstGeom prst="rect">
            <a:avLst/>
          </a:prstGeom>
          <a:solidFill>
            <a:schemeClr val="bg1"/>
          </a:solidFill>
          <a:ln w="190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28A83-AC1C-485A-A316-8AA3828B4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49C8049-D3F1-4FF3-804F-782F47C2EC33}"/>
              </a:ext>
            </a:extLst>
          </p:cNvPr>
          <p:cNvSpPr/>
          <p:nvPr userDrawn="1"/>
        </p:nvSpPr>
        <p:spPr>
          <a:xfrm>
            <a:off x="-1" y="214133"/>
            <a:ext cx="75248" cy="67752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B6E15024-72EB-4215-9D93-B76C413108D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58776" y="3804660"/>
            <a:ext cx="3752850" cy="2440554"/>
          </a:xfrm>
        </p:spPr>
        <p:txBody>
          <a:bodyPr lIns="72000" tIns="144000" rIns="144000" bIns="144000"/>
          <a:lstStyle>
            <a:lvl1pPr>
              <a:defRPr/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1" name="Content Placeholder 18">
            <a:extLst>
              <a:ext uri="{FF2B5EF4-FFF2-40B4-BE49-F238E27FC236}">
                <a16:creationId xmlns:a16="http://schemas.microsoft.com/office/drawing/2014/main" id="{4B77040E-7F40-4AF6-90B9-A270D9AB876C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62987" y="1184717"/>
            <a:ext cx="3565453" cy="2441133"/>
          </a:xfrm>
        </p:spPr>
        <p:txBody>
          <a:bodyPr bIns="1512000" anchor="ctr" anchorCtr="0"/>
          <a:lstStyle>
            <a:lvl1pPr algn="ctr"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icons to insert graph,</a:t>
            </a:r>
            <a:br>
              <a:rPr lang="en-US"/>
            </a:br>
            <a:r>
              <a:rPr lang="en-US"/>
              <a:t> picture or smart art.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8BBCEBD-19E9-4394-8F14-8F146FAC8CEA}"/>
              </a:ext>
            </a:extLst>
          </p:cNvPr>
          <p:cNvSpPr/>
          <p:nvPr userDrawn="1"/>
        </p:nvSpPr>
        <p:spPr>
          <a:xfrm>
            <a:off x="4219575" y="1093179"/>
            <a:ext cx="3731438" cy="2619349"/>
          </a:xfrm>
          <a:prstGeom prst="rect">
            <a:avLst/>
          </a:prstGeom>
          <a:solidFill>
            <a:schemeClr val="bg1"/>
          </a:solidFill>
          <a:ln w="190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11E268E3-0FB2-420D-ACDD-E4678AC5A91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219576" y="3804660"/>
            <a:ext cx="3731437" cy="2440554"/>
          </a:xfrm>
        </p:spPr>
        <p:txBody>
          <a:bodyPr lIns="72000" tIns="144000" rIns="144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92EE81F1-DB81-4AB7-B732-38A2E1A55538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4302375" y="1184717"/>
            <a:ext cx="3565453" cy="2441133"/>
          </a:xfrm>
        </p:spPr>
        <p:txBody>
          <a:bodyPr bIns="1512000" anchor="ctr" anchorCtr="0"/>
          <a:lstStyle>
            <a:lvl1pPr algn="ctr"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icons to insert graph, </a:t>
            </a:r>
            <a:br>
              <a:rPr lang="en-US"/>
            </a:br>
            <a:r>
              <a:rPr lang="en-US"/>
              <a:t>picture or smart art.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6444A17-7A9E-4CD0-B047-48651B71EC0E}"/>
              </a:ext>
            </a:extLst>
          </p:cNvPr>
          <p:cNvSpPr/>
          <p:nvPr userDrawn="1"/>
        </p:nvSpPr>
        <p:spPr>
          <a:xfrm>
            <a:off x="8100200" y="1093179"/>
            <a:ext cx="3731438" cy="2619349"/>
          </a:xfrm>
          <a:prstGeom prst="rect">
            <a:avLst/>
          </a:prstGeom>
          <a:solidFill>
            <a:schemeClr val="bg1"/>
          </a:solidFill>
          <a:ln w="190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AB3DF17A-DE50-4B7C-BDB0-9E2D34B558B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100201" y="3804660"/>
            <a:ext cx="3731437" cy="2440554"/>
          </a:xfrm>
        </p:spPr>
        <p:txBody>
          <a:bodyPr lIns="72000" tIns="144000" rIns="144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2" name="Content Placeholder 18">
            <a:extLst>
              <a:ext uri="{FF2B5EF4-FFF2-40B4-BE49-F238E27FC236}">
                <a16:creationId xmlns:a16="http://schemas.microsoft.com/office/drawing/2014/main" id="{6D0829DF-D88C-43DA-8A90-BDE4E4678F46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8183000" y="1184717"/>
            <a:ext cx="3565453" cy="2441133"/>
          </a:xfrm>
        </p:spPr>
        <p:txBody>
          <a:bodyPr bIns="1512000" anchor="ctr" anchorCtr="0"/>
          <a:lstStyle>
            <a:lvl1pPr algn="ctr"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icons to insert graph, </a:t>
            </a:r>
            <a:br>
              <a:rPr lang="en-US"/>
            </a:br>
            <a:r>
              <a:rPr lang="en-US"/>
              <a:t>picture or smart art.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9D8CF66-3110-43FD-A66D-8C48745A29E2}"/>
              </a:ext>
            </a:extLst>
          </p:cNvPr>
          <p:cNvSpPr/>
          <p:nvPr userDrawn="1"/>
        </p:nvSpPr>
        <p:spPr>
          <a:xfrm>
            <a:off x="11826021" y="6430905"/>
            <a:ext cx="365978" cy="42709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3C49EE4-675C-4E0F-AB05-4D218F3CD53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DA862-96DC-4F2E-B8EE-450732EFABA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2642FB-6F6C-4FB8-A7B7-EF0A1F8FB67D}"/>
              </a:ext>
            </a:extLst>
          </p:cNvPr>
          <p:cNvSpPr txBox="1"/>
          <p:nvPr userDrawn="1"/>
        </p:nvSpPr>
        <p:spPr>
          <a:xfrm>
            <a:off x="8438196" y="6513647"/>
            <a:ext cx="3302417" cy="261610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>
              <a:buClr>
                <a:schemeClr val="accent3"/>
              </a:buClr>
            </a:pPr>
            <a:r>
              <a:rPr lang="en-GB" sz="1100" b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NCI Designated Comprehensive Cancer Center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A138E4-996A-4E97-9145-FE9EC0D07BAE}"/>
              </a:ext>
            </a:extLst>
          </p:cNvPr>
          <p:cNvSpPr txBox="1"/>
          <p:nvPr userDrawn="1"/>
        </p:nvSpPr>
        <p:spPr>
          <a:xfrm>
            <a:off x="355600" y="6513647"/>
            <a:ext cx="4008056" cy="2616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>
              <a:buClr>
                <a:schemeClr val="accent3"/>
              </a:buClr>
            </a:pPr>
            <a:r>
              <a:rPr lang="en-US" sz="1100" b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WINSHIP CANCER INSTITUTE OF EMORY UNIVERSITY</a:t>
            </a:r>
            <a:endParaRPr lang="en-GB" sz="1100" b="0">
              <a:solidFill>
                <a:schemeClr val="bg1"/>
              </a:solidFill>
              <a:latin typeface="+mj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5100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18 -0.00023 L -4.79167E-6 -7.40741E-7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n object&#10;&#10;Description automatically generated">
            <a:extLst>
              <a:ext uri="{FF2B5EF4-FFF2-40B4-BE49-F238E27FC236}">
                <a16:creationId xmlns:a16="http://schemas.microsoft.com/office/drawing/2014/main" id="{060C46CD-8588-48AA-8E7A-DFA3A6546D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47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8866"/>
          <a:stretch/>
        </p:blipFill>
        <p:spPr>
          <a:xfrm>
            <a:off x="-1" y="0"/>
            <a:ext cx="12192001" cy="650450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6F2A0AA-F6C8-466A-8A2F-54AA31C3F1EB}"/>
              </a:ext>
            </a:extLst>
          </p:cNvPr>
          <p:cNvSpPr/>
          <p:nvPr userDrawn="1"/>
        </p:nvSpPr>
        <p:spPr>
          <a:xfrm>
            <a:off x="0" y="6430905"/>
            <a:ext cx="12192000" cy="4270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08F59E-86D5-48DB-9A74-4DA6FFEA4BC9}"/>
              </a:ext>
            </a:extLst>
          </p:cNvPr>
          <p:cNvSpPr/>
          <p:nvPr userDrawn="1"/>
        </p:nvSpPr>
        <p:spPr>
          <a:xfrm flipV="1">
            <a:off x="0" y="6385186"/>
            <a:ext cx="1219200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35BBCFC-57A3-4B7C-9E4B-BB25E2905F03}"/>
              </a:ext>
            </a:extLst>
          </p:cNvPr>
          <p:cNvSpPr/>
          <p:nvPr userDrawn="1"/>
        </p:nvSpPr>
        <p:spPr>
          <a:xfrm>
            <a:off x="-1" y="214133"/>
            <a:ext cx="75248" cy="67752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A30FEACF-44B9-46C6-BAE5-E4A8FB2ACE0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58775" y="1377387"/>
            <a:ext cx="6754813" cy="4641388"/>
          </a:xfrm>
        </p:spPr>
        <p:txBody>
          <a:bodyPr bIns="1512000" anchor="ctr" anchorCtr="0"/>
          <a:lstStyle>
            <a:lvl1pPr algn="ctr"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icons to insert graph, picture or smart art. 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CF6ED3F2-545A-4045-83E2-85CE47C10C3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70838" y="1079500"/>
            <a:ext cx="3860800" cy="5165726"/>
          </a:xfrm>
          <a:solidFill>
            <a:schemeClr val="bg1"/>
          </a:solidFill>
          <a:ln w="19050">
            <a:solidFill>
              <a:schemeClr val="bg2"/>
            </a:solidFill>
          </a:ln>
        </p:spPr>
        <p:txBody>
          <a:bodyPr lIns="180000" anchor="ctr"/>
          <a:lstStyle>
            <a:lvl1pPr>
              <a:defRPr baseline="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36E8088-D018-49C8-B64A-C35F3337C3AF}"/>
              </a:ext>
            </a:extLst>
          </p:cNvPr>
          <p:cNvCxnSpPr>
            <a:cxnSpLocks/>
          </p:cNvCxnSpPr>
          <p:nvPr userDrawn="1"/>
        </p:nvCxnSpPr>
        <p:spPr>
          <a:xfrm>
            <a:off x="7542213" y="1079499"/>
            <a:ext cx="0" cy="5165726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55062EE0-DBDC-4660-88E5-8069ED608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B2FB1AF-234B-4143-97ED-9C8F43C407A9}"/>
              </a:ext>
            </a:extLst>
          </p:cNvPr>
          <p:cNvSpPr/>
          <p:nvPr userDrawn="1"/>
        </p:nvSpPr>
        <p:spPr>
          <a:xfrm>
            <a:off x="11826021" y="6430905"/>
            <a:ext cx="365978" cy="42709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1D3B1E-36A0-4201-BE25-6821B987D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DA862-96DC-4F2E-B8EE-450732EFABAA}" type="slidenum">
              <a:rPr lang="en-GB" smtClean="0"/>
              <a:t>‹#›</a:t>
            </a:fld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D47B26-1FFB-4358-8573-6E199794BDFC}"/>
              </a:ext>
            </a:extLst>
          </p:cNvPr>
          <p:cNvSpPr txBox="1"/>
          <p:nvPr userDrawn="1"/>
        </p:nvSpPr>
        <p:spPr>
          <a:xfrm>
            <a:off x="8438196" y="6513647"/>
            <a:ext cx="3302417" cy="261610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>
              <a:buClr>
                <a:schemeClr val="accent3"/>
              </a:buClr>
            </a:pPr>
            <a:r>
              <a:rPr lang="en-GB" sz="1100" b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NCI Designated Comprehensive Cancer Center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18C6D6-C4BD-471F-9CCD-F8592A477369}"/>
              </a:ext>
            </a:extLst>
          </p:cNvPr>
          <p:cNvSpPr txBox="1"/>
          <p:nvPr userDrawn="1"/>
        </p:nvSpPr>
        <p:spPr>
          <a:xfrm>
            <a:off x="355600" y="6513647"/>
            <a:ext cx="4008056" cy="2616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>
              <a:buClr>
                <a:schemeClr val="accent3"/>
              </a:buClr>
            </a:pPr>
            <a:r>
              <a:rPr lang="en-US" sz="1100" b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WINSHIP CANCER INSTITUTE OF EMORY UNIVERSITY</a:t>
            </a:r>
            <a:endParaRPr lang="en-GB" sz="1100" b="0">
              <a:solidFill>
                <a:schemeClr val="bg1"/>
              </a:solidFill>
              <a:latin typeface="+mj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8233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18 -0.00023 L -4.79167E-6 -7.40741E-7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close up of an object&#10;&#10;Description automatically generated">
            <a:extLst>
              <a:ext uri="{FF2B5EF4-FFF2-40B4-BE49-F238E27FC236}">
                <a16:creationId xmlns:a16="http://schemas.microsoft.com/office/drawing/2014/main" id="{6764F86C-4D5C-4BD9-89C1-2299CC99D1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47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8866"/>
          <a:stretch/>
        </p:blipFill>
        <p:spPr>
          <a:xfrm>
            <a:off x="-1" y="0"/>
            <a:ext cx="12192001" cy="650450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6F2A0AA-F6C8-466A-8A2F-54AA31C3F1EB}"/>
              </a:ext>
            </a:extLst>
          </p:cNvPr>
          <p:cNvSpPr/>
          <p:nvPr userDrawn="1"/>
        </p:nvSpPr>
        <p:spPr>
          <a:xfrm>
            <a:off x="0" y="6430905"/>
            <a:ext cx="12192000" cy="4270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08F59E-86D5-48DB-9A74-4DA6FFEA4BC9}"/>
              </a:ext>
            </a:extLst>
          </p:cNvPr>
          <p:cNvSpPr/>
          <p:nvPr userDrawn="1"/>
        </p:nvSpPr>
        <p:spPr>
          <a:xfrm flipV="1">
            <a:off x="0" y="6385186"/>
            <a:ext cx="1219200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35BBCFC-57A3-4B7C-9E4B-BB25E2905F03}"/>
              </a:ext>
            </a:extLst>
          </p:cNvPr>
          <p:cNvSpPr/>
          <p:nvPr userDrawn="1"/>
        </p:nvSpPr>
        <p:spPr>
          <a:xfrm>
            <a:off x="-1" y="214133"/>
            <a:ext cx="75248" cy="67752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37060CB-6C6D-4902-9D5B-2E0A441DF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EDA8EE8D-BCC6-41AC-9730-34BCC9D11B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78788" y="1079500"/>
            <a:ext cx="3752850" cy="5165726"/>
          </a:xfrm>
          <a:noFill/>
          <a:ln w="19050">
            <a:noFill/>
          </a:ln>
        </p:spPr>
        <p:txBody>
          <a:bodyPr lIns="180000" anchor="ctr"/>
          <a:lstStyle>
            <a:lvl1pPr>
              <a:defRPr baseline="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30DE52B-AC6E-4D7D-9014-DDD86267B140}"/>
              </a:ext>
            </a:extLst>
          </p:cNvPr>
          <p:cNvSpPr/>
          <p:nvPr userDrawn="1"/>
        </p:nvSpPr>
        <p:spPr>
          <a:xfrm>
            <a:off x="-2392680" y="0"/>
            <a:ext cx="2247418" cy="3665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200" b="1">
                <a:solidFill>
                  <a:schemeClr val="accent5"/>
                </a:solidFill>
              </a:rPr>
              <a:t>TO ADD OR CHANGE PICTURE:</a:t>
            </a:r>
            <a:r>
              <a:rPr lang="en-GB" sz="1050" b="1">
                <a:solidFill>
                  <a:schemeClr val="accent5"/>
                </a:solidFill>
              </a:rPr>
              <a:t/>
            </a:r>
            <a:br>
              <a:rPr lang="en-GB" sz="1050" b="1">
                <a:solidFill>
                  <a:schemeClr val="accent5"/>
                </a:solidFill>
              </a:rPr>
            </a:br>
            <a:endParaRPr lang="en-GB" sz="1050">
              <a:solidFill>
                <a:schemeClr val="accent5"/>
              </a:solidFill>
            </a:endParaRPr>
          </a:p>
          <a:p>
            <a:endParaRPr lang="en-GB" sz="1050">
              <a:solidFill>
                <a:schemeClr val="tx2"/>
              </a:solidFill>
            </a:endParaRPr>
          </a:p>
          <a:p>
            <a:pPr marL="228600" indent="-228600">
              <a:spcAft>
                <a:spcPts val="600"/>
              </a:spcAft>
              <a:buAutoNum type="arabicParenR"/>
            </a:pPr>
            <a:r>
              <a:rPr lang="en-GB" sz="1050">
                <a:solidFill>
                  <a:schemeClr val="accent1"/>
                </a:solidFill>
              </a:rPr>
              <a:t>Click the icon in the middle placeholder, or right click -&gt; change picture. If a picture is already inserted into the placeholder, you can change by right clicking on the picture and selecting ‘change picture.</a:t>
            </a:r>
          </a:p>
          <a:p>
            <a:pPr marL="228600" indent="-228600">
              <a:spcAft>
                <a:spcPts val="600"/>
              </a:spcAft>
              <a:buAutoNum type="arabicParenR"/>
            </a:pPr>
            <a:r>
              <a:rPr lang="en-GB" sz="1050" b="0">
                <a:solidFill>
                  <a:schemeClr val="accent1"/>
                </a:solidFill>
              </a:rPr>
              <a:t>Choose a picture</a:t>
            </a:r>
            <a:endParaRPr lang="en-GB" sz="1050">
              <a:solidFill>
                <a:schemeClr val="accent1"/>
              </a:solidFill>
            </a:endParaRPr>
          </a:p>
          <a:p>
            <a:pPr marL="228600" indent="-228600">
              <a:spcAft>
                <a:spcPts val="600"/>
              </a:spcAft>
              <a:buAutoNum type="arabicParenR"/>
            </a:pPr>
            <a:r>
              <a:rPr lang="en-GB" sz="1050">
                <a:solidFill>
                  <a:schemeClr val="accent1"/>
                </a:solidFill>
              </a:rPr>
              <a:t>To realign the picture, simply reset the slide, or use the crop feature that can be found under the ‘picture format’ tab.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B4CDA92-D250-4FFB-812F-84C7097A387A}"/>
              </a:ext>
            </a:extLst>
          </p:cNvPr>
          <p:cNvSpPr/>
          <p:nvPr userDrawn="1"/>
        </p:nvSpPr>
        <p:spPr>
          <a:xfrm>
            <a:off x="358774" y="1079499"/>
            <a:ext cx="7612064" cy="5165726"/>
          </a:xfrm>
          <a:prstGeom prst="rect">
            <a:avLst/>
          </a:prstGeom>
          <a:solidFill>
            <a:schemeClr val="bg1"/>
          </a:solidFill>
          <a:ln w="19050">
            <a:solidFill>
              <a:schemeClr val="bg2"/>
            </a:solidFill>
          </a:ln>
        </p:spPr>
        <p:txBody>
          <a:bodyPr vert="horz" lIns="180000" tIns="45720" rIns="144000" bIns="45720" rtlCol="0" anchor="ctr">
            <a:noAutofit/>
          </a:bodyPr>
          <a:lstStyle/>
          <a:p>
            <a:pPr lv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GB" sz="1400" b="0" baseline="0">
              <a:solidFill>
                <a:schemeClr val="tx1"/>
              </a:solidFill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25D060-DCC4-4A8F-A926-5209A77E868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26642" y="1220216"/>
            <a:ext cx="7291477" cy="4884293"/>
          </a:xfrm>
          <a:solidFill>
            <a:schemeClr val="bg2"/>
          </a:solidFill>
        </p:spPr>
        <p:txBody>
          <a:bodyPr vert="horz" lIns="0" tIns="45720" rIns="91440" bIns="1512000" rtlCol="0" anchor="ctr" anchorCtr="0">
            <a:normAutofit/>
          </a:bodyPr>
          <a:lstStyle>
            <a:lvl1pPr algn="ctr">
              <a:defRPr lang="en-GB"/>
            </a:lvl1pPr>
          </a:lstStyle>
          <a:p>
            <a:pPr lvl="0" algn="ctr"/>
            <a:r>
              <a:rPr lang="en-GB"/>
              <a:t>Click icon to insert picture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571853E-D270-49A9-BEC5-F964AF2924B1}"/>
              </a:ext>
            </a:extLst>
          </p:cNvPr>
          <p:cNvSpPr/>
          <p:nvPr userDrawn="1"/>
        </p:nvSpPr>
        <p:spPr>
          <a:xfrm>
            <a:off x="11826021" y="6430905"/>
            <a:ext cx="365978" cy="42709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1D3B1E-36A0-4201-BE25-6821B987D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DA862-96DC-4F2E-B8EE-450732EFABAA}" type="slidenum">
              <a:rPr lang="en-GB" smtClean="0"/>
              <a:t>‹#›</a:t>
            </a:fld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2764D8-80D5-42EB-B21E-31C0F7487AA5}"/>
              </a:ext>
            </a:extLst>
          </p:cNvPr>
          <p:cNvSpPr txBox="1"/>
          <p:nvPr userDrawn="1"/>
        </p:nvSpPr>
        <p:spPr>
          <a:xfrm>
            <a:off x="8438196" y="6513647"/>
            <a:ext cx="3302417" cy="261610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>
              <a:buClr>
                <a:schemeClr val="accent3"/>
              </a:buClr>
            </a:pPr>
            <a:r>
              <a:rPr lang="en-GB" sz="1100" b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NCI Designated Comprehensive Cancer Center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CE6B7CD-11F7-4D68-84FB-3793F3D5C88B}"/>
              </a:ext>
            </a:extLst>
          </p:cNvPr>
          <p:cNvSpPr txBox="1"/>
          <p:nvPr userDrawn="1"/>
        </p:nvSpPr>
        <p:spPr>
          <a:xfrm>
            <a:off x="355600" y="6513647"/>
            <a:ext cx="4008056" cy="2616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>
              <a:buClr>
                <a:schemeClr val="accent3"/>
              </a:buClr>
            </a:pPr>
            <a:r>
              <a:rPr lang="en-US" sz="1100" b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WINSHIP CANCER INSTITUTE OF EMORY UNIVERSITY</a:t>
            </a:r>
            <a:endParaRPr lang="en-GB" sz="1100" b="0">
              <a:solidFill>
                <a:schemeClr val="bg1"/>
              </a:solidFill>
              <a:latin typeface="+mj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9546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18 -0.00023 L -4.79167E-6 -7.40741E-7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n object&#10;&#10;Description automatically generated">
            <a:extLst>
              <a:ext uri="{FF2B5EF4-FFF2-40B4-BE49-F238E27FC236}">
                <a16:creationId xmlns:a16="http://schemas.microsoft.com/office/drawing/2014/main" id="{977D8323-47DB-4C81-86F8-B01DD7E8C9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47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842469E-CC52-479B-B3FC-33CA86D15D67}"/>
              </a:ext>
            </a:extLst>
          </p:cNvPr>
          <p:cNvSpPr/>
          <p:nvPr userDrawn="1"/>
        </p:nvSpPr>
        <p:spPr>
          <a:xfrm>
            <a:off x="0" y="6430905"/>
            <a:ext cx="12192000" cy="4270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3907EED-4426-4CB4-87B7-5D5A2D437DFF}"/>
              </a:ext>
            </a:extLst>
          </p:cNvPr>
          <p:cNvSpPr/>
          <p:nvPr userDrawn="1"/>
        </p:nvSpPr>
        <p:spPr>
          <a:xfrm flipV="1">
            <a:off x="0" y="6385186"/>
            <a:ext cx="1219200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362DD43-05DC-4055-A188-7D08FED90DB4}"/>
              </a:ext>
            </a:extLst>
          </p:cNvPr>
          <p:cNvSpPr/>
          <p:nvPr userDrawn="1"/>
        </p:nvSpPr>
        <p:spPr>
          <a:xfrm>
            <a:off x="11826021" y="6430905"/>
            <a:ext cx="365978" cy="42709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A60BB4-8A51-40B3-BDCB-354C2FB2D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DA862-96DC-4F2E-B8EE-450732EFABAA}" type="slidenum">
              <a:rPr lang="en-GB" smtClean="0"/>
              <a:t>‹#›</a:t>
            </a:fld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B402F6-86EE-4D82-89C0-A02202E085B4}"/>
              </a:ext>
            </a:extLst>
          </p:cNvPr>
          <p:cNvSpPr txBox="1"/>
          <p:nvPr userDrawn="1"/>
        </p:nvSpPr>
        <p:spPr>
          <a:xfrm>
            <a:off x="8438196" y="6513647"/>
            <a:ext cx="3302417" cy="261610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>
              <a:buClr>
                <a:schemeClr val="accent3"/>
              </a:buClr>
            </a:pPr>
            <a:r>
              <a:rPr lang="en-GB" sz="1100" b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NCI Designated Comprehensive Cancer Center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6A1323-0EB9-4640-9E9E-E08E397DDFDF}"/>
              </a:ext>
            </a:extLst>
          </p:cNvPr>
          <p:cNvSpPr txBox="1"/>
          <p:nvPr userDrawn="1"/>
        </p:nvSpPr>
        <p:spPr>
          <a:xfrm>
            <a:off x="355600" y="6513647"/>
            <a:ext cx="4008056" cy="2616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>
              <a:buClr>
                <a:schemeClr val="accent3"/>
              </a:buClr>
            </a:pPr>
            <a:r>
              <a:rPr lang="en-US" sz="1100" b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WINSHIP CANCER INSTITUTE OF EMORY UNIVERSITY</a:t>
            </a:r>
            <a:endParaRPr lang="en-GB" sz="1100" b="0">
              <a:solidFill>
                <a:schemeClr val="bg1"/>
              </a:solidFill>
              <a:latin typeface="+mj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190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Winship Midtow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8D007A6-7751-414D-8A71-EA5A6BC98985}"/>
              </a:ext>
            </a:extLst>
          </p:cNvPr>
          <p:cNvSpPr/>
          <p:nvPr userDrawn="1"/>
        </p:nvSpPr>
        <p:spPr>
          <a:xfrm flipH="1">
            <a:off x="6151562" y="0"/>
            <a:ext cx="6040438" cy="6857999"/>
          </a:xfrm>
          <a:prstGeom prst="rect">
            <a:avLst/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F08CE7F-8000-4729-9B24-63C8AC781E54}"/>
              </a:ext>
            </a:extLst>
          </p:cNvPr>
          <p:cNvSpPr/>
          <p:nvPr userDrawn="1"/>
        </p:nvSpPr>
        <p:spPr>
          <a:xfrm>
            <a:off x="6040438" y="9524"/>
            <a:ext cx="107950" cy="6843395"/>
          </a:xfrm>
          <a:prstGeom prst="rect">
            <a:avLst/>
          </a:prstGeom>
          <a:solidFill>
            <a:schemeClr val="accent4"/>
          </a:solidFill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437E06-F37C-4948-876D-AB0E8750883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84314" y="493036"/>
            <a:ext cx="5247323" cy="2391939"/>
          </a:xfrm>
          <a:noFill/>
        </p:spPr>
        <p:txBody>
          <a:bodyPr lIns="0" tIns="0" bIns="0" anchor="b">
            <a:normAutofit/>
          </a:bodyPr>
          <a:lstStyle>
            <a:lvl1pPr algn="l"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PRESENTATION title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65B0F4-ADA9-49D5-92D6-7498C28FDA5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4315" y="3192785"/>
            <a:ext cx="5247321" cy="1697519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baseline="0">
                <a:solidFill>
                  <a:schemeClr val="accent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add subtitle / speakers </a:t>
            </a:r>
            <a:endParaRPr lang="en-GB"/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39CD9A54-0CA3-4D11-867B-9A797D6584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433" r="49916" b="24917"/>
          <a:stretch/>
        </p:blipFill>
        <p:spPr>
          <a:xfrm rot="5400000">
            <a:off x="3685796" y="2443948"/>
            <a:ext cx="6890192" cy="1965006"/>
          </a:xfrm>
          <a:prstGeom prst="rect">
            <a:avLst/>
          </a:prstGeom>
        </p:spPr>
      </p:pic>
      <p:pic>
        <p:nvPicPr>
          <p:cNvPr id="6" name="Picture 5" descr="A tall building in a city&#10;&#10;Description automatically generated">
            <a:extLst>
              <a:ext uri="{FF2B5EF4-FFF2-40B4-BE49-F238E27FC236}">
                <a16:creationId xmlns:a16="http://schemas.microsoft.com/office/drawing/2014/main" id="{351D5810-6ABE-4866-B826-6CB9430617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89" r="14296"/>
          <a:stretch/>
        </p:blipFill>
        <p:spPr>
          <a:xfrm>
            <a:off x="0" y="0"/>
            <a:ext cx="6040437" cy="6857993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0769B42-86AB-4314-AE3B-ECBE300CBA2E}"/>
              </a:ext>
            </a:extLst>
          </p:cNvPr>
          <p:cNvGrpSpPr/>
          <p:nvPr userDrawn="1"/>
        </p:nvGrpSpPr>
        <p:grpSpPr>
          <a:xfrm>
            <a:off x="9055275" y="5346544"/>
            <a:ext cx="2776363" cy="1024341"/>
            <a:chOff x="6503991" y="5346544"/>
            <a:chExt cx="2776363" cy="102434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B4407E6-D0A6-49E9-B9EE-71F91A5688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03991" y="5372324"/>
              <a:ext cx="1276553" cy="998561"/>
            </a:xfrm>
            <a:prstGeom prst="rect">
              <a:avLst/>
            </a:prstGeom>
          </p:spPr>
        </p:pic>
        <p:pic>
          <p:nvPicPr>
            <p:cNvPr id="17" name="Picture 16" descr="A close up of a sign&#10;&#10;Description automatically generated">
              <a:extLst>
                <a:ext uri="{FF2B5EF4-FFF2-40B4-BE49-F238E27FC236}">
                  <a16:creationId xmlns:a16="http://schemas.microsoft.com/office/drawing/2014/main" id="{00B11398-43C4-4E21-945B-B4AD9291149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18940" y="5346544"/>
              <a:ext cx="1161414" cy="10184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04275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19 -0.00024 L 1.66667E-6 3.7037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1.66667E-6 -0.03472 L 1.66667E-6 -1.85185E-6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250"/>
                  </p:stCondLst>
                  <p:childTnLst>
                    <p:animMotion origin="layout" path="M 1.66667E-6 -0.03472 L 1.66667E-6 -1.85185E-6 " pathEditMode="relative" rAng="0" ptsTypes="AA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0" y="1736"/>
                    </p:animMotion>
                  </p:childTnLst>
                </p:cTn>
              </p:par>
            </p:tnLst>
          </p:tmpl>
        </p:tmplLst>
      </p:bldP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 not us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A5B27D-3BB1-4E07-9C43-DF4D40C644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DA862-96DC-4F2E-B8EE-450732EFABA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50EA2F8-EC71-4727-984A-253C55E07C8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/>
              <a:t>Please do not use any layouts </a:t>
            </a:r>
            <a:br>
              <a:rPr lang="en-GB" sz="4800"/>
            </a:br>
            <a:r>
              <a:rPr lang="en-GB" sz="4800"/>
              <a:t>that appear after this.</a:t>
            </a:r>
          </a:p>
        </p:txBody>
      </p:sp>
    </p:spTree>
    <p:extLst>
      <p:ext uri="{BB962C8B-B14F-4D97-AF65-F5344CB8AC3E}">
        <p14:creationId xmlns:p14="http://schemas.microsoft.com/office/powerpoint/2010/main" val="2010640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Winship Stairw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8D007A6-7751-414D-8A71-EA5A6BC98985}"/>
              </a:ext>
            </a:extLst>
          </p:cNvPr>
          <p:cNvSpPr/>
          <p:nvPr userDrawn="1"/>
        </p:nvSpPr>
        <p:spPr>
          <a:xfrm flipH="1">
            <a:off x="6151562" y="0"/>
            <a:ext cx="6040438" cy="6857999"/>
          </a:xfrm>
          <a:prstGeom prst="rect">
            <a:avLst/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F08CE7F-8000-4729-9B24-63C8AC781E54}"/>
              </a:ext>
            </a:extLst>
          </p:cNvPr>
          <p:cNvSpPr/>
          <p:nvPr userDrawn="1"/>
        </p:nvSpPr>
        <p:spPr>
          <a:xfrm>
            <a:off x="6040438" y="9524"/>
            <a:ext cx="107950" cy="6843395"/>
          </a:xfrm>
          <a:prstGeom prst="rect">
            <a:avLst/>
          </a:prstGeom>
          <a:solidFill>
            <a:schemeClr val="accent4"/>
          </a:solidFill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437E06-F37C-4948-876D-AB0E8750883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84314" y="493036"/>
            <a:ext cx="5247323" cy="2391939"/>
          </a:xfrm>
          <a:noFill/>
        </p:spPr>
        <p:txBody>
          <a:bodyPr lIns="0" tIns="0" bIns="0" anchor="b">
            <a:normAutofit/>
          </a:bodyPr>
          <a:lstStyle>
            <a:lvl1pPr algn="l"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PRESENTATION title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65B0F4-ADA9-49D5-92D6-7498C28FDA5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4315" y="3192785"/>
            <a:ext cx="5247321" cy="1697519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baseline="0">
                <a:solidFill>
                  <a:schemeClr val="accent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add subtitle / speakers </a:t>
            </a:r>
            <a:endParaRPr lang="en-GB"/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39CD9A54-0CA3-4D11-867B-9A797D6584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433" r="49916" b="24917"/>
          <a:stretch/>
        </p:blipFill>
        <p:spPr>
          <a:xfrm rot="5400000">
            <a:off x="3685796" y="2443948"/>
            <a:ext cx="6890192" cy="19650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96172B-9A14-4BA5-9C0F-899E396CAB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2" t="270" r="18979" b="407"/>
          <a:stretch/>
        </p:blipFill>
        <p:spPr>
          <a:xfrm>
            <a:off x="0" y="0"/>
            <a:ext cx="6040437" cy="6858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69DE319-E07A-4E51-8FE2-8856AEF22D19}"/>
              </a:ext>
            </a:extLst>
          </p:cNvPr>
          <p:cNvGrpSpPr/>
          <p:nvPr userDrawn="1"/>
        </p:nvGrpSpPr>
        <p:grpSpPr>
          <a:xfrm>
            <a:off x="9055275" y="5346544"/>
            <a:ext cx="2776363" cy="1024341"/>
            <a:chOff x="6503991" y="5346544"/>
            <a:chExt cx="2776363" cy="102434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8F6E714-57D5-4A82-85D7-160DE9A1D7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03991" y="5372324"/>
              <a:ext cx="1276553" cy="998561"/>
            </a:xfrm>
            <a:prstGeom prst="rect">
              <a:avLst/>
            </a:prstGeom>
          </p:spPr>
        </p:pic>
        <p:pic>
          <p:nvPicPr>
            <p:cNvPr id="17" name="Picture 16" descr="A close up of a sign&#10;&#10;Description automatically generated">
              <a:extLst>
                <a:ext uri="{FF2B5EF4-FFF2-40B4-BE49-F238E27FC236}">
                  <a16:creationId xmlns:a16="http://schemas.microsoft.com/office/drawing/2014/main" id="{E8ACB41B-A446-4645-AB84-35C8B20753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18940" y="5346544"/>
              <a:ext cx="1161414" cy="10184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19204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19 -0.00024 L 1.66667E-6 3.7037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1.66667E-6 -0.03472 L 1.66667E-6 -1.85185E-6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250"/>
                  </p:stCondLst>
                  <p:childTnLst>
                    <p:animMotion origin="layout" path="M 1.66667E-6 -0.03472 L 1.66667E-6 -1.85185E-6 " pathEditMode="relative" rAng="0" ptsTypes="AA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0" y="1736"/>
                    </p:animMotion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ell and Molecular Biology Research Pro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8D007A6-7751-414D-8A71-EA5A6BC98985}"/>
              </a:ext>
            </a:extLst>
          </p:cNvPr>
          <p:cNvSpPr/>
          <p:nvPr userDrawn="1"/>
        </p:nvSpPr>
        <p:spPr>
          <a:xfrm flipH="1">
            <a:off x="6151562" y="0"/>
            <a:ext cx="6040438" cy="6857999"/>
          </a:xfrm>
          <a:prstGeom prst="rect">
            <a:avLst/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/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39CD9A54-0CA3-4D11-867B-9A797D6584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433" r="49916" b="24917"/>
          <a:stretch/>
        </p:blipFill>
        <p:spPr>
          <a:xfrm rot="5400000">
            <a:off x="3685796" y="2443948"/>
            <a:ext cx="6890192" cy="196500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F08CE7F-8000-4729-9B24-63C8AC781E54}"/>
              </a:ext>
            </a:extLst>
          </p:cNvPr>
          <p:cNvSpPr/>
          <p:nvPr userDrawn="1"/>
        </p:nvSpPr>
        <p:spPr>
          <a:xfrm>
            <a:off x="6040438" y="9524"/>
            <a:ext cx="107950" cy="6843395"/>
          </a:xfrm>
          <a:prstGeom prst="rect">
            <a:avLst/>
          </a:prstGeom>
          <a:solidFill>
            <a:schemeClr val="accent4"/>
          </a:solidFill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437E06-F37C-4948-876D-AB0E8750883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84314" y="493036"/>
            <a:ext cx="5247323" cy="2391939"/>
          </a:xfrm>
          <a:noFill/>
        </p:spPr>
        <p:txBody>
          <a:bodyPr lIns="0" tIns="0" bIns="0" anchor="b">
            <a:normAutofit/>
          </a:bodyPr>
          <a:lstStyle>
            <a:lvl1pPr algn="l"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PRESENTATION title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65B0F4-ADA9-49D5-92D6-7498C28FDA5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4315" y="3192785"/>
            <a:ext cx="5247321" cy="1697519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baseline="0">
                <a:solidFill>
                  <a:schemeClr val="accent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add subtitle / speakers </a:t>
            </a:r>
            <a:endParaRPr lang="en-GB"/>
          </a:p>
        </p:txBody>
      </p:sp>
      <p:pic>
        <p:nvPicPr>
          <p:cNvPr id="6" name="Picture 5" descr="A picture containing light, sitting, dark, lit&#10;&#10;Description automatically generated">
            <a:extLst>
              <a:ext uri="{FF2B5EF4-FFF2-40B4-BE49-F238E27FC236}">
                <a16:creationId xmlns:a16="http://schemas.microsoft.com/office/drawing/2014/main" id="{AF13B112-AA64-47A7-9176-49ABFD327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39" t="4102" r="903" b="22487"/>
          <a:stretch/>
        </p:blipFill>
        <p:spPr>
          <a:xfrm flipH="1">
            <a:off x="0" y="-2"/>
            <a:ext cx="6040438" cy="685800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7A7670B-22B1-4D33-A19B-CB6937C828AA}"/>
              </a:ext>
            </a:extLst>
          </p:cNvPr>
          <p:cNvGrpSpPr/>
          <p:nvPr userDrawn="1"/>
        </p:nvGrpSpPr>
        <p:grpSpPr>
          <a:xfrm>
            <a:off x="9055275" y="5346544"/>
            <a:ext cx="2776363" cy="1024341"/>
            <a:chOff x="6503991" y="5346544"/>
            <a:chExt cx="2776363" cy="102434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9AF90DD-7D19-4843-BAA3-196D9B4F29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03991" y="5372324"/>
              <a:ext cx="1276553" cy="998561"/>
            </a:xfrm>
            <a:prstGeom prst="rect">
              <a:avLst/>
            </a:prstGeom>
          </p:spPr>
        </p:pic>
        <p:pic>
          <p:nvPicPr>
            <p:cNvPr id="17" name="Picture 16" descr="A close up of a sign&#10;&#10;Description automatically generated">
              <a:extLst>
                <a:ext uri="{FF2B5EF4-FFF2-40B4-BE49-F238E27FC236}">
                  <a16:creationId xmlns:a16="http://schemas.microsoft.com/office/drawing/2014/main" id="{84431981-075A-4151-A722-067608893B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18940" y="5346544"/>
              <a:ext cx="1161414" cy="10184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64450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19 -0.00024 L 1.66667E-6 3.7037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1.66667E-6 -0.03472 L 1.66667E-6 -1.85185E-6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250"/>
                  </p:stCondLst>
                  <p:childTnLst>
                    <p:animMotion origin="layout" path="M 1.66667E-6 -0.03472 L 1.66667E-6 -1.85185E-6 " pathEditMode="relative" rAng="0" ptsTypes="AA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0" y="1736"/>
                    </p:animMotion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ancer Immunology Research Pro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8D007A6-7751-414D-8A71-EA5A6BC98985}"/>
              </a:ext>
            </a:extLst>
          </p:cNvPr>
          <p:cNvSpPr/>
          <p:nvPr userDrawn="1"/>
        </p:nvSpPr>
        <p:spPr>
          <a:xfrm flipH="1">
            <a:off x="6151562" y="0"/>
            <a:ext cx="6040438" cy="6857999"/>
          </a:xfrm>
          <a:prstGeom prst="rect">
            <a:avLst/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F08CE7F-8000-4729-9B24-63C8AC781E54}"/>
              </a:ext>
            </a:extLst>
          </p:cNvPr>
          <p:cNvSpPr/>
          <p:nvPr userDrawn="1"/>
        </p:nvSpPr>
        <p:spPr>
          <a:xfrm>
            <a:off x="6040438" y="9524"/>
            <a:ext cx="107950" cy="6843395"/>
          </a:xfrm>
          <a:prstGeom prst="rect">
            <a:avLst/>
          </a:prstGeom>
          <a:solidFill>
            <a:schemeClr val="accent4"/>
          </a:solidFill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437E06-F37C-4948-876D-AB0E8750883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84314" y="493036"/>
            <a:ext cx="5247323" cy="2391939"/>
          </a:xfrm>
          <a:noFill/>
        </p:spPr>
        <p:txBody>
          <a:bodyPr lIns="0" tIns="0" bIns="0" anchor="b">
            <a:normAutofit/>
          </a:bodyPr>
          <a:lstStyle>
            <a:lvl1pPr algn="l"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PRESENTATION title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65B0F4-ADA9-49D5-92D6-7498C28FDA5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4315" y="3192785"/>
            <a:ext cx="5247321" cy="1697519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baseline="0">
                <a:solidFill>
                  <a:schemeClr val="accent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add subtitle / speakers </a:t>
            </a:r>
            <a:endParaRPr lang="en-GB"/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39CD9A54-0CA3-4D11-867B-9A797D6584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433" r="49916" b="24917"/>
          <a:stretch/>
        </p:blipFill>
        <p:spPr>
          <a:xfrm rot="5400000">
            <a:off x="3685796" y="2443948"/>
            <a:ext cx="6890192" cy="1965006"/>
          </a:xfrm>
          <a:prstGeom prst="rect">
            <a:avLst/>
          </a:prstGeom>
        </p:spPr>
      </p:pic>
      <p:pic>
        <p:nvPicPr>
          <p:cNvPr id="5" name="Picture 4" descr="A picture containing food&#10;&#10;Description automatically generated">
            <a:extLst>
              <a:ext uri="{FF2B5EF4-FFF2-40B4-BE49-F238E27FC236}">
                <a16:creationId xmlns:a16="http://schemas.microsoft.com/office/drawing/2014/main" id="{9318AFE2-6A2D-4FB5-80F0-268B1901F5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3" r="18639"/>
          <a:stretch/>
        </p:blipFill>
        <p:spPr>
          <a:xfrm>
            <a:off x="0" y="0"/>
            <a:ext cx="6040437" cy="6858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5CB6243-CD83-472C-B733-3ED6139283C3}"/>
              </a:ext>
            </a:extLst>
          </p:cNvPr>
          <p:cNvGrpSpPr/>
          <p:nvPr userDrawn="1"/>
        </p:nvGrpSpPr>
        <p:grpSpPr>
          <a:xfrm>
            <a:off x="9055275" y="5346544"/>
            <a:ext cx="2776363" cy="1024341"/>
            <a:chOff x="6503991" y="5346544"/>
            <a:chExt cx="2776363" cy="102434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DA28539-42D2-404A-9EC2-1F80F056AA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03991" y="5372324"/>
              <a:ext cx="1276553" cy="998561"/>
            </a:xfrm>
            <a:prstGeom prst="rect">
              <a:avLst/>
            </a:prstGeom>
          </p:spPr>
        </p:pic>
        <p:pic>
          <p:nvPicPr>
            <p:cNvPr id="17" name="Picture 16" descr="A close up of a sign&#10;&#10;Description automatically generated">
              <a:extLst>
                <a:ext uri="{FF2B5EF4-FFF2-40B4-BE49-F238E27FC236}">
                  <a16:creationId xmlns:a16="http://schemas.microsoft.com/office/drawing/2014/main" id="{54BEEAF2-5C0F-4F2A-A45F-ED957B3516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18940" y="5346544"/>
              <a:ext cx="1161414" cy="10184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15686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19 -0.00024 L 1.66667E-6 3.7037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1.66667E-6 -0.03472 L 1.66667E-6 -1.85185E-6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250"/>
                  </p:stCondLst>
                  <p:childTnLst>
                    <p:animMotion origin="layout" path="M 1.66667E-6 -0.03472 L 1.66667E-6 -1.85185E-6 " pathEditMode="relative" rAng="0" ptsTypes="AA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0" y="1736"/>
                    </p:animMotion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ancer Prevention and Control Research Pro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8D007A6-7751-414D-8A71-EA5A6BC98985}"/>
              </a:ext>
            </a:extLst>
          </p:cNvPr>
          <p:cNvSpPr/>
          <p:nvPr userDrawn="1"/>
        </p:nvSpPr>
        <p:spPr>
          <a:xfrm flipH="1">
            <a:off x="6151562" y="0"/>
            <a:ext cx="6040438" cy="6857999"/>
          </a:xfrm>
          <a:prstGeom prst="rect">
            <a:avLst/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F08CE7F-8000-4729-9B24-63C8AC781E54}"/>
              </a:ext>
            </a:extLst>
          </p:cNvPr>
          <p:cNvSpPr/>
          <p:nvPr userDrawn="1"/>
        </p:nvSpPr>
        <p:spPr>
          <a:xfrm>
            <a:off x="6040438" y="9524"/>
            <a:ext cx="107950" cy="6843395"/>
          </a:xfrm>
          <a:prstGeom prst="rect">
            <a:avLst/>
          </a:prstGeom>
          <a:solidFill>
            <a:schemeClr val="accent4"/>
          </a:solidFill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437E06-F37C-4948-876D-AB0E8750883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84314" y="493036"/>
            <a:ext cx="5247323" cy="2391939"/>
          </a:xfrm>
          <a:noFill/>
        </p:spPr>
        <p:txBody>
          <a:bodyPr lIns="0" tIns="0" bIns="0" anchor="b">
            <a:normAutofit/>
          </a:bodyPr>
          <a:lstStyle>
            <a:lvl1pPr algn="l"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PRESENTATION title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65B0F4-ADA9-49D5-92D6-7498C28FDA5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4315" y="3192785"/>
            <a:ext cx="5247321" cy="1697519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baseline="0">
                <a:solidFill>
                  <a:schemeClr val="accent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add subtitle / speakers </a:t>
            </a:r>
            <a:endParaRPr lang="en-GB"/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39CD9A54-0CA3-4D11-867B-9A797D6584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433" r="49916" b="24917"/>
          <a:stretch/>
        </p:blipFill>
        <p:spPr>
          <a:xfrm rot="5400000">
            <a:off x="3685796" y="2443948"/>
            <a:ext cx="6890192" cy="196500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C6DCFEA-1AD0-4C71-8F60-52178E5CCC0D}"/>
              </a:ext>
            </a:extLst>
          </p:cNvPr>
          <p:cNvSpPr/>
          <p:nvPr userDrawn="1"/>
        </p:nvSpPr>
        <p:spPr>
          <a:xfrm>
            <a:off x="0" y="0"/>
            <a:ext cx="6040438" cy="685800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 descr="A picture containing flying, air, large, people&#10;&#10;Description automatically generated">
            <a:extLst>
              <a:ext uri="{FF2B5EF4-FFF2-40B4-BE49-F238E27FC236}">
                <a16:creationId xmlns:a16="http://schemas.microsoft.com/office/drawing/2014/main" id="{B26F636E-358D-45D9-8D5A-6C380AC6844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82" y="568049"/>
            <a:ext cx="5652135" cy="565213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9616F4A-E937-490D-8D2C-C12F18627A7F}"/>
              </a:ext>
            </a:extLst>
          </p:cNvPr>
          <p:cNvGrpSpPr/>
          <p:nvPr userDrawn="1"/>
        </p:nvGrpSpPr>
        <p:grpSpPr>
          <a:xfrm>
            <a:off x="9055275" y="5346544"/>
            <a:ext cx="2776363" cy="1024341"/>
            <a:chOff x="6503991" y="5346544"/>
            <a:chExt cx="2776363" cy="102434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5001043-E928-452B-AD5D-F76C2C6566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03991" y="5372324"/>
              <a:ext cx="1276553" cy="998561"/>
            </a:xfrm>
            <a:prstGeom prst="rect">
              <a:avLst/>
            </a:prstGeom>
          </p:spPr>
        </p:pic>
        <p:pic>
          <p:nvPicPr>
            <p:cNvPr id="18" name="Picture 17" descr="A close up of a sign&#10;&#10;Description automatically generated">
              <a:extLst>
                <a:ext uri="{FF2B5EF4-FFF2-40B4-BE49-F238E27FC236}">
                  <a16:creationId xmlns:a16="http://schemas.microsoft.com/office/drawing/2014/main" id="{78029B5F-C607-4757-BEC1-B871413234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18940" y="5346544"/>
              <a:ext cx="1161414" cy="10184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75457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19 -0.00024 L 1.66667E-6 3.7037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1.66667E-6 -0.03472 L 1.66667E-6 -1.85185E-6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250"/>
                  </p:stCondLst>
                  <p:childTnLst>
                    <p:animMotion origin="layout" path="M 1.66667E-6 -0.03472 L 1.66667E-6 -1.85185E-6 " pathEditMode="relative" rAng="0" ptsTypes="AA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0" y="1736"/>
                    </p:animMotion>
                  </p:childTnLst>
                </p:cTn>
              </p:par>
            </p:tnLst>
          </p:tmpl>
        </p:tmplLst>
      </p:bldP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Discovery and developmental theraputicss research pro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8D007A6-7751-414D-8A71-EA5A6BC98985}"/>
              </a:ext>
            </a:extLst>
          </p:cNvPr>
          <p:cNvSpPr/>
          <p:nvPr userDrawn="1"/>
        </p:nvSpPr>
        <p:spPr>
          <a:xfrm flipH="1">
            <a:off x="6151562" y="0"/>
            <a:ext cx="6040438" cy="6857999"/>
          </a:xfrm>
          <a:prstGeom prst="rect">
            <a:avLst/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F08CE7F-8000-4729-9B24-63C8AC781E54}"/>
              </a:ext>
            </a:extLst>
          </p:cNvPr>
          <p:cNvSpPr/>
          <p:nvPr userDrawn="1"/>
        </p:nvSpPr>
        <p:spPr>
          <a:xfrm>
            <a:off x="6040438" y="9524"/>
            <a:ext cx="107950" cy="6843395"/>
          </a:xfrm>
          <a:prstGeom prst="rect">
            <a:avLst/>
          </a:prstGeom>
          <a:solidFill>
            <a:schemeClr val="accent4"/>
          </a:solidFill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437E06-F37C-4948-876D-AB0E8750883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84314" y="493036"/>
            <a:ext cx="5247323" cy="2391939"/>
          </a:xfrm>
          <a:noFill/>
        </p:spPr>
        <p:txBody>
          <a:bodyPr lIns="0" tIns="0" bIns="0" anchor="b">
            <a:normAutofit/>
          </a:bodyPr>
          <a:lstStyle>
            <a:lvl1pPr algn="l"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PRESENTATION title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65B0F4-ADA9-49D5-92D6-7498C28FDA5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4315" y="3192785"/>
            <a:ext cx="5247321" cy="1697519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baseline="0">
                <a:solidFill>
                  <a:schemeClr val="accent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add subtitle / speakers </a:t>
            </a:r>
            <a:endParaRPr lang="en-GB"/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39CD9A54-0CA3-4D11-867B-9A797D6584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433" r="49916" b="24917"/>
          <a:stretch/>
        </p:blipFill>
        <p:spPr>
          <a:xfrm rot="5400000">
            <a:off x="3685796" y="2443948"/>
            <a:ext cx="6890192" cy="1965006"/>
          </a:xfrm>
          <a:prstGeom prst="rect">
            <a:avLst/>
          </a:prstGeom>
        </p:spPr>
      </p:pic>
      <p:pic>
        <p:nvPicPr>
          <p:cNvPr id="6" name="Picture 5" descr="A picture containing water&#10;&#10;Description automatically generated">
            <a:extLst>
              <a:ext uri="{FF2B5EF4-FFF2-40B4-BE49-F238E27FC236}">
                <a16:creationId xmlns:a16="http://schemas.microsoft.com/office/drawing/2014/main" id="{58C49BA8-C905-4C59-9BC6-4E4C77A202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4" r="15676"/>
          <a:stretch/>
        </p:blipFill>
        <p:spPr>
          <a:xfrm>
            <a:off x="0" y="0"/>
            <a:ext cx="6040437" cy="685292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45AC1CF-37B3-41BC-84FF-3285A548A2D9}"/>
              </a:ext>
            </a:extLst>
          </p:cNvPr>
          <p:cNvGrpSpPr/>
          <p:nvPr userDrawn="1"/>
        </p:nvGrpSpPr>
        <p:grpSpPr>
          <a:xfrm>
            <a:off x="9055275" y="5346544"/>
            <a:ext cx="2776363" cy="1024341"/>
            <a:chOff x="6503991" y="5346544"/>
            <a:chExt cx="2776363" cy="102434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A7152FD-0958-4887-8028-2D493EECA7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03991" y="5372324"/>
              <a:ext cx="1276553" cy="998561"/>
            </a:xfrm>
            <a:prstGeom prst="rect">
              <a:avLst/>
            </a:prstGeom>
          </p:spPr>
        </p:pic>
        <p:pic>
          <p:nvPicPr>
            <p:cNvPr id="17" name="Picture 16" descr="A close up of a sign&#10;&#10;Description automatically generated">
              <a:extLst>
                <a:ext uri="{FF2B5EF4-FFF2-40B4-BE49-F238E27FC236}">
                  <a16:creationId xmlns:a16="http://schemas.microsoft.com/office/drawing/2014/main" id="{9F7D6575-9B76-4AE1-94A2-26B72D6D5F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18940" y="5346544"/>
              <a:ext cx="1161414" cy="10184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69006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19 -0.00024 L 1.66667E-6 3.7037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1.66667E-6 -0.03472 L 1.66667E-6 -1.85185E-6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250"/>
                  </p:stCondLst>
                  <p:childTnLst>
                    <p:animMotion origin="layout" path="M 1.66667E-6 -0.03472 L 1.66667E-6 -1.85185E-6 " pathEditMode="relative" rAng="0" ptsTypes="AA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0" y="1736"/>
                    </p:animMotion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84BB5F9-4457-4ADA-9E5E-7AF60F5A529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219575" y="0"/>
            <a:ext cx="7972425" cy="6858000"/>
          </a:xfrm>
          <a:solidFill>
            <a:schemeClr val="bg2"/>
          </a:solidFill>
        </p:spPr>
        <p:txBody>
          <a:bodyPr bIns="1080000" anchor="ctr"/>
          <a:lstStyle>
            <a:lvl1pPr algn="ctr">
              <a:defRPr/>
            </a:lvl1pPr>
          </a:lstStyle>
          <a:p>
            <a:r>
              <a:rPr lang="en-GB"/>
              <a:t>Click icon to insert image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17394BB-CB43-4F29-988F-1C9C5025AB2A}"/>
              </a:ext>
            </a:extLst>
          </p:cNvPr>
          <p:cNvSpPr/>
          <p:nvPr userDrawn="1"/>
        </p:nvSpPr>
        <p:spPr>
          <a:xfrm flipH="1">
            <a:off x="0" y="0"/>
            <a:ext cx="4113212" cy="6858002"/>
          </a:xfrm>
          <a:prstGeom prst="rect">
            <a:avLst/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5C50CC-657E-436C-93D7-330C32A06B0E}"/>
              </a:ext>
            </a:extLst>
          </p:cNvPr>
          <p:cNvSpPr/>
          <p:nvPr userDrawn="1"/>
        </p:nvSpPr>
        <p:spPr>
          <a:xfrm>
            <a:off x="4113213" y="5078"/>
            <a:ext cx="107950" cy="6852922"/>
          </a:xfrm>
          <a:prstGeom prst="rect">
            <a:avLst/>
          </a:prstGeom>
          <a:solidFill>
            <a:schemeClr val="accent4"/>
          </a:solidFill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C4B1E0-E2D3-42B7-9AF0-A026BD5419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774" y="448900"/>
            <a:ext cx="3466659" cy="2280014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insert section header</a:t>
            </a:r>
            <a:endParaRPr lang="en-GB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B08DEA7C-AD62-481C-9B4F-E60DF3C4D953}"/>
              </a:ext>
            </a:extLst>
          </p:cNvPr>
          <p:cNvSpPr>
            <a:spLocks noGrp="1"/>
          </p:cNvSpPr>
          <p:nvPr>
            <p:ph type="subTitle" idx="11" hasCustomPrompt="1"/>
          </p:nvPr>
        </p:nvSpPr>
        <p:spPr>
          <a:xfrm>
            <a:off x="358772" y="2963988"/>
            <a:ext cx="3466013" cy="1523875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baseline="0">
                <a:solidFill>
                  <a:schemeClr val="accent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add subtitle / speakers </a:t>
            </a:r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F0A3D0C-C2F9-4381-9BA0-C8BC0E2B14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5602" y="5372324"/>
            <a:ext cx="1276553" cy="998561"/>
          </a:xfrm>
          <a:prstGeom prst="rect">
            <a:avLst/>
          </a:prstGeom>
        </p:spPr>
      </p:pic>
      <p:pic>
        <p:nvPicPr>
          <p:cNvPr id="19" name="Picture 18" descr="A close up of a sign&#10;&#10;Description automatically generated">
            <a:extLst>
              <a:ext uri="{FF2B5EF4-FFF2-40B4-BE49-F238E27FC236}">
                <a16:creationId xmlns:a16="http://schemas.microsoft.com/office/drawing/2014/main" id="{CF473E9F-8AE8-4E83-9F04-A3F1CFDA873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551" y="5346544"/>
            <a:ext cx="1161414" cy="101842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41CB819-40F3-4763-91D9-78A7E279FED8}"/>
              </a:ext>
            </a:extLst>
          </p:cNvPr>
          <p:cNvSpPr/>
          <p:nvPr userDrawn="1"/>
        </p:nvSpPr>
        <p:spPr>
          <a:xfrm>
            <a:off x="-2392680" y="0"/>
            <a:ext cx="2247418" cy="3665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200" b="1">
                <a:solidFill>
                  <a:schemeClr val="accent5"/>
                </a:solidFill>
              </a:rPr>
              <a:t>TO ADD OR CHANGE PICTURE:</a:t>
            </a:r>
            <a:r>
              <a:rPr lang="en-GB" sz="1050" b="1">
                <a:solidFill>
                  <a:schemeClr val="accent5"/>
                </a:solidFill>
              </a:rPr>
              <a:t/>
            </a:r>
            <a:br>
              <a:rPr lang="en-GB" sz="1050" b="1">
                <a:solidFill>
                  <a:schemeClr val="accent5"/>
                </a:solidFill>
              </a:rPr>
            </a:br>
            <a:endParaRPr lang="en-GB" sz="1050">
              <a:solidFill>
                <a:schemeClr val="accent5"/>
              </a:solidFill>
            </a:endParaRPr>
          </a:p>
          <a:p>
            <a:endParaRPr lang="en-GB" sz="1050">
              <a:solidFill>
                <a:schemeClr val="tx2"/>
              </a:solidFill>
            </a:endParaRPr>
          </a:p>
          <a:p>
            <a:pPr marL="228600" indent="-228600">
              <a:spcAft>
                <a:spcPts val="600"/>
              </a:spcAft>
              <a:buAutoNum type="arabicParenR"/>
            </a:pPr>
            <a:r>
              <a:rPr lang="en-GB" sz="1050">
                <a:solidFill>
                  <a:schemeClr val="accent1"/>
                </a:solidFill>
              </a:rPr>
              <a:t>Click the icon in the middle placeholder, or right click -&gt; change picture. If a picture is already inserted into the placeholder, you can change by right clicking on the picture and selecting ‘change picture.</a:t>
            </a:r>
          </a:p>
          <a:p>
            <a:pPr marL="228600" indent="-228600">
              <a:spcAft>
                <a:spcPts val="600"/>
              </a:spcAft>
              <a:buAutoNum type="arabicParenR"/>
            </a:pPr>
            <a:r>
              <a:rPr lang="en-GB" sz="1050" b="0">
                <a:solidFill>
                  <a:schemeClr val="accent1"/>
                </a:solidFill>
              </a:rPr>
              <a:t>Choose a picture </a:t>
            </a:r>
          </a:p>
          <a:p>
            <a:pPr marL="228600" indent="-228600">
              <a:spcAft>
                <a:spcPts val="600"/>
              </a:spcAft>
              <a:buAutoNum type="arabicParenR"/>
            </a:pPr>
            <a:r>
              <a:rPr lang="en-GB" sz="1050">
                <a:solidFill>
                  <a:schemeClr val="accent1"/>
                </a:solidFill>
              </a:rPr>
              <a:t>To realign the picture, simply reset the slide, or use the crop feature that can be found under the ‘picture format’ tab.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GB" sz="1050">
                <a:solidFill>
                  <a:schemeClr val="accent1"/>
                </a:solidFill>
              </a:rPr>
              <a:t>Right click the picture and select ‘send to back’</a:t>
            </a:r>
          </a:p>
        </p:txBody>
      </p:sp>
    </p:spTree>
    <p:extLst>
      <p:ext uri="{BB962C8B-B14F-4D97-AF65-F5344CB8AC3E}">
        <p14:creationId xmlns:p14="http://schemas.microsoft.com/office/powerpoint/2010/main" val="1320859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4.375E-6 -0.03473 L -4.375E-6 2.96296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250"/>
                  </p:stCondLst>
                  <p:childTnLst>
                    <p:animMotion origin="layout" path="M -4.375E-6 -0.03473 L -4.375E-6 2.96296E-6 " pathEditMode="relative" rAng="0" ptsTypes="AA">
                      <p:cBhvr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0" y="1736"/>
                    </p:animMotion>
                  </p:childTnLst>
                </p:cTn>
              </p:par>
            </p:tnLst>
          </p:tmpl>
        </p:tmplLst>
      </p:bldP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Mission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n object&#10;&#10;Description automatically generated">
            <a:extLst>
              <a:ext uri="{FF2B5EF4-FFF2-40B4-BE49-F238E27FC236}">
                <a16:creationId xmlns:a16="http://schemas.microsoft.com/office/drawing/2014/main" id="{977D8323-47DB-4C81-86F8-B01DD7E8C9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47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842469E-CC52-479B-B3FC-33CA86D15D67}"/>
              </a:ext>
            </a:extLst>
          </p:cNvPr>
          <p:cNvSpPr/>
          <p:nvPr userDrawn="1"/>
        </p:nvSpPr>
        <p:spPr>
          <a:xfrm>
            <a:off x="0" y="6430905"/>
            <a:ext cx="12192000" cy="4270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3907EED-4426-4CB4-87B7-5D5A2D437DFF}"/>
              </a:ext>
            </a:extLst>
          </p:cNvPr>
          <p:cNvSpPr/>
          <p:nvPr userDrawn="1"/>
        </p:nvSpPr>
        <p:spPr>
          <a:xfrm flipV="1">
            <a:off x="0" y="6385186"/>
            <a:ext cx="1219200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Placeholder 4">
            <a:extLst>
              <a:ext uri="{FF2B5EF4-FFF2-40B4-BE49-F238E27FC236}">
                <a16:creationId xmlns:a16="http://schemas.microsoft.com/office/drawing/2014/main" id="{A638C305-FB8C-41B5-AAAE-D5DD86C8F8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91" b="3105"/>
          <a:stretch/>
        </p:blipFill>
        <p:spPr>
          <a:xfrm>
            <a:off x="-12700" y="0"/>
            <a:ext cx="12204700" cy="638492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D4B1002-1D63-454E-A65B-582049592F7A}"/>
              </a:ext>
            </a:extLst>
          </p:cNvPr>
          <p:cNvSpPr/>
          <p:nvPr userDrawn="1"/>
        </p:nvSpPr>
        <p:spPr>
          <a:xfrm>
            <a:off x="11826021" y="6430905"/>
            <a:ext cx="365978" cy="42709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A60BB4-8A51-40B3-BDCB-354C2FB2D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DA862-96DC-4F2E-B8EE-450732EFABAA}" type="slidenum">
              <a:rPr lang="en-GB" smtClean="0"/>
              <a:t>‹#›</a:t>
            </a:fld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27E7CF2-15C4-49B9-BABE-0CFACD4E82F8}"/>
              </a:ext>
            </a:extLst>
          </p:cNvPr>
          <p:cNvSpPr txBox="1"/>
          <p:nvPr userDrawn="1"/>
        </p:nvSpPr>
        <p:spPr>
          <a:xfrm>
            <a:off x="8438196" y="6519508"/>
            <a:ext cx="3302417" cy="261610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>
              <a:buClr>
                <a:schemeClr val="accent3"/>
              </a:buClr>
            </a:pPr>
            <a:r>
              <a:rPr lang="en-GB" sz="1050" b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NCI Designated Comprehensive Cancer Center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BEDEF5-CCB4-4585-891C-E517C68612FE}"/>
              </a:ext>
            </a:extLst>
          </p:cNvPr>
          <p:cNvSpPr txBox="1"/>
          <p:nvPr userDrawn="1"/>
        </p:nvSpPr>
        <p:spPr>
          <a:xfrm>
            <a:off x="355600" y="6519508"/>
            <a:ext cx="4008056" cy="2616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>
              <a:buClr>
                <a:schemeClr val="accent3"/>
              </a:buClr>
            </a:pPr>
            <a:r>
              <a:rPr lang="en-US" sz="1100" b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WINSHIP CANCER INSTITUTE OF EMORY UNIVERSITY</a:t>
            </a:r>
            <a:endParaRPr lang="en-GB" sz="1100" b="0">
              <a:solidFill>
                <a:schemeClr val="bg1"/>
              </a:solidFill>
              <a:latin typeface="+mj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30696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601E22-9415-4D3F-9156-E0457AEA4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5" y="214133"/>
            <a:ext cx="11472863" cy="677523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2EF292-D656-45CC-8E4B-2EA3F5AE7C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8775" y="1079500"/>
            <a:ext cx="11472863" cy="5237163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lvl="0"/>
            <a:r>
              <a:rPr lang="en-US"/>
              <a:t>Click to edit Master text styles 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Highlight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27B34B-95C9-401D-AFD4-AC11747A8E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1637" y="6483507"/>
            <a:ext cx="365980" cy="30777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C7CDA862-96DC-4F2E-B8EE-450732EFABA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2166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3"/>
        </a:buClr>
        <a:buFont typeface="Arial" panose="020B0604020202020204" pitchFamily="34" charset="0"/>
        <a:buChar char="​"/>
        <a:defRPr sz="14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3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399600" indent="-1728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3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630000" indent="-1728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3"/>
        </a:buClr>
        <a:buFont typeface="Calibri" panose="020F0502020204030204" pitchFamily="34" charset="0"/>
        <a:buChar char="‐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856800" indent="-1728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3"/>
        </a:buClr>
        <a:buFont typeface="Calibri" panose="020F0502020204030204" pitchFamily="34" charset="0"/>
        <a:buChar char="‐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600" b="1" kern="1200">
          <a:solidFill>
            <a:schemeClr val="accent3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8">
          <p15:clr>
            <a:srgbClr val="F26B43"/>
          </p15:clr>
        </p15:guide>
        <p15:guide id="2" pos="7680">
          <p15:clr>
            <a:srgbClr val="F26B43"/>
          </p15:clr>
        </p15:guide>
        <p15:guide id="3" pos="224">
          <p15:clr>
            <a:srgbClr val="F26B43"/>
          </p15:clr>
        </p15:guide>
        <p15:guide id="4" pos="768">
          <p15:clr>
            <a:srgbClr val="F26B43"/>
          </p15:clr>
        </p15:guide>
        <p15:guide id="5" pos="832">
          <p15:clr>
            <a:srgbClr val="F26B43"/>
          </p15:clr>
        </p15:guide>
        <p15:guide id="6" pos="1376">
          <p15:clr>
            <a:srgbClr val="F26B43"/>
          </p15:clr>
        </p15:guide>
        <p15:guide id="7" pos="1440">
          <p15:clr>
            <a:srgbClr val="F26B43"/>
          </p15:clr>
        </p15:guide>
        <p15:guide id="8" pos="1984">
          <p15:clr>
            <a:srgbClr val="F26B43"/>
          </p15:clr>
        </p15:guide>
        <p15:guide id="9" pos="2048">
          <p15:clr>
            <a:srgbClr val="F26B43"/>
          </p15:clr>
        </p15:guide>
        <p15:guide id="10" pos="2592">
          <p15:clr>
            <a:srgbClr val="F26B43"/>
          </p15:clr>
        </p15:guide>
        <p15:guide id="11" pos="2656">
          <p15:clr>
            <a:srgbClr val="F26B43"/>
          </p15:clr>
        </p15:guide>
        <p15:guide id="12" pos="3200">
          <p15:clr>
            <a:srgbClr val="F26B43"/>
          </p15:clr>
        </p15:guide>
        <p15:guide id="13" pos="3264">
          <p15:clr>
            <a:srgbClr val="F26B43"/>
          </p15:clr>
        </p15:guide>
        <p15:guide id="14" pos="3808">
          <p15:clr>
            <a:srgbClr val="F26B43"/>
          </p15:clr>
        </p15:guide>
        <p15:guide id="15" pos="3872">
          <p15:clr>
            <a:srgbClr val="F26B43"/>
          </p15:clr>
        </p15:guide>
        <p15:guide id="16" pos="4416">
          <p15:clr>
            <a:srgbClr val="F26B43"/>
          </p15:clr>
        </p15:guide>
        <p15:guide id="17" pos="4480">
          <p15:clr>
            <a:srgbClr val="F26B43"/>
          </p15:clr>
        </p15:guide>
        <p15:guide id="18" pos="5024">
          <p15:clr>
            <a:srgbClr val="F26B43"/>
          </p15:clr>
        </p15:guide>
        <p15:guide id="19" pos="5088">
          <p15:clr>
            <a:srgbClr val="F26B43"/>
          </p15:clr>
        </p15:guide>
        <p15:guide id="20" pos="5632">
          <p15:clr>
            <a:srgbClr val="F26B43"/>
          </p15:clr>
        </p15:guide>
        <p15:guide id="21" pos="5696">
          <p15:clr>
            <a:srgbClr val="F26B43"/>
          </p15:clr>
        </p15:guide>
        <p15:guide id="22" pos="6240">
          <p15:clr>
            <a:srgbClr val="F26B43"/>
          </p15:clr>
        </p15:guide>
        <p15:guide id="23" pos="6304">
          <p15:clr>
            <a:srgbClr val="F26B43"/>
          </p15:clr>
        </p15:guide>
        <p15:guide id="24" pos="6848">
          <p15:clr>
            <a:srgbClr val="F26B43"/>
          </p15:clr>
        </p15:guide>
        <p15:guide id="25" pos="6912">
          <p15:clr>
            <a:srgbClr val="F26B43"/>
          </p15:clr>
        </p15:guide>
        <p15:guide id="26" pos="7456">
          <p15:clr>
            <a:srgbClr val="F26B43"/>
          </p15:clr>
        </p15:guide>
        <p15:guide id="27" orient="horz">
          <p15:clr>
            <a:srgbClr val="F26B43"/>
          </p15:clr>
        </p15:guide>
        <p15:guide id="28" orient="horz" pos="4320">
          <p15:clr>
            <a:srgbClr val="F26B43"/>
          </p15:clr>
        </p15:guide>
        <p15:guide id="29" orient="horz" pos="680">
          <p15:clr>
            <a:srgbClr val="F26B43"/>
          </p15:clr>
        </p15:guide>
        <p15:guide id="30" orient="horz" pos="1168">
          <p15:clr>
            <a:srgbClr val="F26B43"/>
          </p15:clr>
        </p15:guide>
        <p15:guide id="31" orient="horz" pos="1232">
          <p15:clr>
            <a:srgbClr val="F26B43"/>
          </p15:clr>
        </p15:guide>
        <p15:guide id="32" orient="horz" pos="1720">
          <p15:clr>
            <a:srgbClr val="F26B43"/>
          </p15:clr>
        </p15:guide>
        <p15:guide id="33" orient="horz" pos="1784">
          <p15:clr>
            <a:srgbClr val="F26B43"/>
          </p15:clr>
        </p15:guide>
        <p15:guide id="34" orient="horz" pos="2272">
          <p15:clr>
            <a:srgbClr val="F26B43"/>
          </p15:clr>
        </p15:guide>
        <p15:guide id="35" orient="horz" pos="2344">
          <p15:clr>
            <a:srgbClr val="F26B43"/>
          </p15:clr>
        </p15:guide>
        <p15:guide id="36" orient="horz" pos="2824">
          <p15:clr>
            <a:srgbClr val="F26B43"/>
          </p15:clr>
        </p15:guide>
        <p15:guide id="37" orient="horz" pos="2896">
          <p15:clr>
            <a:srgbClr val="F26B43"/>
          </p15:clr>
        </p15:guide>
        <p15:guide id="38" orient="horz" pos="3384">
          <p15:clr>
            <a:srgbClr val="F26B43"/>
          </p15:clr>
        </p15:guide>
        <p15:guide id="39" orient="horz" pos="3448">
          <p15:clr>
            <a:srgbClr val="F26B43"/>
          </p15:clr>
        </p15:guide>
        <p15:guide id="40" orient="horz" pos="3936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601E22-9415-4D3F-9156-E0457AEA4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5" y="214133"/>
            <a:ext cx="11472863" cy="677523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2EF292-D656-45CC-8E4B-2EA3F5AE7C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8775" y="1079500"/>
            <a:ext cx="11472863" cy="5237163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lvl="0"/>
            <a:r>
              <a:rPr lang="en-US"/>
              <a:t>Click to edit Master text styles 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Highlight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27B34B-95C9-401D-AFD4-AC11747A8E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1637" y="6483507"/>
            <a:ext cx="365980" cy="30777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C7CDA862-96DC-4F2E-B8EE-450732EFABA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1444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3"/>
        </a:buClr>
        <a:buFont typeface="Arial" panose="020B0604020202020204" pitchFamily="34" charset="0"/>
        <a:buChar char="​"/>
        <a:defRPr sz="14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3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399600" indent="-1728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3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630000" indent="-1728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3"/>
        </a:buClr>
        <a:buFont typeface="Calibri" panose="020F0502020204030204" pitchFamily="34" charset="0"/>
        <a:buChar char="‐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856800" indent="-1728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3"/>
        </a:buClr>
        <a:buFont typeface="Calibri" panose="020F0502020204030204" pitchFamily="34" charset="0"/>
        <a:buChar char="‐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600" b="1" kern="1200">
          <a:solidFill>
            <a:schemeClr val="accent3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8">
          <p15:clr>
            <a:srgbClr val="F26B43"/>
          </p15:clr>
        </p15:guide>
        <p15:guide id="2" pos="7680">
          <p15:clr>
            <a:srgbClr val="F26B43"/>
          </p15:clr>
        </p15:guide>
        <p15:guide id="3" pos="224">
          <p15:clr>
            <a:srgbClr val="F26B43"/>
          </p15:clr>
        </p15:guide>
        <p15:guide id="4" pos="768">
          <p15:clr>
            <a:srgbClr val="F26B43"/>
          </p15:clr>
        </p15:guide>
        <p15:guide id="5" pos="832">
          <p15:clr>
            <a:srgbClr val="F26B43"/>
          </p15:clr>
        </p15:guide>
        <p15:guide id="6" pos="1376">
          <p15:clr>
            <a:srgbClr val="F26B43"/>
          </p15:clr>
        </p15:guide>
        <p15:guide id="7" pos="1440">
          <p15:clr>
            <a:srgbClr val="F26B43"/>
          </p15:clr>
        </p15:guide>
        <p15:guide id="8" pos="1984">
          <p15:clr>
            <a:srgbClr val="F26B43"/>
          </p15:clr>
        </p15:guide>
        <p15:guide id="9" pos="2048">
          <p15:clr>
            <a:srgbClr val="F26B43"/>
          </p15:clr>
        </p15:guide>
        <p15:guide id="10" pos="2592">
          <p15:clr>
            <a:srgbClr val="F26B43"/>
          </p15:clr>
        </p15:guide>
        <p15:guide id="11" pos="2656">
          <p15:clr>
            <a:srgbClr val="F26B43"/>
          </p15:clr>
        </p15:guide>
        <p15:guide id="12" pos="3200">
          <p15:clr>
            <a:srgbClr val="F26B43"/>
          </p15:clr>
        </p15:guide>
        <p15:guide id="13" pos="3264">
          <p15:clr>
            <a:srgbClr val="F26B43"/>
          </p15:clr>
        </p15:guide>
        <p15:guide id="14" pos="3808">
          <p15:clr>
            <a:srgbClr val="F26B43"/>
          </p15:clr>
        </p15:guide>
        <p15:guide id="15" pos="3872">
          <p15:clr>
            <a:srgbClr val="F26B43"/>
          </p15:clr>
        </p15:guide>
        <p15:guide id="16" pos="4416">
          <p15:clr>
            <a:srgbClr val="F26B43"/>
          </p15:clr>
        </p15:guide>
        <p15:guide id="17" pos="4480">
          <p15:clr>
            <a:srgbClr val="F26B43"/>
          </p15:clr>
        </p15:guide>
        <p15:guide id="18" pos="5024">
          <p15:clr>
            <a:srgbClr val="F26B43"/>
          </p15:clr>
        </p15:guide>
        <p15:guide id="19" pos="5088">
          <p15:clr>
            <a:srgbClr val="F26B43"/>
          </p15:clr>
        </p15:guide>
        <p15:guide id="20" pos="5632">
          <p15:clr>
            <a:srgbClr val="F26B43"/>
          </p15:clr>
        </p15:guide>
        <p15:guide id="21" pos="5696">
          <p15:clr>
            <a:srgbClr val="F26B43"/>
          </p15:clr>
        </p15:guide>
        <p15:guide id="22" pos="6240">
          <p15:clr>
            <a:srgbClr val="F26B43"/>
          </p15:clr>
        </p15:guide>
        <p15:guide id="23" pos="6304">
          <p15:clr>
            <a:srgbClr val="F26B43"/>
          </p15:clr>
        </p15:guide>
        <p15:guide id="24" pos="6848">
          <p15:clr>
            <a:srgbClr val="F26B43"/>
          </p15:clr>
        </p15:guide>
        <p15:guide id="25" pos="6912">
          <p15:clr>
            <a:srgbClr val="F26B43"/>
          </p15:clr>
        </p15:guide>
        <p15:guide id="26" pos="7456">
          <p15:clr>
            <a:srgbClr val="F26B43"/>
          </p15:clr>
        </p15:guide>
        <p15:guide id="27" orient="horz">
          <p15:clr>
            <a:srgbClr val="F26B43"/>
          </p15:clr>
        </p15:guide>
        <p15:guide id="28" orient="horz" pos="4320">
          <p15:clr>
            <a:srgbClr val="F26B43"/>
          </p15:clr>
        </p15:guide>
        <p15:guide id="29" orient="horz" pos="680">
          <p15:clr>
            <a:srgbClr val="F26B43"/>
          </p15:clr>
        </p15:guide>
        <p15:guide id="30" orient="horz" pos="1168">
          <p15:clr>
            <a:srgbClr val="F26B43"/>
          </p15:clr>
        </p15:guide>
        <p15:guide id="31" orient="horz" pos="1232">
          <p15:clr>
            <a:srgbClr val="F26B43"/>
          </p15:clr>
        </p15:guide>
        <p15:guide id="32" orient="horz" pos="1720">
          <p15:clr>
            <a:srgbClr val="F26B43"/>
          </p15:clr>
        </p15:guide>
        <p15:guide id="33" orient="horz" pos="1784">
          <p15:clr>
            <a:srgbClr val="F26B43"/>
          </p15:clr>
        </p15:guide>
        <p15:guide id="34" orient="horz" pos="2272">
          <p15:clr>
            <a:srgbClr val="F26B43"/>
          </p15:clr>
        </p15:guide>
        <p15:guide id="35" orient="horz" pos="2344">
          <p15:clr>
            <a:srgbClr val="F26B43"/>
          </p15:clr>
        </p15:guide>
        <p15:guide id="36" orient="horz" pos="2824">
          <p15:clr>
            <a:srgbClr val="F26B43"/>
          </p15:clr>
        </p15:guide>
        <p15:guide id="37" orient="horz" pos="2896">
          <p15:clr>
            <a:srgbClr val="F26B43"/>
          </p15:clr>
        </p15:guide>
        <p15:guide id="38" orient="horz" pos="3384">
          <p15:clr>
            <a:srgbClr val="F26B43"/>
          </p15:clr>
        </p15:guide>
        <p15:guide id="39" orient="horz" pos="3448">
          <p15:clr>
            <a:srgbClr val="F26B43"/>
          </p15:clr>
        </p15:guide>
        <p15:guide id="40" orient="horz" pos="393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38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1.png"/><Relationship Id="rId4" Type="http://schemas.openxmlformats.org/officeDocument/2006/relationships/chart" Target="../charts/char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2" Type="http://schemas.openxmlformats.org/officeDocument/2006/relationships/image" Target="../media/image52.t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4.t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4.png"/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3.png"/><Relationship Id="rId5" Type="http://schemas.openxmlformats.org/officeDocument/2006/relationships/image" Target="../media/image62.emf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38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920DB-797D-49BB-929A-B23CBCD167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4314" y="493036"/>
            <a:ext cx="5519702" cy="2391939"/>
          </a:xfrm>
        </p:spPr>
        <p:txBody>
          <a:bodyPr>
            <a:normAutofit/>
          </a:bodyPr>
          <a:lstStyle/>
          <a:p>
            <a:r>
              <a:rPr lang="en-US" dirty="0"/>
              <a:t>Predicting actionable cancer vulnerabilities enabled by mutant-directed protein-protein interactions</a:t>
            </a:r>
            <a:br>
              <a:rPr lang="en-US" dirty="0"/>
            </a:b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6F5948-EBCA-464E-8EA1-1066165D0F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4314" y="3087056"/>
            <a:ext cx="5247321" cy="1988815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n-US" sz="2800" dirty="0"/>
              <a:t>Andrey A. Ivanov, PhD</a:t>
            </a:r>
          </a:p>
          <a:p>
            <a:pPr algn="ctr"/>
            <a:endParaRPr lang="en-US" sz="1050" dirty="0"/>
          </a:p>
          <a:p>
            <a:pPr algn="ctr"/>
            <a:r>
              <a:rPr lang="en-US" dirty="0"/>
              <a:t>DDT Program, Winship Cancer Institute</a:t>
            </a:r>
          </a:p>
          <a:p>
            <a:pPr algn="ctr"/>
            <a:endParaRPr lang="en-US" dirty="0"/>
          </a:p>
          <a:p>
            <a:pPr algn="ctr"/>
            <a:r>
              <a:rPr lang="en-US" sz="1800" dirty="0"/>
              <a:t>Department of Pharmacology &amp; Chemical Biology</a:t>
            </a:r>
          </a:p>
          <a:p>
            <a:pPr algn="ctr"/>
            <a:r>
              <a:rPr lang="en-US" dirty="0"/>
              <a:t>a</a:t>
            </a:r>
            <a:r>
              <a:rPr lang="en-US" sz="1800" dirty="0"/>
              <a:t>nd Emory Chemical Biology Discovery Center</a:t>
            </a:r>
          </a:p>
          <a:p>
            <a:endParaRPr lang="en-GB" dirty="0"/>
          </a:p>
        </p:txBody>
      </p:sp>
      <p:pic>
        <p:nvPicPr>
          <p:cNvPr id="4" name="Picture 3" descr="Logo, company name&#10;&#10;Description automatically generated with medium confidence">
            <a:extLst>
              <a:ext uri="{FF2B5EF4-FFF2-40B4-BE49-F238E27FC236}">
                <a16:creationId xmlns:a16="http://schemas.microsoft.com/office/drawing/2014/main" id="{C302AC28-6F7E-DD0E-426E-5BC2733AA2E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624" y="5075871"/>
            <a:ext cx="1064259" cy="1526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2144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9A27C-2365-3E59-CCEB-32B6CDDF6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Identification of </a:t>
            </a:r>
            <a:r>
              <a:rPr lang="en-US" cap="none" dirty="0" err="1"/>
              <a:t>neo</a:t>
            </a:r>
            <a:r>
              <a:rPr lang="en-US" dirty="0" err="1"/>
              <a:t>PPI</a:t>
            </a:r>
            <a:r>
              <a:rPr lang="en-US" dirty="0"/>
              <a:t>-regulated genes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27651C-5152-4EB7-240D-E8C77BA67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DA862-96DC-4F2E-B8EE-450732EFABAA}" type="slidenum">
              <a:rPr lang="en-GB" smtClean="0"/>
              <a:t>10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148662C-D4F2-660F-DEFB-1D44554839EA}"/>
                  </a:ext>
                </a:extLst>
              </p:cNvPr>
              <p:cNvSpPr txBox="1"/>
              <p:nvPr/>
            </p:nvSpPr>
            <p:spPr>
              <a:xfrm>
                <a:off x="2076095" y="2402180"/>
                <a:ext cx="4433842" cy="5283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4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𝑃𝑃𝐼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𝑠𝑐𝑜𝑟𝑒</m:t>
                          </m:r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𝑚𝑢𝑡</m:t>
                          </m:r>
                        </m:sup>
                      </m:sSubSup>
                      <m:r>
                        <a:rPr lang="en-US" sz="14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1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𝑚𝑢𝑡</m:t>
                              </m:r>
                            </m:sup>
                          </m:sSubSup>
                          <m:r>
                            <a:rPr lang="en-US" sz="1400" i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sz="1400" i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1400" i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sz="1400" i="0">
                          <a:latin typeface="Cambria Math" panose="02040503050406030204" pitchFamily="18" charset="0"/>
                        </a:rPr>
                        <m:t> ∈</m:t>
                      </m:r>
                      <m:sSub>
                        <m:sSubPr>
                          <m:ctrlPr>
                            <a:rPr lang="en-US" sz="1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𝑠𝑎𝑚𝑝𝑙𝑒</m:t>
                          </m:r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𝑚𝑢𝑡</m:t>
                          </m:r>
                        </m:sub>
                      </m:sSub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148662C-D4F2-660F-DEFB-1D44554839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6095" y="2402180"/>
                <a:ext cx="4433842" cy="52835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FF4D4324-B9AE-0818-3D3D-965C46C13AD4}"/>
              </a:ext>
            </a:extLst>
          </p:cNvPr>
          <p:cNvSpPr txBox="1"/>
          <p:nvPr/>
        </p:nvSpPr>
        <p:spPr>
          <a:xfrm>
            <a:off x="520442" y="849620"/>
            <a:ext cx="8956298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Aft>
                <a:spcPts val="600"/>
              </a:spcAft>
              <a:buClr>
                <a:schemeClr val="accent3"/>
              </a:buClr>
            </a:pPr>
            <a:r>
              <a:rPr lang="en-US" sz="1400" b="1" u="sng" dirty="0">
                <a:solidFill>
                  <a:srgbClr val="012169"/>
                </a:solidFill>
              </a:rPr>
              <a:t>Assumption 3:</a:t>
            </a:r>
          </a:p>
          <a:p>
            <a:pPr algn="l">
              <a:spcAft>
                <a:spcPts val="600"/>
              </a:spcAft>
              <a:buClr>
                <a:schemeClr val="accent3"/>
              </a:buClr>
            </a:pPr>
            <a:r>
              <a:rPr lang="en-US" sz="1400" b="1" i="1" dirty="0"/>
              <a:t>Expression of </a:t>
            </a:r>
            <a:r>
              <a:rPr lang="en-US" sz="1400" b="1" i="1" dirty="0" err="1"/>
              <a:t>neoPPI</a:t>
            </a:r>
            <a:r>
              <a:rPr lang="en-US" sz="1400" b="1" i="1" dirty="0"/>
              <a:t>-regulated genes correlates with </a:t>
            </a:r>
            <a:r>
              <a:rPr lang="en-US" sz="1400" b="1" i="1" dirty="0" err="1"/>
              <a:t>neoPPI</a:t>
            </a:r>
            <a:r>
              <a:rPr lang="en-US" sz="1400" b="1" i="1" dirty="0"/>
              <a:t> scores stronger than with WT PPI scores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78AADAD-2D79-175C-E82D-0A1FBDC1D1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177" y="4070025"/>
            <a:ext cx="2371994" cy="2286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64CDE2D-4290-7A5F-699A-736A84EF21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1054" y="2957616"/>
            <a:ext cx="2790825" cy="90487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13DDF83-E7F8-F9A4-C267-4B40DEFB82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5527" y="4043227"/>
            <a:ext cx="2379160" cy="2286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E0615A0-E307-9442-DDE1-F261729E24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99132" y="4070024"/>
            <a:ext cx="2379160" cy="228600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923E34A-B66D-D4C7-15A7-CFA10A8BAB08}"/>
              </a:ext>
            </a:extLst>
          </p:cNvPr>
          <p:cNvSpPr txBox="1"/>
          <p:nvPr/>
        </p:nvSpPr>
        <p:spPr>
          <a:xfrm>
            <a:off x="3657179" y="1687715"/>
            <a:ext cx="457242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 dirty="0"/>
              <a:t>Colorectal Adenocarcinoma (TCGA, </a:t>
            </a:r>
            <a:r>
              <a:rPr lang="en-US" sz="1400" i="1" dirty="0" err="1"/>
              <a:t>PanCancer</a:t>
            </a:r>
            <a:r>
              <a:rPr lang="en-US" sz="1400" i="1" dirty="0"/>
              <a:t> Atlas)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D8C468D-CBE4-BE0C-FA03-C72096B623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71022" y="4070024"/>
            <a:ext cx="2357661" cy="2286000"/>
          </a:xfrm>
          <a:prstGeom prst="rect">
            <a:avLst/>
          </a:prstGeom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3CE3E6D8-2774-96F3-1A92-E16F80C5A5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1156" y="3061309"/>
            <a:ext cx="2790825" cy="90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FF2B27C3-D1AF-C9A4-79F6-3B0686033C65}"/>
                  </a:ext>
                </a:extLst>
              </p:cNvPr>
              <p:cNvSpPr txBox="1"/>
              <p:nvPr/>
            </p:nvSpPr>
            <p:spPr>
              <a:xfrm>
                <a:off x="7048047" y="2402180"/>
                <a:ext cx="4433842" cy="5283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4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𝑃𝑃𝐼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𝑠𝑐𝑜𝑟𝑒</m:t>
                          </m:r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𝑤𝑡</m:t>
                          </m:r>
                        </m:sup>
                      </m:sSubSup>
                      <m:r>
                        <a:rPr lang="en-US" sz="14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1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𝑤𝑡</m:t>
                              </m:r>
                            </m:sup>
                          </m:sSubSup>
                          <m:r>
                            <a:rPr lang="en-US" sz="1400" i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sz="1400" i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1400" i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sz="1400" i="0">
                          <a:latin typeface="Cambria Math" panose="02040503050406030204" pitchFamily="18" charset="0"/>
                        </a:rPr>
                        <m:t> ∈</m:t>
                      </m:r>
                      <m:sSub>
                        <m:sSubPr>
                          <m:ctrlPr>
                            <a:rPr lang="en-US" sz="1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𝑠𝑎𝑚𝑝𝑙𝑒</m:t>
                          </m:r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𝑚𝑢𝑡</m:t>
                          </m:r>
                        </m:sub>
                      </m:sSub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FF2B27C3-D1AF-C9A4-79F6-3B0686033C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8047" y="2402180"/>
                <a:ext cx="4433842" cy="52835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3" name="Group 32">
            <a:extLst>
              <a:ext uri="{FF2B5EF4-FFF2-40B4-BE49-F238E27FC236}">
                <a16:creationId xmlns:a16="http://schemas.microsoft.com/office/drawing/2014/main" id="{777159E9-33D5-E436-5004-D87C065E8A1D}"/>
              </a:ext>
            </a:extLst>
          </p:cNvPr>
          <p:cNvGrpSpPr/>
          <p:nvPr/>
        </p:nvGrpSpPr>
        <p:grpSpPr>
          <a:xfrm>
            <a:off x="2658142" y="1967023"/>
            <a:ext cx="5773479" cy="361507"/>
            <a:chOff x="786809" y="4380614"/>
            <a:chExt cx="5773479" cy="361507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26EA069B-67F6-F11F-6FCF-077A433D61F6}"/>
                </a:ext>
              </a:extLst>
            </p:cNvPr>
            <p:cNvSpPr/>
            <p:nvPr/>
          </p:nvSpPr>
          <p:spPr>
            <a:xfrm>
              <a:off x="786809" y="4380614"/>
              <a:ext cx="5773479" cy="361507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F16AC0FE-820C-C5F5-962E-FFA4A3C7DCDE}"/>
                </a:ext>
              </a:extLst>
            </p:cNvPr>
            <p:cNvGrpSpPr/>
            <p:nvPr/>
          </p:nvGrpSpPr>
          <p:grpSpPr>
            <a:xfrm>
              <a:off x="881573" y="4443233"/>
              <a:ext cx="5627483" cy="240065"/>
              <a:chOff x="881573" y="4443233"/>
              <a:chExt cx="5627483" cy="240065"/>
            </a:xfrm>
          </p:grpSpPr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4F70E57B-B817-A675-D870-812344FB6AD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" r="82875" b="53482"/>
              <a:stretch/>
            </p:blipFill>
            <p:spPr>
              <a:xfrm>
                <a:off x="881573" y="4444358"/>
                <a:ext cx="4675311" cy="237814"/>
              </a:xfrm>
              <a:prstGeom prst="rect">
                <a:avLst/>
              </a:prstGeom>
            </p:spPr>
          </p:pic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FEA3EB0B-A34E-9EFB-8B4B-E4C33D3D1F7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742" t="1949" r="69272" b="51094"/>
              <a:stretch/>
            </p:blipFill>
            <p:spPr>
              <a:xfrm>
                <a:off x="5693791" y="4443233"/>
                <a:ext cx="815265" cy="240065"/>
              </a:xfrm>
              <a:prstGeom prst="rect">
                <a:avLst/>
              </a:prstGeom>
            </p:spPr>
          </p:pic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1756356-CA80-CE0A-2E2F-EA1C03624987}"/>
              </a:ext>
            </a:extLst>
          </p:cNvPr>
          <p:cNvGrpSpPr/>
          <p:nvPr/>
        </p:nvGrpSpPr>
        <p:grpSpPr>
          <a:xfrm>
            <a:off x="1065318" y="2947388"/>
            <a:ext cx="1056443" cy="1022411"/>
            <a:chOff x="852257" y="2814221"/>
            <a:chExt cx="1056443" cy="1022411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0DB9270-BC62-7524-A5D5-882F484DDB4D}"/>
                </a:ext>
              </a:extLst>
            </p:cNvPr>
            <p:cNvSpPr/>
            <p:nvPr/>
          </p:nvSpPr>
          <p:spPr>
            <a:xfrm>
              <a:off x="852257" y="2814221"/>
              <a:ext cx="1056443" cy="337351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0B19B0E-A724-EF45-E8A3-63B0FCEB5ACE}"/>
                </a:ext>
              </a:extLst>
            </p:cNvPr>
            <p:cNvSpPr txBox="1"/>
            <p:nvPr/>
          </p:nvSpPr>
          <p:spPr>
            <a:xfrm>
              <a:off x="867357" y="2829008"/>
              <a:ext cx="102624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buClr>
                  <a:schemeClr val="accent3"/>
                </a:buClr>
              </a:pPr>
              <a:r>
                <a:rPr lang="en-US" sz="1400" dirty="0"/>
                <a:t>BRAF</a:t>
              </a:r>
              <a:r>
                <a:rPr lang="en-US" sz="1400" baseline="30000" dirty="0"/>
                <a:t>V600E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7AF9E86-A283-3958-94A9-06C54044DE1C}"/>
                </a:ext>
              </a:extLst>
            </p:cNvPr>
            <p:cNvSpPr/>
            <p:nvPr/>
          </p:nvSpPr>
          <p:spPr>
            <a:xfrm>
              <a:off x="1012795" y="3499281"/>
              <a:ext cx="735367" cy="337351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E21FC7D-CBC0-E919-20C6-34D8D2E867F6}"/>
                </a:ext>
              </a:extLst>
            </p:cNvPr>
            <p:cNvSpPr txBox="1"/>
            <p:nvPr/>
          </p:nvSpPr>
          <p:spPr>
            <a:xfrm>
              <a:off x="1043687" y="3514068"/>
              <a:ext cx="67358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buClr>
                  <a:schemeClr val="accent3"/>
                </a:buClr>
              </a:pPr>
              <a:r>
                <a:rPr lang="en-US" sz="1400" dirty="0"/>
                <a:t>MEK1</a:t>
              </a:r>
              <a:endParaRPr lang="en-US" sz="1400" baseline="30000" dirty="0"/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D74FDB8-08BE-8B21-01F1-0954D15FCE0B}"/>
                </a:ext>
              </a:extLst>
            </p:cNvPr>
            <p:cNvCxnSpPr>
              <a:cxnSpLocks/>
            </p:cNvCxnSpPr>
            <p:nvPr/>
          </p:nvCxnSpPr>
          <p:spPr>
            <a:xfrm>
              <a:off x="1380478" y="3151572"/>
              <a:ext cx="0" cy="347709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3C2CAB1-F404-F09D-64FE-DFE4096C8FF3}"/>
              </a:ext>
            </a:extLst>
          </p:cNvPr>
          <p:cNvGrpSpPr/>
          <p:nvPr/>
        </p:nvGrpSpPr>
        <p:grpSpPr>
          <a:xfrm>
            <a:off x="10894382" y="2947388"/>
            <a:ext cx="1056443" cy="1022411"/>
            <a:chOff x="701336" y="2414726"/>
            <a:chExt cx="1056443" cy="1022411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031F9B60-57F1-83D5-A977-321C9A9CDAC7}"/>
                </a:ext>
              </a:extLst>
            </p:cNvPr>
            <p:cNvSpPr/>
            <p:nvPr/>
          </p:nvSpPr>
          <p:spPr>
            <a:xfrm>
              <a:off x="701336" y="2414726"/>
              <a:ext cx="1056443" cy="337351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B8AFD40-1469-61F6-3879-4D621549C9A3}"/>
                </a:ext>
              </a:extLst>
            </p:cNvPr>
            <p:cNvSpPr txBox="1"/>
            <p:nvPr/>
          </p:nvSpPr>
          <p:spPr>
            <a:xfrm>
              <a:off x="885112" y="2429513"/>
              <a:ext cx="6639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buClr>
                  <a:schemeClr val="accent3"/>
                </a:buClr>
              </a:pPr>
              <a:r>
                <a:rPr lang="en-US" sz="1400" dirty="0"/>
                <a:t>BRAF</a:t>
              </a:r>
              <a:endParaRPr lang="en-US" sz="1400" baseline="30000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E37CF5B-8918-4652-B156-105364995E78}"/>
                </a:ext>
              </a:extLst>
            </p:cNvPr>
            <p:cNvSpPr/>
            <p:nvPr/>
          </p:nvSpPr>
          <p:spPr>
            <a:xfrm>
              <a:off x="861874" y="3099786"/>
              <a:ext cx="735367" cy="337351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A13FCFC-7BA0-2EDF-F1C0-AB73E2F97346}"/>
                </a:ext>
              </a:extLst>
            </p:cNvPr>
            <p:cNvSpPr txBox="1"/>
            <p:nvPr/>
          </p:nvSpPr>
          <p:spPr>
            <a:xfrm>
              <a:off x="892766" y="3114573"/>
              <a:ext cx="67358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buClr>
                  <a:schemeClr val="accent3"/>
                </a:buClr>
              </a:pPr>
              <a:r>
                <a:rPr lang="en-US" sz="1400" dirty="0"/>
                <a:t>MEK1</a:t>
              </a:r>
              <a:endParaRPr lang="en-US" sz="1400" baseline="30000" dirty="0"/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93DC327A-93A5-4699-CFCE-90D916211A55}"/>
                </a:ext>
              </a:extLst>
            </p:cNvPr>
            <p:cNvCxnSpPr>
              <a:stCxn id="19" idx="4"/>
              <a:endCxn id="21" idx="0"/>
            </p:cNvCxnSpPr>
            <p:nvPr/>
          </p:nvCxnSpPr>
          <p:spPr>
            <a:xfrm>
              <a:off x="1229558" y="2752077"/>
              <a:ext cx="0" cy="347709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345457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00B0B7-09E7-B292-53DB-CE2BC38E7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DA862-96DC-4F2E-B8EE-450732EFABAA}" type="slidenum">
              <a:rPr lang="en-GB" smtClean="0"/>
              <a:t>11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FD966DE-C226-79CB-7BC9-B8D9334E91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777"/>
          <a:stretch/>
        </p:blipFill>
        <p:spPr>
          <a:xfrm>
            <a:off x="0" y="1587062"/>
            <a:ext cx="4906699" cy="4067504"/>
          </a:xfrm>
          <a:prstGeom prst="rect">
            <a:avLst/>
          </a:prstGeom>
        </p:spPr>
      </p:pic>
      <p:sp>
        <p:nvSpPr>
          <p:cNvPr id="10" name="Right Brace 9">
            <a:extLst>
              <a:ext uri="{FF2B5EF4-FFF2-40B4-BE49-F238E27FC236}">
                <a16:creationId xmlns:a16="http://schemas.microsoft.com/office/drawing/2014/main" id="{CA25A5C6-9657-1BD4-EE8F-922CA2B03C1F}"/>
              </a:ext>
            </a:extLst>
          </p:cNvPr>
          <p:cNvSpPr/>
          <p:nvPr/>
        </p:nvSpPr>
        <p:spPr>
          <a:xfrm>
            <a:off x="4162097" y="1776249"/>
            <a:ext cx="84082" cy="1692165"/>
          </a:xfrm>
          <a:prstGeom prst="righ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Brace 10">
            <a:extLst>
              <a:ext uri="{FF2B5EF4-FFF2-40B4-BE49-F238E27FC236}">
                <a16:creationId xmlns:a16="http://schemas.microsoft.com/office/drawing/2014/main" id="{45E08D83-A8F8-9B1C-5A7B-0A5EB9B72994}"/>
              </a:ext>
            </a:extLst>
          </p:cNvPr>
          <p:cNvSpPr/>
          <p:nvPr/>
        </p:nvSpPr>
        <p:spPr>
          <a:xfrm>
            <a:off x="4156841" y="3526221"/>
            <a:ext cx="99849" cy="1876096"/>
          </a:xfrm>
          <a:prstGeom prst="righ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3C1D13A-97B2-74AC-C600-D666153EF412}"/>
              </a:ext>
            </a:extLst>
          </p:cNvPr>
          <p:cNvSpPr txBox="1"/>
          <p:nvPr/>
        </p:nvSpPr>
        <p:spPr>
          <a:xfrm rot="16200000">
            <a:off x="3613801" y="2540132"/>
            <a:ext cx="15888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Clr>
                <a:schemeClr val="accent3"/>
              </a:buClr>
            </a:pPr>
            <a:r>
              <a:rPr lang="en-US" sz="1200" dirty="0"/>
              <a:t>Negatively-regulated</a:t>
            </a:r>
          </a:p>
          <a:p>
            <a:pPr algn="ctr">
              <a:buClr>
                <a:schemeClr val="accent3"/>
              </a:buClr>
            </a:pPr>
            <a:r>
              <a:rPr lang="en-US" sz="1200" dirty="0"/>
              <a:t>genes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FB3E53D-71E5-CEF2-921F-2F49F6BE0070}"/>
              </a:ext>
            </a:extLst>
          </p:cNvPr>
          <p:cNvSpPr txBox="1"/>
          <p:nvPr/>
        </p:nvSpPr>
        <p:spPr>
          <a:xfrm rot="16200000">
            <a:off x="3684251" y="4269084"/>
            <a:ext cx="15215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Clr>
                <a:schemeClr val="accent3"/>
              </a:buClr>
            </a:pPr>
            <a:r>
              <a:rPr lang="en-US" sz="1200" dirty="0"/>
              <a:t>Positively-regulated</a:t>
            </a:r>
          </a:p>
          <a:p>
            <a:pPr algn="ctr">
              <a:buClr>
                <a:schemeClr val="accent3"/>
              </a:buClr>
            </a:pPr>
            <a:r>
              <a:rPr lang="en-US" sz="1200" dirty="0"/>
              <a:t>genes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D132704-60AE-205C-CB7F-D0DDF38F1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5" y="214133"/>
            <a:ext cx="11472863" cy="677523"/>
          </a:xfrm>
        </p:spPr>
        <p:txBody>
          <a:bodyPr>
            <a:normAutofit/>
          </a:bodyPr>
          <a:lstStyle/>
          <a:p>
            <a:r>
              <a:rPr lang="en-US" dirty="0"/>
              <a:t>AVERON recapitulates </a:t>
            </a:r>
            <a:r>
              <a:rPr lang="en-US" dirty="0" err="1"/>
              <a:t>myc</a:t>
            </a:r>
            <a:r>
              <a:rPr lang="en-US" dirty="0"/>
              <a:t> activation by brafv600/mek1 </a:t>
            </a:r>
            <a:r>
              <a:rPr lang="en-US" dirty="0" err="1"/>
              <a:t>ppi</a:t>
            </a:r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B3F48B0-CEEB-8F88-B740-C352C4CE53C1}"/>
              </a:ext>
            </a:extLst>
          </p:cNvPr>
          <p:cNvSpPr txBox="1"/>
          <p:nvPr/>
        </p:nvSpPr>
        <p:spPr>
          <a:xfrm>
            <a:off x="1027245" y="837934"/>
            <a:ext cx="9424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3"/>
              </a:buClr>
            </a:pPr>
            <a:r>
              <a:rPr lang="en-US" b="1" dirty="0">
                <a:solidFill>
                  <a:srgbClr val="002060"/>
                </a:solidFill>
              </a:rPr>
              <a:t>BRAFV600E/MEK1 </a:t>
            </a:r>
            <a:r>
              <a:rPr lang="en-US" b="1" dirty="0" err="1">
                <a:solidFill>
                  <a:srgbClr val="002060"/>
                </a:solidFill>
              </a:rPr>
              <a:t>neoPPI</a:t>
            </a:r>
            <a:r>
              <a:rPr lang="en-US" b="1" dirty="0">
                <a:solidFill>
                  <a:srgbClr val="002060"/>
                </a:solidFill>
              </a:rPr>
              <a:t>-upregulated genes are enriched in MYC-target genes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6D0AC23-1595-47CC-4A44-A9C94D97881E}"/>
              </a:ext>
            </a:extLst>
          </p:cNvPr>
          <p:cNvGrpSpPr/>
          <p:nvPr/>
        </p:nvGrpSpPr>
        <p:grpSpPr>
          <a:xfrm>
            <a:off x="5615885" y="1619776"/>
            <a:ext cx="6576115" cy="3343031"/>
            <a:chOff x="5615885" y="1619776"/>
            <a:chExt cx="6576115" cy="3343031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EB7070D8-045C-7DD5-AEA2-C11D317BD5CE}"/>
                </a:ext>
              </a:extLst>
            </p:cNvPr>
            <p:cNvGrpSpPr/>
            <p:nvPr/>
          </p:nvGrpSpPr>
          <p:grpSpPr>
            <a:xfrm>
              <a:off x="5615885" y="1671144"/>
              <a:ext cx="1778795" cy="3291663"/>
              <a:chOff x="2121608" y="1824948"/>
              <a:chExt cx="2086165" cy="3860451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B1B3A29A-48CC-BD9F-CED2-C4AC0040D761}"/>
                  </a:ext>
                </a:extLst>
              </p:cNvPr>
              <p:cNvSpPr/>
              <p:nvPr/>
            </p:nvSpPr>
            <p:spPr>
              <a:xfrm>
                <a:off x="2121608" y="1824948"/>
                <a:ext cx="1212353" cy="431515"/>
              </a:xfrm>
              <a:prstGeom prst="roundRect">
                <a:avLst/>
              </a:prstGeom>
              <a:solidFill>
                <a:schemeClr val="accent3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/>
                  <a:t>BRAF</a:t>
                </a:r>
                <a:r>
                  <a:rPr lang="en-US" sz="1400" baseline="30000" dirty="0"/>
                  <a:t>V600</a:t>
                </a:r>
              </a:p>
            </p:txBody>
          </p:sp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EC8705FF-32D0-8E59-17F3-BC0B3E7FC2E7}"/>
                  </a:ext>
                </a:extLst>
              </p:cNvPr>
              <p:cNvSpPr/>
              <p:nvPr/>
            </p:nvSpPr>
            <p:spPr>
              <a:xfrm>
                <a:off x="2301408" y="2619907"/>
                <a:ext cx="852755" cy="431515"/>
              </a:xfrm>
              <a:prstGeom prst="roundRect">
                <a:avLst/>
              </a:prstGeom>
              <a:solidFill>
                <a:schemeClr val="accent3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/>
                  <a:t>MEK1</a:t>
                </a:r>
              </a:p>
            </p:txBody>
          </p:sp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F0962EC7-E827-21AF-AF06-F48F7B6D4CDE}"/>
                  </a:ext>
                </a:extLst>
              </p:cNvPr>
              <p:cNvSpPr/>
              <p:nvPr/>
            </p:nvSpPr>
            <p:spPr>
              <a:xfrm>
                <a:off x="2301408" y="3429000"/>
                <a:ext cx="852755" cy="431515"/>
              </a:xfrm>
              <a:prstGeom prst="roundRect">
                <a:avLst/>
              </a:prstGeom>
              <a:solidFill>
                <a:schemeClr val="accent3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/>
                  <a:t>ERK</a:t>
                </a:r>
              </a:p>
            </p:txBody>
          </p:sp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3656457D-1996-3488-37CE-9DD8C5651960}"/>
                  </a:ext>
                </a:extLst>
              </p:cNvPr>
              <p:cNvSpPr/>
              <p:nvPr/>
            </p:nvSpPr>
            <p:spPr>
              <a:xfrm>
                <a:off x="2301410" y="4238093"/>
                <a:ext cx="852755" cy="431515"/>
              </a:xfrm>
              <a:prstGeom prst="roundRect">
                <a:avLst/>
              </a:prstGeom>
              <a:solidFill>
                <a:srgbClr val="FF99CC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rgbClr val="002060"/>
                    </a:solidFill>
                  </a:rPr>
                  <a:t>MYC</a:t>
                </a:r>
              </a:p>
            </p:txBody>
          </p:sp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049BE5D6-D409-E403-269C-87D24CC944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8977" r="26508"/>
              <a:stretch/>
            </p:blipFill>
            <p:spPr>
              <a:xfrm>
                <a:off x="2301410" y="4697858"/>
                <a:ext cx="1790591" cy="337825"/>
              </a:xfrm>
              <a:prstGeom prst="rect">
                <a:avLst/>
              </a:prstGeom>
            </p:spPr>
          </p:pic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5F6B4E53-7E65-BCA2-71C7-E41E623F4619}"/>
                  </a:ext>
                </a:extLst>
              </p:cNvPr>
              <p:cNvGrpSpPr/>
              <p:nvPr/>
            </p:nvGrpSpPr>
            <p:grpSpPr>
              <a:xfrm>
                <a:off x="3434454" y="4343397"/>
                <a:ext cx="657547" cy="354461"/>
                <a:chOff x="4397339" y="4099389"/>
                <a:chExt cx="657547" cy="354461"/>
              </a:xfrm>
            </p:grpSpPr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FCEE1B73-E739-17D4-E91F-013E9A2AFFA4}"/>
                    </a:ext>
                  </a:extLst>
                </p:cNvPr>
                <p:cNvCxnSpPr/>
                <p:nvPr/>
              </p:nvCxnSpPr>
              <p:spPr>
                <a:xfrm flipV="1">
                  <a:off x="4397339" y="4099389"/>
                  <a:ext cx="0" cy="354461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Arrow Connector 27">
                  <a:extLst>
                    <a:ext uri="{FF2B5EF4-FFF2-40B4-BE49-F238E27FC236}">
                      <a16:creationId xmlns:a16="http://schemas.microsoft.com/office/drawing/2014/main" id="{09A2E697-CC89-A119-1AE2-233364B020FF}"/>
                    </a:ext>
                  </a:extLst>
                </p:cNvPr>
                <p:cNvCxnSpPr/>
                <p:nvPr/>
              </p:nvCxnSpPr>
              <p:spPr>
                <a:xfrm>
                  <a:off x="4397339" y="4099389"/>
                  <a:ext cx="657547" cy="0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BC38CC9-8C8B-9A9D-11C1-E97E2ED126D9}"/>
                  </a:ext>
                </a:extLst>
              </p:cNvPr>
              <p:cNvSpPr txBox="1"/>
              <p:nvPr/>
            </p:nvSpPr>
            <p:spPr>
              <a:xfrm>
                <a:off x="2589021" y="5071768"/>
                <a:ext cx="1618752" cy="6136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buClr>
                    <a:schemeClr val="accent3"/>
                  </a:buClr>
                </a:pPr>
                <a:r>
                  <a:rPr lang="en-US" sz="1400" dirty="0"/>
                  <a:t>Cell growth</a:t>
                </a:r>
              </a:p>
              <a:p>
                <a:pPr algn="l">
                  <a:buClr>
                    <a:schemeClr val="accent3"/>
                  </a:buClr>
                </a:pPr>
                <a:r>
                  <a:rPr lang="en-US" sz="1400" dirty="0"/>
                  <a:t>Transformation</a:t>
                </a:r>
              </a:p>
            </p:txBody>
          </p: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FCD5FD58-5AA2-2DE8-0564-50845A4F9A09}"/>
                  </a:ext>
                </a:extLst>
              </p:cNvPr>
              <p:cNvCxnSpPr>
                <a:endCxn id="18" idx="0"/>
              </p:cNvCxnSpPr>
              <p:nvPr/>
            </p:nvCxnSpPr>
            <p:spPr>
              <a:xfrm>
                <a:off x="2727785" y="2256463"/>
                <a:ext cx="1" cy="363444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5780A3A3-1778-FA6D-7BE8-74928FF53526}"/>
                  </a:ext>
                </a:extLst>
              </p:cNvPr>
              <p:cNvCxnSpPr>
                <a:stCxn id="18" idx="2"/>
                <a:endCxn id="19" idx="0"/>
              </p:cNvCxnSpPr>
              <p:nvPr/>
            </p:nvCxnSpPr>
            <p:spPr>
              <a:xfrm>
                <a:off x="2727786" y="3051422"/>
                <a:ext cx="0" cy="377578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83FE179C-FAA0-465D-575A-BBFCD98B4DDB}"/>
                  </a:ext>
                </a:extLst>
              </p:cNvPr>
              <p:cNvCxnSpPr>
                <a:stCxn id="19" idx="2"/>
                <a:endCxn id="20" idx="0"/>
              </p:cNvCxnSpPr>
              <p:nvPr/>
            </p:nvCxnSpPr>
            <p:spPr>
              <a:xfrm>
                <a:off x="2727786" y="3860515"/>
                <a:ext cx="2" cy="377578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6AA2288C-C77E-55B7-6715-7ADE02CF9225}"/>
                </a:ext>
              </a:extLst>
            </p:cNvPr>
            <p:cNvGrpSpPr/>
            <p:nvPr/>
          </p:nvGrpSpPr>
          <p:grpSpPr>
            <a:xfrm>
              <a:off x="7620000" y="1619776"/>
              <a:ext cx="4572000" cy="2743200"/>
              <a:chOff x="7315200" y="1619776"/>
              <a:chExt cx="4572000" cy="2743200"/>
            </a:xfrm>
          </p:grpSpPr>
          <p:graphicFrame>
            <p:nvGraphicFramePr>
              <p:cNvPr id="15" name="Chart 14">
                <a:extLst>
                  <a:ext uri="{FF2B5EF4-FFF2-40B4-BE49-F238E27FC236}">
                    <a16:creationId xmlns:a16="http://schemas.microsoft.com/office/drawing/2014/main" id="{4D505364-5161-D167-77E1-F7F3DBD3E316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2846290140"/>
                  </p:ext>
                </p:extLst>
              </p:nvPr>
            </p:nvGraphicFramePr>
            <p:xfrm>
              <a:off x="7315200" y="1619776"/>
              <a:ext cx="4572000" cy="274320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4"/>
              </a:graphicData>
            </a:graphic>
          </p:graphicFrame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03092ED1-0AC1-A37F-2E61-50FB2FF48850}"/>
                  </a:ext>
                </a:extLst>
              </p:cNvPr>
              <p:cNvGrpSpPr/>
              <p:nvPr/>
            </p:nvGrpSpPr>
            <p:grpSpPr>
              <a:xfrm>
                <a:off x="10278064" y="3381977"/>
                <a:ext cx="1492746" cy="465436"/>
                <a:chOff x="10863353" y="1784495"/>
                <a:chExt cx="1492746" cy="465436"/>
              </a:xfrm>
            </p:grpSpPr>
            <p:pic>
              <p:nvPicPr>
                <p:cNvPr id="31" name="Picture 30">
                  <a:extLst>
                    <a:ext uri="{FF2B5EF4-FFF2-40B4-BE49-F238E27FC236}">
                      <a16:creationId xmlns:a16="http://schemas.microsoft.com/office/drawing/2014/main" id="{F22C6AF3-06D6-FDF9-7A0A-1F15BC74B66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29158" t="6741" r="56874" b="87732"/>
                <a:stretch/>
              </p:blipFill>
              <p:spPr>
                <a:xfrm>
                  <a:off x="10863353" y="1784495"/>
                  <a:ext cx="1346581" cy="299697"/>
                </a:xfrm>
                <a:prstGeom prst="rect">
                  <a:avLst/>
                </a:prstGeom>
              </p:spPr>
            </p:pic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AEA453BA-6FBC-9F88-D675-61A85A71A076}"/>
                    </a:ext>
                  </a:extLst>
                </p:cNvPr>
                <p:cNvSpPr txBox="1"/>
                <p:nvPr/>
              </p:nvSpPr>
              <p:spPr>
                <a:xfrm>
                  <a:off x="11871671" y="1942154"/>
                  <a:ext cx="48442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>
                    <a:buClr>
                      <a:schemeClr val="accent3"/>
                    </a:buClr>
                  </a:pPr>
                  <a:r>
                    <a:rPr lang="en-US" sz="1400" b="1" dirty="0"/>
                    <a:t>API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346980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537E3-8D92-0AC9-7A8B-9BFA11E01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signature genes are NEOPPI specific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1429F8-168C-EBCE-3FC9-647B510A8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DA862-96DC-4F2E-B8EE-450732EFABAA}" type="slidenum">
              <a:rPr lang="en-GB" smtClean="0"/>
              <a:t>12</a:t>
            </a:fld>
            <a:endParaRPr lang="en-GB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5693A73-5247-0D59-3F6D-CD1113F7A8A6}"/>
              </a:ext>
            </a:extLst>
          </p:cNvPr>
          <p:cNvGrpSpPr/>
          <p:nvPr/>
        </p:nvGrpSpPr>
        <p:grpSpPr>
          <a:xfrm>
            <a:off x="440298" y="1770993"/>
            <a:ext cx="3605474" cy="3318214"/>
            <a:chOff x="440298" y="1770993"/>
            <a:chExt cx="3605474" cy="3318214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23264B33-A44D-9359-82E6-5DBFE9698CF2}"/>
                </a:ext>
              </a:extLst>
            </p:cNvPr>
            <p:cNvGrpSpPr/>
            <p:nvPr/>
          </p:nvGrpSpPr>
          <p:grpSpPr>
            <a:xfrm>
              <a:off x="440298" y="1770993"/>
              <a:ext cx="3605474" cy="3318214"/>
              <a:chOff x="4486780" y="1918138"/>
              <a:chExt cx="3605474" cy="3318214"/>
            </a:xfrm>
          </p:grpSpPr>
          <p:pic>
            <p:nvPicPr>
              <p:cNvPr id="6" name="Picture 5" descr="Chart, scatter chart&#10;&#10;Description automatically generated">
                <a:extLst>
                  <a:ext uri="{FF2B5EF4-FFF2-40B4-BE49-F238E27FC236}">
                    <a16:creationId xmlns:a16="http://schemas.microsoft.com/office/drawing/2014/main" id="{A30B3E30-CAEC-2107-CFDF-BFC1DC67459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6631"/>
              <a:stretch/>
            </p:blipFill>
            <p:spPr>
              <a:xfrm>
                <a:off x="4849279" y="2539663"/>
                <a:ext cx="2880477" cy="2696689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BA65C8F-BBB5-A86B-96C5-6437E732E51E}"/>
                  </a:ext>
                </a:extLst>
              </p:cNvPr>
              <p:cNvSpPr txBox="1"/>
              <p:nvPr/>
            </p:nvSpPr>
            <p:spPr>
              <a:xfrm>
                <a:off x="4486780" y="1918138"/>
                <a:ext cx="360547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buClr>
                    <a:schemeClr val="accent3"/>
                  </a:buClr>
                </a:pPr>
                <a:r>
                  <a:rPr lang="en-US" sz="1400" b="1" dirty="0"/>
                  <a:t>The correlation between </a:t>
                </a:r>
                <a:r>
                  <a:rPr lang="en-US" sz="1400" b="1" dirty="0" err="1"/>
                  <a:t>newPPI</a:t>
                </a:r>
                <a:r>
                  <a:rPr lang="en-US" sz="1400" b="1" dirty="0"/>
                  <a:t> scores </a:t>
                </a:r>
              </a:p>
              <a:p>
                <a:pPr algn="ctr">
                  <a:buClr>
                    <a:schemeClr val="accent3"/>
                  </a:buClr>
                </a:pPr>
                <a:r>
                  <a:rPr lang="en-US" sz="1400" b="1" dirty="0"/>
                  <a:t>is limited</a:t>
                </a:r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BB33340-7087-2679-0D93-BA6029A69C21}"/>
                </a:ext>
              </a:extLst>
            </p:cNvPr>
            <p:cNvSpPr/>
            <p:nvPr/>
          </p:nvSpPr>
          <p:spPr>
            <a:xfrm>
              <a:off x="870012" y="2405849"/>
              <a:ext cx="186431" cy="22194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D64A9E1-7622-FC0F-0155-7A7EF164ACA7}"/>
              </a:ext>
            </a:extLst>
          </p:cNvPr>
          <p:cNvGrpSpPr/>
          <p:nvPr/>
        </p:nvGrpSpPr>
        <p:grpSpPr>
          <a:xfrm>
            <a:off x="4429850" y="1770993"/>
            <a:ext cx="3403496" cy="3300600"/>
            <a:chOff x="4429850" y="1770993"/>
            <a:chExt cx="3403496" cy="33006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EF1EC1B-23AA-BF42-1ECB-F01020C2ED10}"/>
                </a:ext>
              </a:extLst>
            </p:cNvPr>
            <p:cNvGrpSpPr/>
            <p:nvPr/>
          </p:nvGrpSpPr>
          <p:grpSpPr>
            <a:xfrm>
              <a:off x="4429850" y="1770993"/>
              <a:ext cx="3403496" cy="3300600"/>
              <a:chOff x="542271" y="1460938"/>
              <a:chExt cx="3403496" cy="3300600"/>
            </a:xfrm>
          </p:grpSpPr>
          <p:pic>
            <p:nvPicPr>
              <p:cNvPr id="3" name="Picture 2" descr="Chart&#10;&#10;Description automatically generated">
                <a:extLst>
                  <a:ext uri="{FF2B5EF4-FFF2-40B4-BE49-F238E27FC236}">
                    <a16:creationId xmlns:a16="http://schemas.microsoft.com/office/drawing/2014/main" id="{1C5B4C8E-BBB5-2572-0DCC-638F4EE8C7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6029"/>
              <a:stretch/>
            </p:blipFill>
            <p:spPr>
              <a:xfrm>
                <a:off x="714909" y="2202995"/>
                <a:ext cx="3058221" cy="2558543"/>
              </a:xfrm>
              <a:prstGeom prst="rect">
                <a:avLst/>
              </a:prstGeom>
            </p:spPr>
          </p:pic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B0616B1-9F64-EDD8-1DF0-F1262CC51543}"/>
                  </a:ext>
                </a:extLst>
              </p:cNvPr>
              <p:cNvSpPr txBox="1"/>
              <p:nvPr/>
            </p:nvSpPr>
            <p:spPr>
              <a:xfrm>
                <a:off x="542271" y="1460938"/>
                <a:ext cx="340349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buClr>
                    <a:schemeClr val="accent3"/>
                  </a:buClr>
                </a:pPr>
                <a:r>
                  <a:rPr lang="en-US" sz="1400" b="1" dirty="0"/>
                  <a:t>The size of signature gene sets varies</a:t>
                </a:r>
              </a:p>
              <a:p>
                <a:pPr algn="ctr">
                  <a:buClr>
                    <a:schemeClr val="accent3"/>
                  </a:buClr>
                </a:pPr>
                <a:r>
                  <a:rPr lang="en-US" sz="1400" b="1" dirty="0"/>
                  <a:t>across different </a:t>
                </a:r>
                <a:r>
                  <a:rPr lang="en-US" sz="1400" b="1" dirty="0" err="1"/>
                  <a:t>neoPPIs</a:t>
                </a:r>
                <a:endParaRPr lang="en-US" sz="1400" b="1" dirty="0"/>
              </a:p>
            </p:txBody>
          </p:sp>
        </p:grp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879C4F3-D0A5-F316-468C-18398C432F20}"/>
                </a:ext>
              </a:extLst>
            </p:cNvPr>
            <p:cNvSpPr/>
            <p:nvPr/>
          </p:nvSpPr>
          <p:spPr>
            <a:xfrm>
              <a:off x="4608991" y="2531616"/>
              <a:ext cx="186431" cy="22194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9BA59E0-87CC-3CAD-AF9C-5ECE88815C49}"/>
              </a:ext>
            </a:extLst>
          </p:cNvPr>
          <p:cNvGrpSpPr/>
          <p:nvPr/>
        </p:nvGrpSpPr>
        <p:grpSpPr>
          <a:xfrm>
            <a:off x="8217424" y="1770993"/>
            <a:ext cx="3575018" cy="3507205"/>
            <a:chOff x="8217424" y="1770993"/>
            <a:chExt cx="3575018" cy="3507205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AC4DE76C-EC03-FD91-4DCA-1A413C14B135}"/>
                </a:ext>
              </a:extLst>
            </p:cNvPr>
            <p:cNvGrpSpPr/>
            <p:nvPr/>
          </p:nvGrpSpPr>
          <p:grpSpPr>
            <a:xfrm>
              <a:off x="8217424" y="1770993"/>
              <a:ext cx="3575018" cy="3507205"/>
              <a:chOff x="8185893" y="1460938"/>
              <a:chExt cx="3575018" cy="3507205"/>
            </a:xfrm>
          </p:grpSpPr>
          <p:pic>
            <p:nvPicPr>
              <p:cNvPr id="7" name="Picture 6" descr="Chart&#10;&#10;Description automatically generated">
                <a:extLst>
                  <a:ext uri="{FF2B5EF4-FFF2-40B4-BE49-F238E27FC236}">
                    <a16:creationId xmlns:a16="http://schemas.microsoft.com/office/drawing/2014/main" id="{DB780352-531C-C8AD-217B-7D23FCC0CEE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409"/>
              <a:stretch/>
            </p:blipFill>
            <p:spPr>
              <a:xfrm>
                <a:off x="8591170" y="2230245"/>
                <a:ext cx="2764465" cy="2737898"/>
              </a:xfrm>
              <a:prstGeom prst="rect">
                <a:avLst/>
              </a:prstGeom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918694E-2050-927B-39C7-3F08683F8928}"/>
                  </a:ext>
                </a:extLst>
              </p:cNvPr>
              <p:cNvSpPr txBox="1"/>
              <p:nvPr/>
            </p:nvSpPr>
            <p:spPr>
              <a:xfrm>
                <a:off x="8185893" y="1460938"/>
                <a:ext cx="357501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buClr>
                    <a:schemeClr val="accent3"/>
                  </a:buClr>
                </a:pPr>
                <a:r>
                  <a:rPr lang="en-US" sz="1400" b="1" dirty="0"/>
                  <a:t>The similarity between different </a:t>
                </a:r>
                <a:r>
                  <a:rPr lang="en-US" sz="1400" b="1" dirty="0" err="1"/>
                  <a:t>neoPPI</a:t>
                </a:r>
                <a:r>
                  <a:rPr lang="en-US" sz="1400" b="1" dirty="0"/>
                  <a:t> </a:t>
                </a:r>
              </a:p>
              <a:p>
                <a:pPr algn="ctr">
                  <a:buClr>
                    <a:schemeClr val="accent3"/>
                  </a:buClr>
                </a:pPr>
                <a:r>
                  <a:rPr lang="en-US" sz="1400" b="1" dirty="0"/>
                  <a:t>signature gene sets is limited</a:t>
                </a:r>
              </a:p>
            </p:txBody>
          </p: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98DFDDF-E527-1CB7-24C9-7FC38D7114E0}"/>
                </a:ext>
              </a:extLst>
            </p:cNvPr>
            <p:cNvSpPr/>
            <p:nvPr/>
          </p:nvSpPr>
          <p:spPr>
            <a:xfrm>
              <a:off x="8621699" y="2540495"/>
              <a:ext cx="167196" cy="20270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408368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401795F-2739-8408-F90E-44E8CF7A23B3}"/>
              </a:ext>
            </a:extLst>
          </p:cNvPr>
          <p:cNvSpPr/>
          <p:nvPr/>
        </p:nvSpPr>
        <p:spPr>
          <a:xfrm>
            <a:off x="5922335" y="1722474"/>
            <a:ext cx="5986130" cy="353001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482D3AC-800F-50A9-3DEA-26B78CC18D16}"/>
              </a:ext>
            </a:extLst>
          </p:cNvPr>
          <p:cNvSpPr txBox="1">
            <a:spLocks/>
          </p:cNvSpPr>
          <p:nvPr/>
        </p:nvSpPr>
        <p:spPr>
          <a:xfrm>
            <a:off x="358775" y="214133"/>
            <a:ext cx="11833225" cy="677523"/>
          </a:xfrm>
          <a:prstGeom prst="rect">
            <a:avLst/>
          </a:prstGeom>
        </p:spPr>
        <p:txBody>
          <a:bodyPr vert="horz" lIns="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BRAF V600E </a:t>
            </a:r>
            <a:r>
              <a:rPr lang="en-US" dirty="0" err="1"/>
              <a:t>neoPPIs</a:t>
            </a:r>
            <a:r>
              <a:rPr lang="en-US" dirty="0"/>
              <a:t> can control multiple major oncogenic programs in skin melanoma patients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71CC9C9-A33C-74E3-7629-963E9D97C779}"/>
              </a:ext>
            </a:extLst>
          </p:cNvPr>
          <p:cNvGrpSpPr/>
          <p:nvPr/>
        </p:nvGrpSpPr>
        <p:grpSpPr>
          <a:xfrm>
            <a:off x="111758" y="1361329"/>
            <a:ext cx="12080242" cy="4386355"/>
            <a:chOff x="111758" y="1361329"/>
            <a:chExt cx="12080242" cy="4386355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9283DB10-D121-89C8-E580-E029A11E6887}"/>
                </a:ext>
              </a:extLst>
            </p:cNvPr>
            <p:cNvGrpSpPr/>
            <p:nvPr/>
          </p:nvGrpSpPr>
          <p:grpSpPr>
            <a:xfrm>
              <a:off x="111758" y="1725385"/>
              <a:ext cx="5971032" cy="3538728"/>
              <a:chOff x="111758" y="1068438"/>
              <a:chExt cx="5971032" cy="3538728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520BFB29-C2DF-C3AA-4CC9-2509AD86D3B6}"/>
                  </a:ext>
                </a:extLst>
              </p:cNvPr>
              <p:cNvSpPr/>
              <p:nvPr/>
            </p:nvSpPr>
            <p:spPr>
              <a:xfrm>
                <a:off x="111758" y="1068438"/>
                <a:ext cx="5971032" cy="3538728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330774D9-820C-4EB9-F3FB-63AAB451B4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11758" y="1500290"/>
                <a:ext cx="5582905" cy="2675024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B0D3CF5-EAD3-D9CC-12D5-EB427A47D8CF}"/>
                </a:ext>
              </a:extLst>
            </p:cNvPr>
            <p:cNvSpPr txBox="1"/>
            <p:nvPr/>
          </p:nvSpPr>
          <p:spPr>
            <a:xfrm>
              <a:off x="416202" y="1361329"/>
              <a:ext cx="497401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dirty="0">
                  <a:solidFill>
                    <a:srgbClr val="012169"/>
                  </a:solidFill>
                </a:rPr>
                <a:t>BRAF V600E </a:t>
              </a:r>
              <a:r>
                <a:rPr lang="en-US" sz="1600" cap="none" dirty="0" err="1">
                  <a:solidFill>
                    <a:srgbClr val="012169"/>
                  </a:solidFill>
                </a:rPr>
                <a:t>neo</a:t>
              </a:r>
              <a:r>
                <a:rPr lang="en-US" sz="1600" dirty="0" err="1">
                  <a:solidFill>
                    <a:srgbClr val="012169"/>
                  </a:solidFill>
                </a:rPr>
                <a:t>PPI</a:t>
              </a:r>
              <a:r>
                <a:rPr lang="en-US" sz="1600" cap="none" dirty="0" err="1">
                  <a:solidFill>
                    <a:srgbClr val="012169"/>
                  </a:solidFill>
                </a:rPr>
                <a:t>s</a:t>
              </a:r>
              <a:r>
                <a:rPr lang="en-US" sz="1600" dirty="0">
                  <a:solidFill>
                    <a:srgbClr val="012169"/>
                  </a:solidFill>
                </a:rPr>
                <a:t>-associated gene communities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00A4EEE-90B3-BA8B-F87E-43A93A7C42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40808" y="1730661"/>
              <a:ext cx="5968219" cy="354116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5673BCC-33E3-4CB4-B05E-7F15EE401591}"/>
                </a:ext>
              </a:extLst>
            </p:cNvPr>
            <p:cNvSpPr txBox="1"/>
            <p:nvPr/>
          </p:nvSpPr>
          <p:spPr>
            <a:xfrm>
              <a:off x="5926518" y="1361329"/>
              <a:ext cx="6265482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dirty="0">
                  <a:solidFill>
                    <a:srgbClr val="012169"/>
                  </a:solidFill>
                </a:rPr>
                <a:t>BRAF V600E </a:t>
              </a:r>
              <a:r>
                <a:rPr lang="en-US" sz="1600" cap="none" dirty="0" err="1">
                  <a:solidFill>
                    <a:srgbClr val="012169"/>
                  </a:solidFill>
                </a:rPr>
                <a:t>neo</a:t>
              </a:r>
              <a:r>
                <a:rPr lang="en-US" sz="1600" dirty="0" err="1">
                  <a:solidFill>
                    <a:srgbClr val="012169"/>
                  </a:solidFill>
                </a:rPr>
                <a:t>PPI</a:t>
              </a:r>
              <a:r>
                <a:rPr lang="en-US" sz="1600" cap="none" dirty="0" err="1">
                  <a:solidFill>
                    <a:srgbClr val="012169"/>
                  </a:solidFill>
                </a:rPr>
                <a:t>s</a:t>
              </a:r>
              <a:r>
                <a:rPr lang="en-US" sz="1600" cap="none" dirty="0">
                  <a:solidFill>
                    <a:srgbClr val="012169"/>
                  </a:solidFill>
                </a:rPr>
                <a:t> can control different oncogenic pathways</a:t>
              </a:r>
              <a:endParaRPr lang="en-US" sz="1600" dirty="0">
                <a:solidFill>
                  <a:srgbClr val="012169"/>
                </a:solidFill>
              </a:endParaRPr>
            </a:p>
          </p:txBody>
        </p:sp>
        <p:cxnSp>
          <p:nvCxnSpPr>
            <p:cNvPr id="3" name="Connector: Elbow 2">
              <a:extLst>
                <a:ext uri="{FF2B5EF4-FFF2-40B4-BE49-F238E27FC236}">
                  <a16:creationId xmlns:a16="http://schemas.microsoft.com/office/drawing/2014/main" id="{B47C6B61-D553-4CCE-8CC2-80BC768D4E35}"/>
                </a:ext>
              </a:extLst>
            </p:cNvPr>
            <p:cNvCxnSpPr>
              <a:stCxn id="22" idx="2"/>
              <a:endCxn id="5" idx="2"/>
            </p:cNvCxnSpPr>
            <p:nvPr/>
          </p:nvCxnSpPr>
          <p:spPr>
            <a:xfrm rot="16200000" flipH="1">
              <a:off x="5694280" y="2041191"/>
              <a:ext cx="439568" cy="6021707"/>
            </a:xfrm>
            <a:prstGeom prst="bentConnector3">
              <a:avLst>
                <a:gd name="adj1" fmla="val 152006"/>
              </a:avLst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6329A41-5DC8-4AFA-8FA1-96156A5DF40C}"/>
                </a:ext>
              </a:extLst>
            </p:cNvPr>
            <p:cNvSpPr txBox="1"/>
            <p:nvPr/>
          </p:nvSpPr>
          <p:spPr>
            <a:xfrm>
              <a:off x="3377953" y="5224464"/>
              <a:ext cx="507222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buClr>
                  <a:schemeClr val="accent3"/>
                </a:buClr>
              </a:pPr>
              <a:r>
                <a:rPr lang="en-US" sz="1400" dirty="0"/>
                <a:t>Pathway enrichment analysis</a:t>
              </a:r>
            </a:p>
            <a:p>
              <a:pPr algn="ctr">
                <a:buClr>
                  <a:schemeClr val="accent3"/>
                </a:buClr>
              </a:pPr>
              <a:r>
                <a:rPr lang="en-US" sz="1400" dirty="0"/>
                <a:t>links </a:t>
              </a:r>
              <a:r>
                <a:rPr lang="en-US" sz="1400" dirty="0" err="1"/>
                <a:t>neoPPI</a:t>
              </a:r>
              <a:r>
                <a:rPr lang="en-US" sz="1400" dirty="0"/>
                <a:t> signature genes to defined biological pathways</a:t>
              </a:r>
            </a:p>
          </p:txBody>
        </p:sp>
      </p:grp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B104032A-B24D-6FC2-A1F4-1B04D8CE9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31637" y="6483507"/>
            <a:ext cx="365980" cy="307774"/>
          </a:xfrm>
        </p:spPr>
        <p:txBody>
          <a:bodyPr/>
          <a:lstStyle/>
          <a:p>
            <a:fld id="{C7CDA862-96DC-4F2E-B8EE-450732EFABAA}" type="slidenum">
              <a:rPr lang="en-GB" smtClean="0"/>
              <a:t>13</a:t>
            </a:fld>
            <a:endParaRPr lang="en-GB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6378D4A-5D65-2723-EBE6-6D3D9F8E5E6D}"/>
              </a:ext>
            </a:extLst>
          </p:cNvPr>
          <p:cNvGrpSpPr/>
          <p:nvPr/>
        </p:nvGrpSpPr>
        <p:grpSpPr>
          <a:xfrm>
            <a:off x="112046" y="5832288"/>
            <a:ext cx="3083915" cy="500192"/>
            <a:chOff x="1274288" y="5458120"/>
            <a:chExt cx="4081147" cy="661937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C3547E53-7A91-2D9A-B1C4-9B2A37CC6DDA}"/>
                </a:ext>
              </a:extLst>
            </p:cNvPr>
            <p:cNvSpPr/>
            <p:nvPr/>
          </p:nvSpPr>
          <p:spPr>
            <a:xfrm>
              <a:off x="1274288" y="5493666"/>
              <a:ext cx="257175" cy="257175"/>
            </a:xfrm>
            <a:prstGeom prst="ellipse">
              <a:avLst/>
            </a:prstGeom>
            <a:solidFill>
              <a:srgbClr val="FF000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highlight>
                  <a:srgbClr val="FF0000"/>
                </a:highlight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991B614B-C3FD-536E-BE01-9FA4325BBC39}"/>
                </a:ext>
              </a:extLst>
            </p:cNvPr>
            <p:cNvSpPr/>
            <p:nvPr/>
          </p:nvSpPr>
          <p:spPr>
            <a:xfrm>
              <a:off x="1275859" y="5862882"/>
              <a:ext cx="257175" cy="257175"/>
            </a:xfrm>
            <a:prstGeom prst="ellipse">
              <a:avLst/>
            </a:prstGeom>
            <a:solidFill>
              <a:srgbClr val="012169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highlight>
                  <a:srgbClr val="FF0000"/>
                </a:highlight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C315EBB-D4FB-CEEE-8086-0195463F4394}"/>
                </a:ext>
              </a:extLst>
            </p:cNvPr>
            <p:cNvSpPr txBox="1"/>
            <p:nvPr/>
          </p:nvSpPr>
          <p:spPr>
            <a:xfrm>
              <a:off x="1527143" y="5458120"/>
              <a:ext cx="382829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buClr>
                  <a:schemeClr val="accent3"/>
                </a:buClr>
              </a:pPr>
              <a:r>
                <a:rPr lang="en-US" sz="1200" dirty="0"/>
                <a:t>Experimentally determined BRAF</a:t>
              </a:r>
              <a:r>
                <a:rPr lang="en-US" sz="1200" baseline="30000" dirty="0"/>
                <a:t>V600E</a:t>
              </a:r>
              <a:r>
                <a:rPr lang="en-US" sz="1200" dirty="0"/>
                <a:t> binding partner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9A7ED1B-027F-4151-0909-C901C3FEBDEA}"/>
                </a:ext>
              </a:extLst>
            </p:cNvPr>
            <p:cNvSpPr txBox="1"/>
            <p:nvPr/>
          </p:nvSpPr>
          <p:spPr>
            <a:xfrm>
              <a:off x="1538141" y="5836762"/>
              <a:ext cx="35573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buClr>
                  <a:schemeClr val="accent3"/>
                </a:buClr>
              </a:pPr>
              <a:r>
                <a:rPr lang="en-US" sz="1200" dirty="0"/>
                <a:t>Computationally identified </a:t>
              </a:r>
              <a:r>
                <a:rPr lang="en-US" sz="1200" dirty="0" err="1"/>
                <a:t>neoPPI</a:t>
              </a:r>
              <a:r>
                <a:rPr lang="en-US" sz="1200" dirty="0"/>
                <a:t>-regulated gene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D8BC4CA-4592-9D78-A068-6297E1649418}"/>
              </a:ext>
            </a:extLst>
          </p:cNvPr>
          <p:cNvGrpSpPr/>
          <p:nvPr/>
        </p:nvGrpSpPr>
        <p:grpSpPr>
          <a:xfrm>
            <a:off x="8174449" y="5833770"/>
            <a:ext cx="3615700" cy="563119"/>
            <a:chOff x="1274288" y="5458120"/>
            <a:chExt cx="4784897" cy="745212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04EFF74-59D6-28AC-9FCC-11A6F5BF5629}"/>
                </a:ext>
              </a:extLst>
            </p:cNvPr>
            <p:cNvSpPr/>
            <p:nvPr/>
          </p:nvSpPr>
          <p:spPr>
            <a:xfrm>
              <a:off x="1274288" y="5493666"/>
              <a:ext cx="257175" cy="257175"/>
            </a:xfrm>
            <a:prstGeom prst="ellipse">
              <a:avLst/>
            </a:prstGeom>
            <a:solidFill>
              <a:srgbClr val="00CCCC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highlight>
                  <a:srgbClr val="FF0000"/>
                </a:highlight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98D3A92-3ADB-43BD-0A6A-D763C03653D7}"/>
                </a:ext>
              </a:extLst>
            </p:cNvPr>
            <p:cNvSpPr/>
            <p:nvPr/>
          </p:nvSpPr>
          <p:spPr>
            <a:xfrm>
              <a:off x="1275859" y="5862882"/>
              <a:ext cx="257175" cy="257175"/>
            </a:xfrm>
            <a:prstGeom prst="ellipse">
              <a:avLst/>
            </a:prstGeom>
            <a:solidFill>
              <a:srgbClr val="CBC41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highlight>
                  <a:srgbClr val="FF0000"/>
                </a:highlight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CDAE8F2-DBF7-7AD4-0061-F76906A33764}"/>
                </a:ext>
              </a:extLst>
            </p:cNvPr>
            <p:cNvSpPr txBox="1"/>
            <p:nvPr/>
          </p:nvSpPr>
          <p:spPr>
            <a:xfrm>
              <a:off x="1527143" y="5458120"/>
              <a:ext cx="2607574" cy="3665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buClr>
                  <a:schemeClr val="accent3"/>
                </a:buClr>
              </a:pPr>
              <a:r>
                <a:rPr lang="en-US" sz="1200" dirty="0"/>
                <a:t>BRAF</a:t>
              </a:r>
              <a:r>
                <a:rPr lang="en-US" sz="1200" baseline="30000" dirty="0"/>
                <a:t>V600E</a:t>
              </a:r>
              <a:r>
                <a:rPr lang="en-US" sz="1200" dirty="0"/>
                <a:t> binding partner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F4E60BB-6C42-4B10-A568-8A30AA8A414E}"/>
                </a:ext>
              </a:extLst>
            </p:cNvPr>
            <p:cNvSpPr txBox="1"/>
            <p:nvPr/>
          </p:nvSpPr>
          <p:spPr>
            <a:xfrm>
              <a:off x="1538141" y="5836761"/>
              <a:ext cx="4521044" cy="3665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buClr>
                  <a:schemeClr val="accent3"/>
                </a:buClr>
              </a:pPr>
              <a:r>
                <a:rPr lang="en-US" sz="1200" dirty="0"/>
                <a:t>Pathways regulated by </a:t>
              </a:r>
              <a:r>
                <a:rPr lang="en-US" sz="1200" dirty="0" err="1"/>
                <a:t>neoPPI</a:t>
              </a:r>
              <a:r>
                <a:rPr lang="en-US" sz="1200" dirty="0"/>
                <a:t> signature genes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681619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A7DC4-2399-4E92-8435-56DF35CB5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BRAF</a:t>
            </a:r>
            <a:r>
              <a:rPr lang="en-US" baseline="30000" dirty="0"/>
              <a:t>V600E</a:t>
            </a:r>
            <a:r>
              <a:rPr lang="en-US" dirty="0"/>
              <a:t>-KEAP1 </a:t>
            </a:r>
            <a:r>
              <a:rPr lang="en-US" dirty="0" err="1"/>
              <a:t>neoPPI</a:t>
            </a:r>
            <a:r>
              <a:rPr lang="en-US" dirty="0"/>
              <a:t> can activate nrf2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6E0099-318A-48F1-BF36-6E08E904D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DA862-96DC-4F2E-B8EE-450732EFABAA}" type="slidenum">
              <a:rPr lang="en-GB" smtClean="0"/>
              <a:t>14</a:t>
            </a:fld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95E4D9-7980-4B8B-9B97-4235F7D2F5A3}"/>
              </a:ext>
            </a:extLst>
          </p:cNvPr>
          <p:cNvSpPr txBox="1"/>
          <p:nvPr/>
        </p:nvSpPr>
        <p:spPr>
          <a:xfrm>
            <a:off x="361897" y="1410191"/>
            <a:ext cx="48061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Clr>
                <a:schemeClr val="accent3"/>
              </a:buClr>
            </a:pPr>
            <a:r>
              <a:rPr lang="en-US" sz="1600" b="1" dirty="0">
                <a:solidFill>
                  <a:srgbClr val="002060"/>
                </a:solidFill>
              </a:rPr>
              <a:t>BRAFV600E/KEAP1 </a:t>
            </a:r>
            <a:r>
              <a:rPr lang="en-US" sz="1600" b="1" dirty="0" err="1">
                <a:solidFill>
                  <a:srgbClr val="002060"/>
                </a:solidFill>
              </a:rPr>
              <a:t>neoPPI</a:t>
            </a:r>
            <a:r>
              <a:rPr lang="en-US" sz="1600" b="1" dirty="0">
                <a:solidFill>
                  <a:srgbClr val="002060"/>
                </a:solidFill>
              </a:rPr>
              <a:t>-upregulated genes </a:t>
            </a:r>
          </a:p>
          <a:p>
            <a:pPr algn="ctr">
              <a:buClr>
                <a:schemeClr val="accent3"/>
              </a:buClr>
            </a:pPr>
            <a:r>
              <a:rPr lang="en-US" sz="1600" b="1" dirty="0">
                <a:solidFill>
                  <a:srgbClr val="002060"/>
                </a:solidFill>
              </a:rPr>
              <a:t>are enriched in NRF2-target genes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074620A-C2DB-4D90-854F-79B21752AE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349" y="2390512"/>
            <a:ext cx="5195256" cy="311715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8F11749-61B4-4085-91BB-3B2AACCC20F3}"/>
              </a:ext>
            </a:extLst>
          </p:cNvPr>
          <p:cNvSpPr txBox="1"/>
          <p:nvPr/>
        </p:nvSpPr>
        <p:spPr>
          <a:xfrm>
            <a:off x="371862" y="2143602"/>
            <a:ext cx="481682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ENCODE and </a:t>
            </a:r>
            <a:r>
              <a:rPr lang="en-US" sz="1600" dirty="0" err="1"/>
              <a:t>ChEA</a:t>
            </a:r>
            <a:r>
              <a:rPr lang="en-US" sz="1600" dirty="0"/>
              <a:t> Consensus TFs from </a:t>
            </a:r>
            <a:r>
              <a:rPr lang="en-US" sz="1600" dirty="0" err="1"/>
              <a:t>ChIP</a:t>
            </a:r>
            <a:r>
              <a:rPr lang="en-US" sz="1600" dirty="0"/>
              <a:t>-X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0B520E-2693-4379-9017-7E9021DE87FD}"/>
              </a:ext>
            </a:extLst>
          </p:cNvPr>
          <p:cNvSpPr txBox="1"/>
          <p:nvPr/>
        </p:nvSpPr>
        <p:spPr>
          <a:xfrm>
            <a:off x="4819876" y="4568902"/>
            <a:ext cx="4844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Clr>
                <a:schemeClr val="accent3"/>
              </a:buClr>
            </a:pPr>
            <a:r>
              <a:rPr lang="en-US" sz="1400" b="1" dirty="0"/>
              <a:t>API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7725363-DFF7-6BDD-C143-843A942395E2}"/>
              </a:ext>
            </a:extLst>
          </p:cNvPr>
          <p:cNvGrpSpPr/>
          <p:nvPr/>
        </p:nvGrpSpPr>
        <p:grpSpPr>
          <a:xfrm>
            <a:off x="7167065" y="812681"/>
            <a:ext cx="2905416" cy="2611004"/>
            <a:chOff x="1140961" y="3928992"/>
            <a:chExt cx="2447763" cy="217023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9297106-AA49-B5C7-E32D-FBEC539BA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40961" y="4274144"/>
              <a:ext cx="2447763" cy="182508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E4EA9A7-580F-A228-2ACE-02C161DB6DFC}"/>
                </a:ext>
              </a:extLst>
            </p:cNvPr>
            <p:cNvSpPr txBox="1"/>
            <p:nvPr/>
          </p:nvSpPr>
          <p:spPr>
            <a:xfrm>
              <a:off x="1374957" y="3928992"/>
              <a:ext cx="22108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u="sng" dirty="0">
                  <a:cs typeface="Arial" panose="020B0604020202020204" pitchFamily="34" charset="0"/>
                </a:rPr>
                <a:t>Endogenous co-IP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41115A5-39CC-5B78-26EE-E4304095A17C}"/>
              </a:ext>
            </a:extLst>
          </p:cNvPr>
          <p:cNvGrpSpPr/>
          <p:nvPr/>
        </p:nvGrpSpPr>
        <p:grpSpPr>
          <a:xfrm>
            <a:off x="5849675" y="3591590"/>
            <a:ext cx="2122818" cy="2720984"/>
            <a:chOff x="4113643" y="3559682"/>
            <a:chExt cx="2122818" cy="272098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FE11B9F-4811-A481-322A-2D09D7EB48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13643" y="4222176"/>
              <a:ext cx="2122818" cy="205849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625C39C-BB7B-55F7-0A71-D7D18C70589E}"/>
                </a:ext>
              </a:extLst>
            </p:cNvPr>
            <p:cNvSpPr txBox="1"/>
            <p:nvPr/>
          </p:nvSpPr>
          <p:spPr>
            <a:xfrm>
              <a:off x="4262590" y="3559682"/>
              <a:ext cx="180100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u="sng" dirty="0">
                  <a:cs typeface="Arial" panose="020B0604020202020204" pitchFamily="34" charset="0"/>
                </a:rPr>
                <a:t>NRF2/ARE</a:t>
              </a:r>
            </a:p>
            <a:p>
              <a:pPr algn="ctr"/>
              <a:r>
                <a:rPr lang="en-US" b="1" u="sng" dirty="0">
                  <a:cs typeface="Arial" panose="020B0604020202020204" pitchFamily="34" charset="0"/>
                </a:rPr>
                <a:t>reporter assay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7EBE966-4D57-FA7B-0295-FC356ABE03BA}"/>
              </a:ext>
            </a:extLst>
          </p:cNvPr>
          <p:cNvGrpSpPr/>
          <p:nvPr/>
        </p:nvGrpSpPr>
        <p:grpSpPr>
          <a:xfrm>
            <a:off x="8509209" y="3800240"/>
            <a:ext cx="3597730" cy="2259037"/>
            <a:chOff x="7112051" y="1057278"/>
            <a:chExt cx="3597730" cy="2259037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5C783CD-E8A5-E181-8F96-95F8B0B2942D}"/>
                </a:ext>
              </a:extLst>
            </p:cNvPr>
            <p:cNvGrpSpPr/>
            <p:nvPr/>
          </p:nvGrpSpPr>
          <p:grpSpPr>
            <a:xfrm>
              <a:off x="7852832" y="1057278"/>
              <a:ext cx="2058836" cy="2259037"/>
              <a:chOff x="6491131" y="1276015"/>
              <a:chExt cx="1793538" cy="2057409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3B052C0-0DD7-C0DA-EDD8-BAD29BD86C83}"/>
                  </a:ext>
                </a:extLst>
              </p:cNvPr>
              <p:cNvSpPr txBox="1"/>
              <p:nvPr/>
            </p:nvSpPr>
            <p:spPr>
              <a:xfrm>
                <a:off x="6879414" y="1276015"/>
                <a:ext cx="78329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KEAP1</a:t>
                </a:r>
                <a:endParaRPr lang="en-US" baseline="30000" dirty="0"/>
              </a:p>
            </p:txBody>
          </p: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B9C507C2-3654-7C3A-EC2F-BDCEA14A02DA}"/>
                  </a:ext>
                </a:extLst>
              </p:cNvPr>
              <p:cNvGrpSpPr/>
              <p:nvPr/>
            </p:nvGrpSpPr>
            <p:grpSpPr>
              <a:xfrm>
                <a:off x="6491131" y="1624706"/>
                <a:ext cx="1793538" cy="1708718"/>
                <a:chOff x="6387895" y="1624706"/>
                <a:chExt cx="1793538" cy="1708718"/>
              </a:xfrm>
            </p:grpSpPr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FF62C925-EF2B-E7FC-B217-EBEBA1B1ED2E}"/>
                    </a:ext>
                  </a:extLst>
                </p:cNvPr>
                <p:cNvSpPr txBox="1"/>
                <p:nvPr/>
              </p:nvSpPr>
              <p:spPr>
                <a:xfrm>
                  <a:off x="6774127" y="2054089"/>
                  <a:ext cx="78739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NRF2</a:t>
                  </a:r>
                  <a:endParaRPr lang="en-US" baseline="30000" dirty="0"/>
                </a:p>
              </p:txBody>
            </p: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1442E589-DA9B-D1FF-306C-B862DDCBBE1E}"/>
                    </a:ext>
                  </a:extLst>
                </p:cNvPr>
                <p:cNvCxnSpPr/>
                <p:nvPr/>
              </p:nvCxnSpPr>
              <p:spPr>
                <a:xfrm>
                  <a:off x="7167824" y="1624706"/>
                  <a:ext cx="0" cy="429383"/>
                </a:xfrm>
                <a:prstGeom prst="line">
                  <a:avLst/>
                </a:prstGeom>
                <a:ln w="38100">
                  <a:tailEnd type="none" w="lg" len="lg"/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C90AD268-3237-70EB-8C8A-73920F2C8B48}"/>
                    </a:ext>
                  </a:extLst>
                </p:cNvPr>
                <p:cNvCxnSpPr/>
                <p:nvPr/>
              </p:nvCxnSpPr>
              <p:spPr>
                <a:xfrm>
                  <a:off x="7167824" y="2423421"/>
                  <a:ext cx="0" cy="522767"/>
                </a:xfrm>
                <a:prstGeom prst="line">
                  <a:avLst/>
                </a:prstGeom>
                <a:ln w="38100">
                  <a:tailEnd type="stealth" w="lg" len="lg"/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  <p:grpSp>
              <p:nvGrpSpPr>
                <p:cNvPr id="29" name="Group 28">
                  <a:extLst>
                    <a:ext uri="{FF2B5EF4-FFF2-40B4-BE49-F238E27FC236}">
                      <a16:creationId xmlns:a16="http://schemas.microsoft.com/office/drawing/2014/main" id="{76210D44-03A3-A888-CA55-F86E3832F7E3}"/>
                    </a:ext>
                  </a:extLst>
                </p:cNvPr>
                <p:cNvGrpSpPr/>
                <p:nvPr/>
              </p:nvGrpSpPr>
              <p:grpSpPr>
                <a:xfrm>
                  <a:off x="6387895" y="2690127"/>
                  <a:ext cx="1793538" cy="643297"/>
                  <a:chOff x="3780544" y="3111596"/>
                  <a:chExt cx="1793538" cy="643297"/>
                </a:xfrm>
              </p:grpSpPr>
              <p:pic>
                <p:nvPicPr>
                  <p:cNvPr id="31" name="Picture 30">
                    <a:extLst>
                      <a:ext uri="{FF2B5EF4-FFF2-40B4-BE49-F238E27FC236}">
                        <a16:creationId xmlns:a16="http://schemas.microsoft.com/office/drawing/2014/main" id="{4E72C135-1449-4F5F-04F1-B45DD0EC74C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/>
                  <a:srcRect l="18977" r="26508"/>
                  <a:stretch/>
                </p:blipFill>
                <p:spPr>
                  <a:xfrm>
                    <a:off x="3780544" y="3447220"/>
                    <a:ext cx="1559859" cy="307673"/>
                  </a:xfrm>
                  <a:prstGeom prst="rect">
                    <a:avLst/>
                  </a:prstGeom>
                </p:spPr>
              </p:pic>
              <p:cxnSp>
                <p:nvCxnSpPr>
                  <p:cNvPr id="32" name="Straight Connector 31">
                    <a:extLst>
                      <a:ext uri="{FF2B5EF4-FFF2-40B4-BE49-F238E27FC236}">
                        <a16:creationId xmlns:a16="http://schemas.microsoft.com/office/drawing/2014/main" id="{2D4DA0D5-D5D6-67DA-A486-7E2B425DDD3B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5148197" y="3111596"/>
                    <a:ext cx="0" cy="256061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accent6"/>
                  </a:lnRef>
                  <a:fillRef idx="0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" name="Straight Connector 32">
                    <a:extLst>
                      <a:ext uri="{FF2B5EF4-FFF2-40B4-BE49-F238E27FC236}">
                        <a16:creationId xmlns:a16="http://schemas.microsoft.com/office/drawing/2014/main" id="{5135E1B4-6E27-673C-9912-F2D0DB733D9D}"/>
                      </a:ext>
                    </a:extLst>
                  </p:cNvPr>
                  <p:cNvCxnSpPr/>
                  <p:nvPr/>
                </p:nvCxnSpPr>
                <p:spPr>
                  <a:xfrm>
                    <a:off x="5135671" y="3118799"/>
                    <a:ext cx="438411" cy="0"/>
                  </a:xfrm>
                  <a:prstGeom prst="line">
                    <a:avLst/>
                  </a:prstGeom>
                  <a:ln w="38100">
                    <a:tailEnd type="triangle"/>
                  </a:ln>
                </p:spPr>
                <p:style>
                  <a:lnRef idx="1">
                    <a:schemeClr val="accent6"/>
                  </a:lnRef>
                  <a:fillRef idx="0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3C2E06A7-D48E-3CC9-AAEE-DC6150671882}"/>
                    </a:ext>
                  </a:extLst>
                </p:cNvPr>
                <p:cNvCxnSpPr/>
                <p:nvPr/>
              </p:nvCxnSpPr>
              <p:spPr>
                <a:xfrm>
                  <a:off x="7080079" y="2042969"/>
                  <a:ext cx="175491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3C1D3916-E0CD-70F2-8BBE-EC159A0E3ED0}"/>
                </a:ext>
              </a:extLst>
            </p:cNvPr>
            <p:cNvGrpSpPr/>
            <p:nvPr/>
          </p:nvGrpSpPr>
          <p:grpSpPr>
            <a:xfrm>
              <a:off x="8642200" y="1459652"/>
              <a:ext cx="219456" cy="219456"/>
              <a:chOff x="4450745" y="2129918"/>
              <a:chExt cx="219456" cy="219456"/>
            </a:xfrm>
          </p:grpSpPr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F519FB61-9B57-D44B-4BEE-A275215096DB}"/>
                  </a:ext>
                </a:extLst>
              </p:cNvPr>
              <p:cNvCxnSpPr/>
              <p:nvPr/>
            </p:nvCxnSpPr>
            <p:spPr>
              <a:xfrm>
                <a:off x="4450799" y="2129972"/>
                <a:ext cx="219349" cy="219349"/>
              </a:xfrm>
              <a:prstGeom prst="line">
                <a:avLst/>
              </a:prstGeom>
              <a:ln w="22225">
                <a:solidFill>
                  <a:srgbClr val="FF0000"/>
                </a:solidFill>
                <a:prstDash val="sysDot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D67C7AEF-CC1F-B84D-D640-4FF887E11780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H="1">
                <a:off x="4450745" y="2129918"/>
                <a:ext cx="219456" cy="219456"/>
              </a:xfrm>
              <a:prstGeom prst="line">
                <a:avLst/>
              </a:prstGeom>
              <a:ln w="22225">
                <a:solidFill>
                  <a:srgbClr val="FF0000"/>
                </a:solidFill>
                <a:prstDash val="sysDot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A33A0FB-69C0-0B5B-91E0-5C148C1068AB}"/>
                </a:ext>
              </a:extLst>
            </p:cNvPr>
            <p:cNvSpPr txBox="1"/>
            <p:nvPr/>
          </p:nvSpPr>
          <p:spPr>
            <a:xfrm>
              <a:off x="7112051" y="1057278"/>
              <a:ext cx="133071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/>
                <a:t>BRAF</a:t>
              </a:r>
              <a:r>
                <a:rPr lang="en-US" baseline="30000" dirty="0"/>
                <a:t>V600E</a:t>
              </a:r>
              <a:r>
                <a:rPr lang="en-US" dirty="0"/>
                <a:t>-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88F66DE-0C4C-F98A-8518-19BB1AB9B9B4}"/>
                </a:ext>
              </a:extLst>
            </p:cNvPr>
            <p:cNvSpPr txBox="1"/>
            <p:nvPr/>
          </p:nvSpPr>
          <p:spPr>
            <a:xfrm>
              <a:off x="9252331" y="2102095"/>
              <a:ext cx="145745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buClr>
                  <a:schemeClr val="accent3"/>
                </a:buClr>
              </a:pPr>
              <a:r>
                <a:rPr lang="en-US" sz="1400" b="1" dirty="0">
                  <a:solidFill>
                    <a:srgbClr val="012169"/>
                  </a:solidFill>
                  <a:latin typeface="Roboto" panose="02000000000000000000" pitchFamily="2" charset="0"/>
                </a:rPr>
                <a:t>C</a:t>
              </a:r>
              <a:r>
                <a:rPr lang="en-US" sz="1400" b="1" i="0" dirty="0">
                  <a:solidFill>
                    <a:srgbClr val="012169"/>
                  </a:solidFill>
                  <a:effectLst/>
                  <a:latin typeface="Roboto" panose="02000000000000000000" pitchFamily="2" charset="0"/>
                </a:rPr>
                <a:t>ellular redox</a:t>
              </a:r>
            </a:p>
            <a:p>
              <a:pPr algn="ctr">
                <a:buClr>
                  <a:schemeClr val="accent3"/>
                </a:buClr>
              </a:pPr>
              <a:r>
                <a:rPr lang="en-US" sz="1400" b="1" i="0" dirty="0">
                  <a:solidFill>
                    <a:srgbClr val="012169"/>
                  </a:solidFill>
                  <a:effectLst/>
                  <a:latin typeface="Roboto" panose="02000000000000000000" pitchFamily="2" charset="0"/>
                </a:rPr>
                <a:t>state regulation</a:t>
              </a:r>
              <a:endParaRPr lang="en-US" sz="1400" dirty="0">
                <a:solidFill>
                  <a:srgbClr val="012169"/>
                </a:solidFill>
              </a:endParaRP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00204998-0669-2611-E67B-DF07D768CC4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9158" t="6741" r="56874" b="87732"/>
          <a:stretch/>
        </p:blipFill>
        <p:spPr>
          <a:xfrm>
            <a:off x="3824833" y="4357363"/>
            <a:ext cx="1346581" cy="299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2594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095F6-887C-438B-B1DA-8F095F940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016228-61B4-424C-8830-2CD3D9336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DA862-96DC-4F2E-B8EE-450732EFABAA}" type="slidenum">
              <a:rPr lang="en-GB" smtClean="0"/>
              <a:t>15</a:t>
            </a:fld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21DA48-1F2D-4CB2-B0BD-E870F10E8599}"/>
              </a:ext>
            </a:extLst>
          </p:cNvPr>
          <p:cNvSpPr/>
          <p:nvPr/>
        </p:nvSpPr>
        <p:spPr>
          <a:xfrm>
            <a:off x="269658" y="1140734"/>
            <a:ext cx="1059012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AVERON enables a systematic discovery of biological programs and pathways regulated through mutant-directed protein-protein interactions in cancer</a:t>
            </a:r>
          </a:p>
          <a:p>
            <a:pPr algn="just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Using this workflow, we have reproduced well-defined mechanisms (e.g. BRAFV600E-MEK1-ERK-MYC) and uncovered new functional connectivity for newly discovered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neoPPIs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(e.g. BRAFV600E-KEAP1-NRF2)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Integration of experimental and computational approaches allows us to uncover new molecular mechanisms of oncogenic signaling and generate new hypotheses to inform new clinical strategies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694811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9F4E9-8E9A-0C65-BAEB-1E0AAB9AB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Acknowledgements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277829-97E3-EED8-2A02-541925E4E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DA862-96DC-4F2E-B8EE-450732EFABAA}" type="slidenum">
              <a:rPr lang="en-GB" smtClean="0"/>
              <a:t>16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E930DE-2A69-12D9-7820-3A27A72770CC}"/>
              </a:ext>
            </a:extLst>
          </p:cNvPr>
          <p:cNvSpPr txBox="1"/>
          <p:nvPr/>
        </p:nvSpPr>
        <p:spPr>
          <a:xfrm>
            <a:off x="4110565" y="4110418"/>
            <a:ext cx="39708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12169"/>
                </a:solidFill>
                <a:cs typeface="Arial" panose="020B0604020202020204" pitchFamily="34" charset="0"/>
              </a:rPr>
              <a:t>ALL Members of Fu Lab &amp; ECBDC!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3EC653F-303E-4FC1-A534-0CAAD8ACE697}"/>
              </a:ext>
            </a:extLst>
          </p:cNvPr>
          <p:cNvGrpSpPr/>
          <p:nvPr/>
        </p:nvGrpSpPr>
        <p:grpSpPr>
          <a:xfrm>
            <a:off x="1424315" y="906270"/>
            <a:ext cx="9343370" cy="3231654"/>
            <a:chOff x="2191650" y="790658"/>
            <a:chExt cx="9343370" cy="3231654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C6449D3-7573-9762-A499-B4506EE98336}"/>
                </a:ext>
              </a:extLst>
            </p:cNvPr>
            <p:cNvSpPr txBox="1"/>
            <p:nvPr/>
          </p:nvSpPr>
          <p:spPr>
            <a:xfrm>
              <a:off x="2191650" y="790658"/>
              <a:ext cx="4944161" cy="3231654"/>
            </a:xfrm>
            <a:prstGeom prst="rect">
              <a:avLst/>
            </a:prstGeom>
            <a:noFill/>
          </p:spPr>
          <p:txBody>
            <a:bodyPr wrap="square" numCol="1" rtlCol="0">
              <a:spAutoFit/>
            </a:bodyPr>
            <a:lstStyle/>
            <a:p>
              <a:pPr defTabSz="685800"/>
              <a:r>
                <a:rPr lang="en-US" sz="1700" b="1" dirty="0">
                  <a:solidFill>
                    <a:srgbClr val="E69F00"/>
                  </a:solidFill>
                  <a:latin typeface="Arial Black" panose="020B0A04020102020204" pitchFamily="34" charset="0"/>
                </a:rPr>
                <a:t>ECBDC/</a:t>
              </a:r>
              <a:r>
                <a:rPr lang="en-US" sz="1700" b="1" dirty="0" err="1">
                  <a:solidFill>
                    <a:srgbClr val="E69F00"/>
                  </a:solidFill>
                  <a:latin typeface="Arial Black" panose="020B0A04020102020204" pitchFamily="34" charset="0"/>
                </a:rPr>
                <a:t>PharmCB</a:t>
              </a:r>
              <a:endParaRPr lang="en-US" sz="1700" b="1" dirty="0">
                <a:solidFill>
                  <a:srgbClr val="E69F00"/>
                </a:solidFill>
                <a:latin typeface="Arial Black" panose="020B0A04020102020204" pitchFamily="34" charset="0"/>
              </a:endParaRPr>
            </a:p>
            <a:p>
              <a:pPr defTabSz="685800"/>
              <a:r>
                <a:rPr lang="en-US" sz="1700" dirty="0">
                  <a:solidFill>
                    <a:srgbClr val="012169"/>
                  </a:solidFill>
                  <a:latin typeface="Calibri" panose="020F0502020204030204"/>
                </a:rPr>
                <a:t>Haian Fu, PhD</a:t>
              </a:r>
            </a:p>
            <a:p>
              <a:pPr defTabSz="685800"/>
              <a:r>
                <a:rPr lang="en-US" sz="1700" dirty="0">
                  <a:solidFill>
                    <a:srgbClr val="012169"/>
                  </a:solidFill>
                  <a:latin typeface="Calibri" panose="020F0502020204030204"/>
                </a:rPr>
                <a:t>Yuhong Du, PhD</a:t>
              </a:r>
            </a:p>
            <a:p>
              <a:pPr defTabSz="685800"/>
              <a:r>
                <a:rPr lang="en-US" sz="1700" dirty="0">
                  <a:solidFill>
                    <a:srgbClr val="012169"/>
                  </a:solidFill>
                  <a:latin typeface="Calibri" panose="020F0502020204030204"/>
                  <a:cs typeface="Arial" panose="020B0604020202020204" pitchFamily="34" charset="0"/>
                </a:rPr>
                <a:t>Xiulei Mo, Ph.D.</a:t>
              </a:r>
            </a:p>
            <a:p>
              <a:pPr defTabSz="685800"/>
              <a:r>
                <a:rPr lang="en-US" sz="1700" dirty="0">
                  <a:solidFill>
                    <a:srgbClr val="012169"/>
                  </a:solidFill>
                  <a:latin typeface="Calibri" panose="020F0502020204030204"/>
                  <a:cs typeface="Arial" panose="020B0604020202020204" pitchFamily="34" charset="0"/>
                </a:rPr>
                <a:t>Qiankun Niu, PhD</a:t>
              </a:r>
            </a:p>
            <a:p>
              <a:pPr defTabSz="685800"/>
              <a:r>
                <a:rPr lang="en-US" sz="1700" dirty="0">
                  <a:solidFill>
                    <a:srgbClr val="012169"/>
                  </a:solidFill>
                  <a:latin typeface="Calibri" panose="020F0502020204030204"/>
                  <a:cs typeface="Arial" panose="020B0604020202020204" pitchFamily="34" charset="0"/>
                </a:rPr>
                <a:t>Sofia West</a:t>
              </a:r>
            </a:p>
            <a:p>
              <a:pPr defTabSz="685800"/>
              <a:r>
                <a:rPr lang="en-US" sz="1700" dirty="0">
                  <a:solidFill>
                    <a:srgbClr val="012169"/>
                  </a:solidFill>
                  <a:latin typeface="Calibri" panose="020F0502020204030204"/>
                </a:rPr>
                <a:t>Xuan (Novak) Yang, MS (Now Yale Graduate Sch)</a:t>
              </a:r>
            </a:p>
            <a:p>
              <a:pPr defTabSz="685800"/>
              <a:r>
                <a:rPr lang="en-US" sz="1700" dirty="0">
                  <a:solidFill>
                    <a:srgbClr val="012169"/>
                  </a:solidFill>
                  <a:latin typeface="Calibri" panose="020F0502020204030204"/>
                  <a:ea typeface="Calibri" panose="020F0502020204030204" pitchFamily="34" charset="0"/>
                </a:rPr>
                <a:t>Yoon Hyeun Oum, PhD</a:t>
              </a:r>
              <a:endParaRPr lang="en-US" sz="1700" dirty="0">
                <a:solidFill>
                  <a:srgbClr val="012169"/>
                </a:solidFill>
                <a:latin typeface="Calibri" panose="020F0502020204030204"/>
                <a:cs typeface="Arial" panose="020B0604020202020204" pitchFamily="34" charset="0"/>
              </a:endParaRPr>
            </a:p>
            <a:p>
              <a:pPr defTabSz="685800"/>
              <a:r>
                <a:rPr lang="en-US" sz="1700" dirty="0">
                  <a:solidFill>
                    <a:srgbClr val="012169"/>
                  </a:solidFill>
                  <a:latin typeface="Calibri" panose="020F0502020204030204"/>
                  <a:cs typeface="Arial" panose="020B0604020202020204" pitchFamily="34" charset="0"/>
                </a:rPr>
                <a:t>Dacheng Fan, Ph.D.</a:t>
              </a:r>
            </a:p>
            <a:p>
              <a:pPr defTabSz="685800"/>
              <a:r>
                <a:rPr lang="en-US" sz="1700" dirty="0">
                  <a:solidFill>
                    <a:srgbClr val="012169"/>
                  </a:solidFill>
                  <a:latin typeface="Calibri" panose="020F0502020204030204"/>
                  <a:cs typeface="Arial" panose="020B0604020202020204" pitchFamily="34" charset="0"/>
                </a:rPr>
                <a:t>Kun Qian, PhD (Now Karolinska Institute, Sweden)</a:t>
              </a:r>
            </a:p>
            <a:p>
              <a:pPr defTabSz="685800"/>
              <a:r>
                <a:rPr lang="en-US" sz="1700" dirty="0">
                  <a:solidFill>
                    <a:srgbClr val="012169"/>
                  </a:solidFill>
                  <a:latin typeface="Calibri" panose="020F0502020204030204"/>
                  <a:cs typeface="Arial" panose="020B0604020202020204" pitchFamily="34" charset="0"/>
                </a:rPr>
                <a:t>Kenny Ouyang</a:t>
              </a:r>
            </a:p>
            <a:p>
              <a:pPr defTabSz="685800"/>
              <a:endParaRPr lang="en-US" sz="1700" dirty="0">
                <a:solidFill>
                  <a:srgbClr val="012169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21D29EC-8AE1-243E-C9C6-9E0F97B9EF17}"/>
                </a:ext>
              </a:extLst>
            </p:cNvPr>
            <p:cNvSpPr txBox="1"/>
            <p:nvPr/>
          </p:nvSpPr>
          <p:spPr>
            <a:xfrm>
              <a:off x="6946713" y="790658"/>
              <a:ext cx="4588307" cy="16619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en-US" sz="1700" b="1" dirty="0">
                  <a:solidFill>
                    <a:srgbClr val="E69F00"/>
                  </a:solidFill>
                  <a:latin typeface="Arial Black" panose="020B0A04020102020204" pitchFamily="34" charset="0"/>
                </a:rPr>
                <a:t>Hematology &amp; Medical Oncology</a:t>
              </a:r>
            </a:p>
            <a:p>
              <a:pPr defTabSz="685800"/>
              <a:r>
                <a:rPr lang="en-US" sz="1700" dirty="0">
                  <a:solidFill>
                    <a:srgbClr val="012169"/>
                  </a:solidFill>
                  <a:latin typeface="Calibri" panose="020F0502020204030204"/>
                </a:rPr>
                <a:t>Suresh Ramalingam, MD, FACP, FASCO</a:t>
              </a:r>
            </a:p>
            <a:p>
              <a:pPr defTabSz="685800"/>
              <a:r>
                <a:rPr lang="en-US" sz="1700" dirty="0">
                  <a:solidFill>
                    <a:srgbClr val="012169"/>
                  </a:solidFill>
                  <a:latin typeface="Calibri" panose="020F0502020204030204"/>
                </a:rPr>
                <a:t>Mylin Torres, MD</a:t>
              </a:r>
            </a:p>
            <a:p>
              <a:pPr defTabSz="685800"/>
              <a:r>
                <a:rPr lang="en-US" sz="1700" dirty="0">
                  <a:solidFill>
                    <a:srgbClr val="012169"/>
                  </a:solidFill>
                  <a:latin typeface="Calibri" panose="020F0502020204030204"/>
                </a:rPr>
                <a:t>Lily Yang, MD, PhD</a:t>
              </a:r>
            </a:p>
            <a:p>
              <a:pPr defTabSz="685800"/>
              <a:r>
                <a:rPr lang="en-US" sz="1700" dirty="0">
                  <a:solidFill>
                    <a:srgbClr val="012169"/>
                  </a:solidFill>
                  <a:latin typeface="Calibri" panose="020F0502020204030204"/>
                </a:rPr>
                <a:t>Shi-Yong Sun, PhD</a:t>
              </a:r>
            </a:p>
            <a:p>
              <a:pPr defTabSz="685800"/>
              <a:r>
                <a:rPr lang="en-US" sz="1700" dirty="0">
                  <a:solidFill>
                    <a:srgbClr val="012169"/>
                  </a:solidFill>
                  <a:latin typeface="Calibri" panose="020F0502020204030204"/>
                </a:rPr>
                <a:t>Taofeek Owonikoko, MD/PhD (Univ. of Pittsburgh)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E133A99-4003-2470-E45D-D7519CB8C66A}"/>
              </a:ext>
            </a:extLst>
          </p:cNvPr>
          <p:cNvGrpSpPr/>
          <p:nvPr/>
        </p:nvGrpSpPr>
        <p:grpSpPr>
          <a:xfrm>
            <a:off x="413058" y="4318939"/>
            <a:ext cx="11365884" cy="2018727"/>
            <a:chOff x="413058" y="4050491"/>
            <a:chExt cx="11365884" cy="201872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9E18FF7-0FB0-FE31-AC79-64F7042833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18698" y="4338849"/>
              <a:ext cx="1760244" cy="1442010"/>
            </a:xfrm>
            <a:prstGeom prst="rect">
              <a:avLst/>
            </a:prstGeom>
          </p:spPr>
        </p:pic>
        <p:pic>
          <p:nvPicPr>
            <p:cNvPr id="10" name="Picture 41">
              <a:extLst>
                <a:ext uri="{FF2B5EF4-FFF2-40B4-BE49-F238E27FC236}">
                  <a16:creationId xmlns:a16="http://schemas.microsoft.com/office/drawing/2014/main" id="{F92329F5-5488-E942-858F-A54D42A2FF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058" y="4142572"/>
              <a:ext cx="1041199" cy="18345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2" descr="https://ctd2-dashboard.nci.nih.gov/dashboard/img/logos/ctd2_overall.png">
              <a:extLst>
                <a:ext uri="{FF2B5EF4-FFF2-40B4-BE49-F238E27FC236}">
                  <a16:creationId xmlns:a16="http://schemas.microsoft.com/office/drawing/2014/main" id="{C023C453-7CDC-8728-EC36-3907CA343F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3848" y="4360430"/>
              <a:ext cx="1340766" cy="1398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C71625D-897F-19C8-BD2E-CC3A50166CA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07679" y="4050491"/>
              <a:ext cx="2296042" cy="2018727"/>
            </a:xfrm>
            <a:prstGeom prst="rect">
              <a:avLst/>
            </a:prstGeom>
          </p:spPr>
        </p:pic>
        <p:pic>
          <p:nvPicPr>
            <p:cNvPr id="15" name="Picture 2" descr="NCI ITCR logo">
              <a:extLst>
                <a:ext uri="{FF2B5EF4-FFF2-40B4-BE49-F238E27FC236}">
                  <a16:creationId xmlns:a16="http://schemas.microsoft.com/office/drawing/2014/main" id="{76380E04-82DE-D096-BC47-A0B4B663B9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3115" y="4774104"/>
              <a:ext cx="3571875" cy="571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0" name="Picture 8" descr="MARY KAY ASH FOUNDATION AWARDS $2.1 MILLION IN CANCER RESEARCH AND DOMESTIC  VIOLENCE SHELTER GRANTS - Mary Kay News Hub">
              <a:extLst>
                <a:ext uri="{FF2B5EF4-FFF2-40B4-BE49-F238E27FC236}">
                  <a16:creationId xmlns:a16="http://schemas.microsoft.com/office/drawing/2014/main" id="{0008978C-C62B-13B5-AFED-7E4459E314B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49" t="26280" r="6134" b="24322"/>
            <a:stretch/>
          </p:blipFill>
          <p:spPr bwMode="auto">
            <a:xfrm>
              <a:off x="6560599" y="4696916"/>
              <a:ext cx="1731145" cy="725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134404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58F15-274B-60CA-9B7E-69DE94AE0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Genomic alterations promote tumorigenesis through rewired</a:t>
            </a:r>
            <a:br>
              <a:rPr lang="en-US" dirty="0"/>
            </a:br>
            <a:r>
              <a:rPr lang="en-US" dirty="0"/>
              <a:t>protein-protein interaction networks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24BC19-67DB-E80B-B3AA-0582CAC0D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DA862-96DC-4F2E-B8EE-450732EFABAA}" type="slidenum">
              <a:rPr lang="en-GB" smtClean="0"/>
              <a:t>2</a:t>
            </a:fld>
            <a:endParaRPr lang="en-GB" dirty="0"/>
          </a:p>
        </p:txBody>
      </p:sp>
      <p:sp>
        <p:nvSpPr>
          <p:cNvPr id="7" name="Text Box 8">
            <a:extLst>
              <a:ext uri="{FF2B5EF4-FFF2-40B4-BE49-F238E27FC236}">
                <a16:creationId xmlns:a16="http://schemas.microsoft.com/office/drawing/2014/main" id="{C1B2C140-F75C-16FA-DF98-DA2DEEFD7F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235" y="930549"/>
            <a:ext cx="839787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 anchorCtr="1">
            <a:spAutoFit/>
          </a:bodyPr>
          <a:lstStyle/>
          <a:p>
            <a:pPr algn="l"/>
            <a:r>
              <a:rPr lang="en-GB" altLang="en-US" sz="1400" b="1" baseline="0" dirty="0"/>
              <a:t>Significantly mutated pathways in lung adenocarcinomas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128A1F-5026-B5A2-E518-388359FD8C76}"/>
              </a:ext>
            </a:extLst>
          </p:cNvPr>
          <p:cNvSpPr txBox="1"/>
          <p:nvPr/>
        </p:nvSpPr>
        <p:spPr>
          <a:xfrm>
            <a:off x="1" y="5046750"/>
            <a:ext cx="12192000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700" dirty="0">
                <a:solidFill>
                  <a:srgbClr val="002060"/>
                </a:solidFill>
                <a:effectLst/>
                <a:ea typeface="Malgun Gothic" panose="020B0503020000020004" pitchFamily="34" charset="-127"/>
              </a:rPr>
              <a:t>A comprehensive experimental profiling of functional effects induced by mutant-directed PPIs in cancer patients is highly challenging</a:t>
            </a:r>
          </a:p>
          <a:p>
            <a:endParaRPr lang="en-US" sz="1000" dirty="0">
              <a:solidFill>
                <a:srgbClr val="002060"/>
              </a:solidFill>
              <a:effectLst/>
              <a:ea typeface="Malgun Gothic" panose="020B0503020000020004" pitchFamily="34" charset="-127"/>
            </a:endParaRPr>
          </a:p>
          <a:p>
            <a:r>
              <a:rPr lang="en-US" sz="1700" b="1" dirty="0">
                <a:solidFill>
                  <a:srgbClr val="C00000"/>
                </a:solidFill>
              </a:rPr>
              <a:t>Our goal is to translate the landscape of oncogenic mutations into clinically actionable biological models for cancer target discovery by leveraging computational systems biology </a:t>
            </a:r>
            <a:r>
              <a:rPr lang="en-US" sz="1700" b="1" dirty="0" err="1">
                <a:solidFill>
                  <a:srgbClr val="C00000"/>
                </a:solidFill>
              </a:rPr>
              <a:t>coupledwith</a:t>
            </a:r>
            <a:r>
              <a:rPr lang="en-US" sz="1700" b="1" dirty="0">
                <a:solidFill>
                  <a:srgbClr val="C00000"/>
                </a:solidFill>
              </a:rPr>
              <a:t> high-throughput screening technologies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0283B42-20EC-D572-D48A-9200370B3DBB}"/>
              </a:ext>
            </a:extLst>
          </p:cNvPr>
          <p:cNvGrpSpPr/>
          <p:nvPr/>
        </p:nvGrpSpPr>
        <p:grpSpPr>
          <a:xfrm>
            <a:off x="693745" y="1281364"/>
            <a:ext cx="7939951" cy="3753092"/>
            <a:chOff x="1829399" y="1195493"/>
            <a:chExt cx="8828076" cy="417289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CA5FEF0-6E7F-9CCE-7703-E9D8CC8F62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12274"/>
            <a:stretch/>
          </p:blipFill>
          <p:spPr>
            <a:xfrm>
              <a:off x="1829399" y="1195493"/>
              <a:ext cx="8828076" cy="417289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EA9D01A-A7F0-085A-2707-853227916A47}"/>
                </a:ext>
              </a:extLst>
            </p:cNvPr>
            <p:cNvSpPr txBox="1"/>
            <p:nvPr/>
          </p:nvSpPr>
          <p:spPr>
            <a:xfrm>
              <a:off x="5942795" y="4849298"/>
              <a:ext cx="2850329" cy="4448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00" b="0" i="0" dirty="0">
                  <a:solidFill>
                    <a:srgbClr val="222222"/>
                  </a:solidFill>
                  <a:effectLst/>
                  <a:latin typeface="-apple-system"/>
                </a:rPr>
                <a:t>Ding, L. et al, </a:t>
              </a:r>
              <a:r>
                <a:rPr lang="en-US" sz="1000" b="0" i="1" dirty="0">
                  <a:solidFill>
                    <a:srgbClr val="222222"/>
                  </a:solidFill>
                  <a:effectLst/>
                  <a:latin typeface="-apple-system"/>
                </a:rPr>
                <a:t>Nature</a:t>
              </a:r>
              <a:r>
                <a:rPr lang="en-US" sz="1000" b="0" i="0" dirty="0">
                  <a:solidFill>
                    <a:srgbClr val="222222"/>
                  </a:solidFill>
                  <a:effectLst/>
                  <a:latin typeface="-apple-system"/>
                </a:rPr>
                <a:t> </a:t>
              </a:r>
              <a:r>
                <a:rPr lang="en-US" sz="1000" b="1" i="0" dirty="0">
                  <a:solidFill>
                    <a:srgbClr val="222222"/>
                  </a:solidFill>
                  <a:effectLst/>
                  <a:latin typeface="-apple-system"/>
                </a:rPr>
                <a:t>455</a:t>
              </a:r>
              <a:r>
                <a:rPr lang="en-US" sz="1000" b="0" i="0" dirty="0">
                  <a:solidFill>
                    <a:srgbClr val="222222"/>
                  </a:solidFill>
                  <a:effectLst/>
                  <a:latin typeface="-apple-system"/>
                </a:rPr>
                <a:t>, 1069–1075 (2008). </a:t>
              </a:r>
            </a:p>
            <a:p>
              <a:r>
                <a:rPr lang="en-US" sz="1000" b="0" i="0" dirty="0">
                  <a:solidFill>
                    <a:srgbClr val="222222"/>
                  </a:solidFill>
                  <a:effectLst/>
                  <a:latin typeface="-apple-system"/>
                </a:rPr>
                <a:t>https://doi.org/10.1038/nature07423</a:t>
              </a:r>
              <a:endParaRPr lang="en-US" sz="1000" dirty="0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725F6226-6D8D-09FA-1B6C-C144467A5705}"/>
              </a:ext>
            </a:extLst>
          </p:cNvPr>
          <p:cNvSpPr txBox="1"/>
          <p:nvPr/>
        </p:nvSpPr>
        <p:spPr>
          <a:xfrm>
            <a:off x="7672552" y="1345323"/>
            <a:ext cx="40895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Clr>
                <a:schemeClr val="accent3"/>
              </a:buClr>
            </a:pPr>
            <a:r>
              <a:rPr lang="en-US" sz="1600" b="1" dirty="0">
                <a:solidFill>
                  <a:srgbClr val="012169"/>
                </a:solidFill>
              </a:rPr>
              <a:t>Mutations in tumor driver genes lead to 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53F6D95-E488-8B2C-B000-C4B11A13908D}"/>
              </a:ext>
            </a:extLst>
          </p:cNvPr>
          <p:cNvGrpSpPr/>
          <p:nvPr/>
        </p:nvGrpSpPr>
        <p:grpSpPr>
          <a:xfrm>
            <a:off x="8069316" y="2816770"/>
            <a:ext cx="3632540" cy="788277"/>
            <a:chOff x="8069316" y="2659115"/>
            <a:chExt cx="3632540" cy="788277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3240C18-9CDE-0B27-9D27-09008BD3873F}"/>
                </a:ext>
              </a:extLst>
            </p:cNvPr>
            <p:cNvSpPr txBox="1"/>
            <p:nvPr/>
          </p:nvSpPr>
          <p:spPr>
            <a:xfrm>
              <a:off x="8812924" y="2899365"/>
              <a:ext cx="28889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buClr>
                  <a:schemeClr val="accent3"/>
                </a:buClr>
              </a:pPr>
              <a:r>
                <a:rPr lang="en-US" sz="1400" b="1" dirty="0">
                  <a:solidFill>
                    <a:srgbClr val="012169"/>
                  </a:solidFill>
                </a:rPr>
                <a:t>Acquisition of cancer hallmarks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476A24F-C290-424E-B496-23E5C94792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69316" y="2659115"/>
              <a:ext cx="788277" cy="78827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D7D9CCF-3C44-FE97-36CC-436F7EC2917D}"/>
              </a:ext>
            </a:extLst>
          </p:cNvPr>
          <p:cNvGrpSpPr/>
          <p:nvPr/>
        </p:nvGrpSpPr>
        <p:grpSpPr>
          <a:xfrm>
            <a:off x="8156027" y="3721605"/>
            <a:ext cx="2259067" cy="808353"/>
            <a:chOff x="8439807" y="3679564"/>
            <a:chExt cx="2259067" cy="808353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65C1CBC-1180-796B-A94C-180574D6DB02}"/>
                </a:ext>
              </a:extLst>
            </p:cNvPr>
            <p:cNvSpPr txBox="1"/>
            <p:nvPr/>
          </p:nvSpPr>
          <p:spPr>
            <a:xfrm>
              <a:off x="8439807" y="3940363"/>
              <a:ext cx="153760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buClr>
                  <a:schemeClr val="accent3"/>
                </a:buClr>
              </a:pPr>
              <a:r>
                <a:rPr lang="en-US" sz="1400" b="1" dirty="0">
                  <a:solidFill>
                    <a:srgbClr val="012169"/>
                  </a:solidFill>
                </a:rPr>
                <a:t>Drug resistance</a:t>
              </a:r>
            </a:p>
          </p:txBody>
        </p:sp>
        <p:pic>
          <p:nvPicPr>
            <p:cNvPr id="19" name="Picture 18" descr="Icon&#10;&#10;Description automatically generated">
              <a:extLst>
                <a:ext uri="{FF2B5EF4-FFF2-40B4-BE49-F238E27FC236}">
                  <a16:creationId xmlns:a16="http://schemas.microsoft.com/office/drawing/2014/main" id="{BF805EC0-068C-29C2-AF3C-1170F4D49C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43458" y="3679564"/>
              <a:ext cx="855416" cy="80835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63C2D8F-F09F-5B3D-B270-21CBEE7D3853}"/>
              </a:ext>
            </a:extLst>
          </p:cNvPr>
          <p:cNvGrpSpPr/>
          <p:nvPr/>
        </p:nvGrpSpPr>
        <p:grpSpPr>
          <a:xfrm>
            <a:off x="8145518" y="1840151"/>
            <a:ext cx="3320541" cy="818968"/>
            <a:chOff x="8145518" y="1840151"/>
            <a:chExt cx="3320541" cy="818968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5FA5A7E-521C-9523-5023-9F383CCCB7BC}"/>
                </a:ext>
              </a:extLst>
            </p:cNvPr>
            <p:cNvSpPr txBox="1"/>
            <p:nvPr/>
          </p:nvSpPr>
          <p:spPr>
            <a:xfrm>
              <a:off x="8145518" y="2095747"/>
              <a:ext cx="205697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buClr>
                  <a:schemeClr val="accent3"/>
                </a:buClr>
              </a:pPr>
              <a:r>
                <a:rPr lang="en-US" sz="1400" b="1" dirty="0">
                  <a:solidFill>
                    <a:srgbClr val="012169"/>
                  </a:solidFill>
                </a:rPr>
                <a:t>Rewired PPI networks</a:t>
              </a: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A8C0A3C-C747-2855-EEB0-AD8649D3E8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233553" y="1840151"/>
              <a:ext cx="1232506" cy="818968"/>
            </a:xfrm>
            <a:prstGeom prst="rect">
              <a:avLst/>
            </a:prstGeom>
            <a:ln>
              <a:noFill/>
            </a:ln>
            <a:effectLst>
              <a:outerShdw blurRad="292100" dist="139700" dir="2700000" sx="112000" sy="112000" algn="tl" rotWithShape="0">
                <a:schemeClr val="accent4">
                  <a:alpha val="23000"/>
                </a:scheme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42577265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20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EF9A623C-1402-A84C-87AD-35CB529004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829"/>
          <a:stretch/>
        </p:blipFill>
        <p:spPr bwMode="auto">
          <a:xfrm>
            <a:off x="4566443" y="1928202"/>
            <a:ext cx="3849147" cy="2597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0" y="1249677"/>
            <a:ext cx="44706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0" dirty="0">
                <a:effectLst/>
              </a:rPr>
              <a:t>Quantitative high-throughput differential screening</a:t>
            </a:r>
            <a:endParaRPr lang="en-US" sz="1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887160" y="928401"/>
            <a:ext cx="13128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B0F0"/>
                </a:solidFill>
              </a:rPr>
              <a:t>CARINA</a:t>
            </a:r>
          </a:p>
        </p:txBody>
      </p:sp>
      <p:sp>
        <p:nvSpPr>
          <p:cNvPr id="14" name="TextBox 16">
            <a:extLst>
              <a:ext uri="{FF2B5EF4-FFF2-40B4-BE49-F238E27FC236}">
                <a16:creationId xmlns:a16="http://schemas.microsoft.com/office/drawing/2014/main" id="{C8045EB9-F036-D742-8A4F-C66FA37BC460}"/>
              </a:ext>
            </a:extLst>
          </p:cNvPr>
          <p:cNvSpPr txBox="1"/>
          <p:nvPr/>
        </p:nvSpPr>
        <p:spPr>
          <a:xfrm>
            <a:off x="919243" y="4869177"/>
            <a:ext cx="21980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9pPr>
          </a:lstStyle>
          <a:p>
            <a:r>
              <a:rPr lang="en-US" sz="2000" b="1" dirty="0"/>
              <a:t>&gt; 2M data points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38DCDD90-6000-DCEB-8AD9-215B3A525167}"/>
              </a:ext>
            </a:extLst>
          </p:cNvPr>
          <p:cNvSpPr txBox="1">
            <a:spLocks/>
          </p:cNvSpPr>
          <p:nvPr/>
        </p:nvSpPr>
        <p:spPr>
          <a:xfrm>
            <a:off x="358775" y="214133"/>
            <a:ext cx="11833225" cy="677523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100" dirty="0"/>
              <a:t>Quantitative high-throughput differential screening revealed hundreds of mutant-driven protein-protein interactions (</a:t>
            </a:r>
            <a:r>
              <a:rPr lang="en-US" sz="2100" dirty="0" err="1"/>
              <a:t>NeoPPI</a:t>
            </a:r>
            <a:r>
              <a:rPr lang="en-US" sz="2100" cap="none" dirty="0" err="1"/>
              <a:t>s</a:t>
            </a:r>
            <a:r>
              <a:rPr lang="en-US" sz="2100" dirty="0"/>
              <a:t>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C023B0-57D4-C0F1-956E-1432A2533E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469" y="1618594"/>
            <a:ext cx="3215587" cy="321558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CC5F712-9E0E-B5BD-0802-CB0960519BC1}"/>
              </a:ext>
            </a:extLst>
          </p:cNvPr>
          <p:cNvSpPr txBox="1"/>
          <p:nvPr/>
        </p:nvSpPr>
        <p:spPr>
          <a:xfrm>
            <a:off x="1578919" y="928401"/>
            <a:ext cx="13128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solidFill>
                  <a:srgbClr val="FF0000"/>
                </a:solidFill>
              </a:rPr>
              <a:t>qHT-dS</a:t>
            </a:r>
            <a:endParaRPr lang="en-US" sz="2200" b="1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0011403-837A-C060-4B4A-E749433ADFA6}"/>
              </a:ext>
            </a:extLst>
          </p:cNvPr>
          <p:cNvSpPr txBox="1"/>
          <p:nvPr/>
        </p:nvSpPr>
        <p:spPr>
          <a:xfrm>
            <a:off x="5125563" y="1249996"/>
            <a:ext cx="28360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i="0" u="none" strike="noStrike" baseline="0" dirty="0"/>
              <a:t>Comparative analysis of </a:t>
            </a:r>
          </a:p>
          <a:p>
            <a:pPr algn="ctr"/>
            <a:r>
              <a:rPr lang="en-US" sz="1400" b="1" i="0" u="none" strike="noStrike" baseline="0" dirty="0"/>
              <a:t>rewired interactions algorithm</a:t>
            </a:r>
            <a:endParaRPr lang="en-US" sz="1400" b="1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9170160-5547-4810-8F97-A63031F1FA73}"/>
              </a:ext>
            </a:extLst>
          </p:cNvPr>
          <p:cNvSpPr txBox="1"/>
          <p:nvPr/>
        </p:nvSpPr>
        <p:spPr>
          <a:xfrm>
            <a:off x="8602717" y="943331"/>
            <a:ext cx="343162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b="1" i="0" u="none" strike="noStrike" baseline="0" dirty="0">
                <a:solidFill>
                  <a:srgbClr val="00B050"/>
                </a:solidFill>
                <a:latin typeface="AdvPSHN-M"/>
              </a:rPr>
              <a:t>Differential PPI mapping at single residue resolution</a:t>
            </a:r>
            <a:endParaRPr lang="en-US" sz="2200" b="1" dirty="0">
              <a:solidFill>
                <a:srgbClr val="00B050"/>
              </a:solidFill>
            </a:endParaRPr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3C7B8248-7AE7-947E-8E81-5FC84D20840F}"/>
              </a:ext>
            </a:extLst>
          </p:cNvPr>
          <p:cNvSpPr/>
          <p:nvPr/>
        </p:nvSpPr>
        <p:spPr>
          <a:xfrm>
            <a:off x="4267200" y="2984938"/>
            <a:ext cx="357352" cy="578069"/>
          </a:xfrm>
          <a:prstGeom prst="rightArrow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3538A97F-49E7-89AB-25F4-33D75BAE1F99}"/>
              </a:ext>
            </a:extLst>
          </p:cNvPr>
          <p:cNvSpPr/>
          <p:nvPr/>
        </p:nvSpPr>
        <p:spPr>
          <a:xfrm>
            <a:off x="8382000" y="2843049"/>
            <a:ext cx="357352" cy="578069"/>
          </a:xfrm>
          <a:prstGeom prst="rightArrow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54D2FB-3BC9-49E1-B953-72B8EDDEA9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7286" y="2037384"/>
            <a:ext cx="3504714" cy="165668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780EB65-41A6-C9E5-EBB4-D9F223887A4E}"/>
              </a:ext>
            </a:extLst>
          </p:cNvPr>
          <p:cNvSpPr txBox="1"/>
          <p:nvPr/>
        </p:nvSpPr>
        <p:spPr>
          <a:xfrm>
            <a:off x="252249" y="5680834"/>
            <a:ext cx="8005169" cy="5366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 X*, Niu Q*, </a:t>
            </a:r>
            <a:r>
              <a:rPr lang="en-US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Ivanov AA*</a:t>
            </a:r>
            <a:r>
              <a:rPr lang="en-US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,…, </a:t>
            </a:r>
            <a:r>
              <a:rPr lang="en-US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Fu H</a:t>
            </a:r>
            <a:r>
              <a:rPr lang="en-US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Systematic discovery of mutation-directed neo-protein-protein interactions in cancer. </a:t>
            </a:r>
            <a:r>
              <a:rPr lang="en-US" sz="1400" b="1" i="1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Cell</a:t>
            </a:r>
            <a:r>
              <a:rPr lang="en-US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2022</a:t>
            </a:r>
            <a:r>
              <a:rPr lang="en-US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Apr 27, PMID: 35512704. * - These authors contributed equally.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9824D056-F053-5F7E-3165-05F8C6FC1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31637" y="6483507"/>
            <a:ext cx="365980" cy="307774"/>
          </a:xfrm>
        </p:spPr>
        <p:txBody>
          <a:bodyPr/>
          <a:lstStyle/>
          <a:p>
            <a:fld id="{C7CDA862-96DC-4F2E-B8EE-450732EFABAA}" type="slidenum">
              <a:rPr lang="en-GB" smtClean="0"/>
              <a:t>3</a:t>
            </a:fld>
            <a:endParaRPr lang="en-GB" dirty="0"/>
          </a:p>
        </p:txBody>
      </p:sp>
      <p:pic>
        <p:nvPicPr>
          <p:cNvPr id="9218" name="Picture 2" descr="Haian Fu, PhD | Winship Cancer Institute">
            <a:extLst>
              <a:ext uri="{FF2B5EF4-FFF2-40B4-BE49-F238E27FC236}">
                <a16:creationId xmlns:a16="http://schemas.microsoft.com/office/drawing/2014/main" id="{2E10548A-9D9C-B1B8-9EC9-7E0A38B49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8587" y="3895397"/>
            <a:ext cx="1380796" cy="138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6811E27-C24E-FE90-FBDE-0D88B0C93A07}"/>
              </a:ext>
            </a:extLst>
          </p:cNvPr>
          <p:cNvSpPr txBox="1"/>
          <p:nvPr/>
        </p:nvSpPr>
        <p:spPr>
          <a:xfrm>
            <a:off x="10678512" y="5265683"/>
            <a:ext cx="1359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Clr>
                <a:schemeClr val="accent3"/>
              </a:buClr>
            </a:pPr>
            <a:r>
              <a:rPr lang="en-US" sz="1400" dirty="0"/>
              <a:t>Haian Fu, PhD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362B0E2-90F6-3F8C-B657-30536A437712}"/>
              </a:ext>
            </a:extLst>
          </p:cNvPr>
          <p:cNvGrpSpPr/>
          <p:nvPr/>
        </p:nvGrpSpPr>
        <p:grpSpPr>
          <a:xfrm>
            <a:off x="8555424" y="5338581"/>
            <a:ext cx="1818290" cy="559769"/>
            <a:chOff x="6716110" y="5178598"/>
            <a:chExt cx="2109681" cy="64947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6A632DA-05EE-E147-3B98-5B83A9CAA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242593" y="5178598"/>
              <a:ext cx="1583198" cy="565508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513FEB0-539A-4CDE-51D1-4FDAABEDB08C}"/>
                </a:ext>
              </a:extLst>
            </p:cNvPr>
            <p:cNvSpPr txBox="1"/>
            <p:nvPr/>
          </p:nvSpPr>
          <p:spPr>
            <a:xfrm>
              <a:off x="6716110" y="5506683"/>
              <a:ext cx="1502979" cy="3213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b="1" i="0" dirty="0">
                  <a:effectLst/>
                </a:rPr>
                <a:t>U01CA217875</a:t>
              </a:r>
              <a:endParaRPr lang="en-US" sz="1200" b="1" dirty="0"/>
            </a:p>
          </p:txBody>
        </p:sp>
      </p:grpSp>
      <p:pic>
        <p:nvPicPr>
          <p:cNvPr id="13" name="Picture 2" descr="Photo of NCI selects Emory for national network focused on cancer therapeutic discovery">
            <a:extLst>
              <a:ext uri="{FF2B5EF4-FFF2-40B4-BE49-F238E27FC236}">
                <a16:creationId xmlns:a16="http://schemas.microsoft.com/office/drawing/2014/main" id="{039D31DD-7292-0681-08C4-EFCBC68E5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6097" y="3901583"/>
            <a:ext cx="2032417" cy="1353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00730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9E7D8-DE55-1C56-BEF0-D422D2514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Neoppi</a:t>
            </a:r>
            <a:r>
              <a:rPr lang="en-US" cap="none" dirty="0" err="1"/>
              <a:t>s</a:t>
            </a:r>
            <a:r>
              <a:rPr lang="en-US" dirty="0"/>
              <a:t> can be mediated by point mutations in both oncogene and tumor suppressor genes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4BEBB-049F-E9D1-221F-445D37AA4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DA862-96DC-4F2E-B8EE-450732EFABAA}" type="slidenum">
              <a:rPr lang="en-GB" smtClean="0"/>
              <a:t>4</a:t>
            </a:fld>
            <a:endParaRPr lang="en-GB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4BCBA98-66C7-000A-A6FD-69B6E764E16B}"/>
              </a:ext>
            </a:extLst>
          </p:cNvPr>
          <p:cNvGrpSpPr/>
          <p:nvPr/>
        </p:nvGrpSpPr>
        <p:grpSpPr>
          <a:xfrm>
            <a:off x="1665911" y="1429305"/>
            <a:ext cx="3825295" cy="4233435"/>
            <a:chOff x="1665911" y="1464816"/>
            <a:chExt cx="3825295" cy="4233435"/>
          </a:xfrm>
        </p:grpSpPr>
        <p:pic>
          <p:nvPicPr>
            <p:cNvPr id="11" name="Picture 10" descr="Diagram&#10;&#10;Description automatically generated">
              <a:extLst>
                <a:ext uri="{FF2B5EF4-FFF2-40B4-BE49-F238E27FC236}">
                  <a16:creationId xmlns:a16="http://schemas.microsoft.com/office/drawing/2014/main" id="{C09A49AC-F052-E331-A1AF-A262A8A5B1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5911" y="1876945"/>
              <a:ext cx="3825295" cy="3821306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42320F9-EE4F-BC99-2A74-902B30198868}"/>
                </a:ext>
              </a:extLst>
            </p:cNvPr>
            <p:cNvSpPr txBox="1"/>
            <p:nvPr/>
          </p:nvSpPr>
          <p:spPr>
            <a:xfrm>
              <a:off x="1882066" y="1464816"/>
              <a:ext cx="346441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buClr>
                  <a:schemeClr val="accent3"/>
                </a:buClr>
              </a:pPr>
              <a:r>
                <a:rPr lang="en-US" sz="1400" b="1" dirty="0"/>
                <a:t>Oncogene mutation-mediated </a:t>
              </a:r>
              <a:r>
                <a:rPr lang="en-US" sz="1400" b="1" dirty="0" err="1"/>
                <a:t>neoPPIs</a:t>
              </a:r>
              <a:endParaRPr lang="en-US" sz="1400" b="1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A4DB25A-8E5E-C0D1-55CA-370AF6F33118}"/>
              </a:ext>
            </a:extLst>
          </p:cNvPr>
          <p:cNvGrpSpPr/>
          <p:nvPr/>
        </p:nvGrpSpPr>
        <p:grpSpPr>
          <a:xfrm>
            <a:off x="6020540" y="1429305"/>
            <a:ext cx="4675767" cy="4319860"/>
            <a:chOff x="6020540" y="1429305"/>
            <a:chExt cx="4675767" cy="4319860"/>
          </a:xfrm>
        </p:grpSpPr>
        <p:pic>
          <p:nvPicPr>
            <p:cNvPr id="13" name="Picture 12" descr="Diagram&#10;&#10;Description automatically generated">
              <a:extLst>
                <a:ext uri="{FF2B5EF4-FFF2-40B4-BE49-F238E27FC236}">
                  <a16:creationId xmlns:a16="http://schemas.microsoft.com/office/drawing/2014/main" id="{404EFA6B-C6A5-6B76-0CAF-BB032DC998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4361" y="1841434"/>
              <a:ext cx="3014231" cy="3907731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317F858-85F5-87B6-F818-E084CF126AE1}"/>
                </a:ext>
              </a:extLst>
            </p:cNvPr>
            <p:cNvSpPr txBox="1"/>
            <p:nvPr/>
          </p:nvSpPr>
          <p:spPr>
            <a:xfrm>
              <a:off x="6020540" y="1429305"/>
              <a:ext cx="467576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buClr>
                  <a:schemeClr val="accent3"/>
                </a:buClr>
              </a:pPr>
              <a:r>
                <a:rPr lang="en-US" sz="1400" b="1" dirty="0"/>
                <a:t>Tumor suppressor gene mutation-mediated </a:t>
              </a:r>
              <a:r>
                <a:rPr lang="en-US" sz="1400" b="1" dirty="0" err="1"/>
                <a:t>neoPPIs</a:t>
              </a:r>
              <a:endParaRPr lang="en-US" sz="1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4167839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80F39-1B10-DF41-315F-9458EBD7B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Widespread prevalence of </a:t>
            </a:r>
            <a:r>
              <a:rPr lang="en-US" dirty="0" err="1"/>
              <a:t>neoPPI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DB045D-EF52-FA27-B908-93FB8181A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DA862-96DC-4F2E-B8EE-450732EFABAA}" type="slidenum">
              <a:rPr lang="en-GB" smtClean="0"/>
              <a:t>5</a:t>
            </a:fld>
            <a:endParaRPr lang="en-GB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BE68998-3B83-ECAF-0333-C43351383B42}"/>
              </a:ext>
            </a:extLst>
          </p:cNvPr>
          <p:cNvGrpSpPr/>
          <p:nvPr/>
        </p:nvGrpSpPr>
        <p:grpSpPr>
          <a:xfrm>
            <a:off x="128985" y="1150158"/>
            <a:ext cx="7792589" cy="3731042"/>
            <a:chOff x="1102936" y="989814"/>
            <a:chExt cx="10001839" cy="478881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070B60D-59C3-3B4B-FF2B-67F51F07628F}"/>
                </a:ext>
              </a:extLst>
            </p:cNvPr>
            <p:cNvSpPr/>
            <p:nvPr/>
          </p:nvSpPr>
          <p:spPr>
            <a:xfrm>
              <a:off x="1102936" y="989814"/>
              <a:ext cx="10001839" cy="4788817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5E1A832-B022-E17D-6DC6-1971B78225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67858" y="1050961"/>
              <a:ext cx="9871994" cy="4666522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884E361-0732-C42C-1B94-8FB4B81300EB}"/>
              </a:ext>
            </a:extLst>
          </p:cNvPr>
          <p:cNvSpPr txBox="1"/>
          <p:nvPr/>
        </p:nvSpPr>
        <p:spPr>
          <a:xfrm>
            <a:off x="408372" y="5645404"/>
            <a:ext cx="11283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3"/>
              </a:buClr>
            </a:pPr>
            <a:r>
              <a:rPr lang="en-US" b="1" dirty="0">
                <a:solidFill>
                  <a:srgbClr val="FF0000"/>
                </a:solidFill>
              </a:rPr>
              <a:t>How to uncover the most biologically and clinically significant mutant-directed PPIs as new targets?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14D2F1A-E45A-5B35-92EA-C7161C7DA9C4}"/>
              </a:ext>
            </a:extLst>
          </p:cNvPr>
          <p:cNvGrpSpPr/>
          <p:nvPr/>
        </p:nvGrpSpPr>
        <p:grpSpPr>
          <a:xfrm>
            <a:off x="8210158" y="852626"/>
            <a:ext cx="3839307" cy="4012623"/>
            <a:chOff x="8103833" y="1256664"/>
            <a:chExt cx="3839307" cy="401262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A1774A8-9995-A1A8-6949-6A9CF5CCB9B6}"/>
                </a:ext>
              </a:extLst>
            </p:cNvPr>
            <p:cNvGrpSpPr/>
            <p:nvPr/>
          </p:nvGrpSpPr>
          <p:grpSpPr>
            <a:xfrm>
              <a:off x="8600675" y="3951385"/>
              <a:ext cx="1677155" cy="458615"/>
              <a:chOff x="6222657" y="2204426"/>
              <a:chExt cx="2902648" cy="793725"/>
            </a:xfrm>
          </p:grpSpPr>
          <p:pic>
            <p:nvPicPr>
              <p:cNvPr id="18" name="Picture 4" descr="CCMI | Cell Maps FAQ">
                <a:extLst>
                  <a:ext uri="{FF2B5EF4-FFF2-40B4-BE49-F238E27FC236}">
                    <a16:creationId xmlns:a16="http://schemas.microsoft.com/office/drawing/2014/main" id="{91FB849B-6C78-47E9-6F14-7B362703D03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9936"/>
              <a:stretch/>
            </p:blipFill>
            <p:spPr bwMode="auto">
              <a:xfrm>
                <a:off x="6222657" y="2204426"/>
                <a:ext cx="2199621" cy="51067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" name="Picture 6" descr="UC San Diego">
                <a:extLst>
                  <a:ext uri="{FF2B5EF4-FFF2-40B4-BE49-F238E27FC236}">
                    <a16:creationId xmlns:a16="http://schemas.microsoft.com/office/drawing/2014/main" id="{EF962460-AF26-8B7E-A1BD-B418601C857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60222" y="2665133"/>
                <a:ext cx="1665083" cy="3330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E468992-75B5-65BE-0C4C-7FC85C4C6F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79473"/>
            <a:stretch/>
          </p:blipFill>
          <p:spPr>
            <a:xfrm>
              <a:off x="8514881" y="2599733"/>
              <a:ext cx="3024338" cy="867518"/>
            </a:xfrm>
            <a:prstGeom prst="rect">
              <a:avLst/>
            </a:prstGeom>
          </p:spPr>
        </p:pic>
        <p:sp>
          <p:nvSpPr>
            <p:cNvPr id="12" name="Arrow: Right 11">
              <a:extLst>
                <a:ext uri="{FF2B5EF4-FFF2-40B4-BE49-F238E27FC236}">
                  <a16:creationId xmlns:a16="http://schemas.microsoft.com/office/drawing/2014/main" id="{C1B517BC-598B-CA46-16E2-27A38349217C}"/>
                </a:ext>
              </a:extLst>
            </p:cNvPr>
            <p:cNvSpPr/>
            <p:nvPr/>
          </p:nvSpPr>
          <p:spPr>
            <a:xfrm>
              <a:off x="8103833" y="2995295"/>
              <a:ext cx="357352" cy="578069"/>
            </a:xfrm>
            <a:prstGeom prst="rightArrow">
              <a:avLst/>
            </a:prstGeom>
            <a:solidFill>
              <a:srgbClr val="FFC000"/>
            </a:solidFill>
            <a:ln>
              <a:solidFill>
                <a:srgbClr val="012169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2C16924-F6B3-65A5-9195-1C4ABABC6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897217" y="2035595"/>
              <a:ext cx="2038039" cy="689578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42ABF26-C617-8E99-12EC-5C83E1353FAE}"/>
                </a:ext>
              </a:extLst>
            </p:cNvPr>
            <p:cNvSpPr txBox="1"/>
            <p:nvPr/>
          </p:nvSpPr>
          <p:spPr>
            <a:xfrm>
              <a:off x="8194278" y="1256664"/>
              <a:ext cx="3431628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200" b="1" i="0" u="none" strike="noStrike" baseline="0" dirty="0">
                  <a:latin typeface="AdvPSHN-M"/>
                </a:rPr>
                <a:t>Share discoveries with the scientific community</a:t>
              </a:r>
              <a:endParaRPr lang="en-US" sz="2200" b="1" dirty="0"/>
            </a:p>
          </p:txBody>
        </p:sp>
        <p:pic>
          <p:nvPicPr>
            <p:cNvPr id="15" name="Picture 2" descr="https://ctd2-dashboard.nci.nih.gov/dashboard/img/logos/ctd2_overall.png">
              <a:extLst>
                <a:ext uri="{FF2B5EF4-FFF2-40B4-BE49-F238E27FC236}">
                  <a16:creationId xmlns:a16="http://schemas.microsoft.com/office/drawing/2014/main" id="{84D06FFD-15B6-4A6D-9FF9-66411532C1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02374" y="3870438"/>
              <a:ext cx="1340766" cy="1398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Arrow: Down 15">
              <a:extLst>
                <a:ext uri="{FF2B5EF4-FFF2-40B4-BE49-F238E27FC236}">
                  <a16:creationId xmlns:a16="http://schemas.microsoft.com/office/drawing/2014/main" id="{4106A88A-252D-E52D-4D2E-76EF89D30C89}"/>
                </a:ext>
              </a:extLst>
            </p:cNvPr>
            <p:cNvSpPr/>
            <p:nvPr/>
          </p:nvSpPr>
          <p:spPr>
            <a:xfrm rot="2129444">
              <a:off x="9536436" y="3603665"/>
              <a:ext cx="303848" cy="358882"/>
            </a:xfrm>
            <a:prstGeom prst="downArrow">
              <a:avLst/>
            </a:prstGeom>
            <a:solidFill>
              <a:schemeClr val="accent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Arrow: Down 16">
              <a:extLst>
                <a:ext uri="{FF2B5EF4-FFF2-40B4-BE49-F238E27FC236}">
                  <a16:creationId xmlns:a16="http://schemas.microsoft.com/office/drawing/2014/main" id="{B4334E4F-552C-626D-FAC0-9DBAEC18BFC2}"/>
                </a:ext>
              </a:extLst>
            </p:cNvPr>
            <p:cNvSpPr/>
            <p:nvPr/>
          </p:nvSpPr>
          <p:spPr>
            <a:xfrm rot="19470556" flipH="1">
              <a:off x="10555457" y="3603663"/>
              <a:ext cx="303848" cy="358882"/>
            </a:xfrm>
            <a:prstGeom prst="downArrow">
              <a:avLst/>
            </a:prstGeom>
            <a:solidFill>
              <a:schemeClr val="accent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074" name="Picture 2" descr="Dexter Pratt">
            <a:extLst>
              <a:ext uri="{FF2B5EF4-FFF2-40B4-BE49-F238E27FC236}">
                <a16:creationId xmlns:a16="http://schemas.microsoft.com/office/drawing/2014/main" id="{46D0BEB0-641D-3222-8191-5D2288E04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8312" y="4123660"/>
            <a:ext cx="1097812" cy="1097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udolf T. Pillich, Ph.D">
            <a:extLst>
              <a:ext uri="{FF2B5EF4-FFF2-40B4-BE49-F238E27FC236}">
                <a16:creationId xmlns:a16="http://schemas.microsoft.com/office/drawing/2014/main" id="{E4E58544-19EF-6188-2B76-66CADABAB4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752" y="4123660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4B9822F-3AA2-0CDE-86C1-0686314A3127}"/>
              </a:ext>
            </a:extLst>
          </p:cNvPr>
          <p:cNvSpPr txBox="1"/>
          <p:nvPr/>
        </p:nvSpPr>
        <p:spPr>
          <a:xfrm>
            <a:off x="8357190" y="5188688"/>
            <a:ext cx="11400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Clr>
                <a:schemeClr val="accent3"/>
              </a:buClr>
            </a:pPr>
            <a:r>
              <a:rPr lang="en-US" sz="1400" dirty="0"/>
              <a:t>Dexter Pratt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855A7D8-9D1C-CA43-973E-8A5C65B0C32B}"/>
              </a:ext>
            </a:extLst>
          </p:cNvPr>
          <p:cNvSpPr txBox="1"/>
          <p:nvPr/>
        </p:nvSpPr>
        <p:spPr>
          <a:xfrm>
            <a:off x="9540948" y="5181600"/>
            <a:ext cx="13708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Clr>
                <a:schemeClr val="accent3"/>
              </a:buClr>
            </a:pPr>
            <a:r>
              <a:rPr lang="en-US" sz="1400" dirty="0"/>
              <a:t>Rudolph Pillich</a:t>
            </a:r>
          </a:p>
        </p:txBody>
      </p:sp>
    </p:spTree>
    <p:extLst>
      <p:ext uri="{BB962C8B-B14F-4D97-AF65-F5344CB8AC3E}">
        <p14:creationId xmlns:p14="http://schemas.microsoft.com/office/powerpoint/2010/main" val="12217366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A9DE9-ED6A-542E-CD18-FCCC42717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ITCR R21: Predicting actionable cancer vulnerabilities enabled by mutant-directed protein-protein interactions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A9DA9D-DE63-1C5D-95F1-DDF0A5D16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DA862-96DC-4F2E-B8EE-450732EFABAA}" type="slidenum">
              <a:rPr lang="en-GB" smtClean="0"/>
              <a:t>6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F19D4B-F618-D6D2-E0CF-E114C1E0BB29}"/>
              </a:ext>
            </a:extLst>
          </p:cNvPr>
          <p:cNvSpPr txBox="1"/>
          <p:nvPr/>
        </p:nvSpPr>
        <p:spPr>
          <a:xfrm>
            <a:off x="554853" y="1215319"/>
            <a:ext cx="1144775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We hypothesize that </a:t>
            </a:r>
            <a:r>
              <a:rPr lang="en-US" sz="2000" b="1" dirty="0" err="1">
                <a:solidFill>
                  <a:srgbClr val="C00000"/>
                </a:solidFill>
              </a:rPr>
              <a:t>neoPPI</a:t>
            </a:r>
            <a:r>
              <a:rPr lang="en-US" sz="2000" b="1" dirty="0">
                <a:solidFill>
                  <a:srgbClr val="C00000"/>
                </a:solidFill>
              </a:rPr>
              <a:t>-regulated oncogenic pathways and actionable targets can be determined by leveraging the power of the computational systems biology approach.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52BE9F-525F-61E7-FDF0-A4F379ABAC75}"/>
              </a:ext>
            </a:extLst>
          </p:cNvPr>
          <p:cNvSpPr txBox="1"/>
          <p:nvPr/>
        </p:nvSpPr>
        <p:spPr>
          <a:xfrm>
            <a:off x="794553" y="3025138"/>
            <a:ext cx="10071716" cy="4050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Aim 1: Develop methods to determine the </a:t>
            </a:r>
            <a:r>
              <a:rPr lang="en-US" sz="2000" b="1" dirty="0" err="1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neoPPI</a:t>
            </a:r>
            <a:r>
              <a:rPr lang="en-US" sz="2000" b="1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-regulated biological programs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D7ABA8-DE59-00EB-BA95-AD443BDCDB5C}"/>
              </a:ext>
            </a:extLst>
          </p:cNvPr>
          <p:cNvSpPr txBox="1"/>
          <p:nvPr/>
        </p:nvSpPr>
        <p:spPr>
          <a:xfrm>
            <a:off x="798990" y="3548920"/>
            <a:ext cx="11319030" cy="4050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Aim 2: Develop tools to determine actionable vulnerabilities in </a:t>
            </a:r>
            <a:r>
              <a:rPr lang="en-US" sz="2000" dirty="0" err="1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neoPPI</a:t>
            </a:r>
            <a:r>
              <a:rPr lang="en-US" sz="20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-regulated pathways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EECD4B-C735-6A8C-2306-DED0D4725900}"/>
              </a:ext>
            </a:extLst>
          </p:cNvPr>
          <p:cNvSpPr txBox="1"/>
          <p:nvPr/>
        </p:nvSpPr>
        <p:spPr>
          <a:xfrm>
            <a:off x="554853" y="4761052"/>
            <a:ext cx="1125244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solidFill>
                  <a:srgbClr val="012169"/>
                </a:solidFill>
                <a:effectLst/>
                <a:latin typeface="Arial" panose="020B0604020202020204" pitchFamily="34" charset="0"/>
                <a:ea typeface="Malgun Gothic" panose="020B0503020000020004" pitchFamily="34" charset="-127"/>
              </a:rPr>
              <a:t>Successful completion of this study will provide innovative informatics methods to determine therapeutically actionable oncogenic programs regulated by mutant-enabled protein-protein interactions and address a critical challenge of PPI-based target discovery in cancer.</a:t>
            </a:r>
            <a:endParaRPr lang="en-US" sz="2000" dirty="0">
              <a:solidFill>
                <a:srgbClr val="012169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EF413D6-207B-2046-7D5E-7F320F3426F3}"/>
              </a:ext>
            </a:extLst>
          </p:cNvPr>
          <p:cNvSpPr txBox="1"/>
          <p:nvPr/>
        </p:nvSpPr>
        <p:spPr>
          <a:xfrm>
            <a:off x="554853" y="2356574"/>
            <a:ext cx="6098958" cy="4050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Specific Aims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57019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9854E37E-16B3-C2FE-C579-BDBE8BA99EB1}"/>
              </a:ext>
            </a:extLst>
          </p:cNvPr>
          <p:cNvSpPr txBox="1">
            <a:spLocks/>
          </p:cNvSpPr>
          <p:nvPr/>
        </p:nvSpPr>
        <p:spPr>
          <a:xfrm>
            <a:off x="358775" y="214133"/>
            <a:ext cx="11833225" cy="677523"/>
          </a:xfrm>
          <a:prstGeom prst="rect">
            <a:avLst/>
          </a:prstGeom>
        </p:spPr>
        <p:txBody>
          <a:bodyPr vert="horz" lIns="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Averon</a:t>
            </a:r>
            <a:r>
              <a:rPr lang="en-US" dirty="0"/>
              <a:t>: informatics platform for discovering </a:t>
            </a:r>
          </a:p>
          <a:p>
            <a:r>
              <a:rPr lang="en-US" u="sng" dirty="0"/>
              <a:t>A</a:t>
            </a:r>
            <a:r>
              <a:rPr lang="en-US" dirty="0"/>
              <a:t>ctionable </a:t>
            </a:r>
            <a:r>
              <a:rPr lang="en-US" u="sng" dirty="0"/>
              <a:t>V</a:t>
            </a:r>
            <a:r>
              <a:rPr lang="en-US" dirty="0"/>
              <a:t>ulnerabilities </a:t>
            </a:r>
            <a:r>
              <a:rPr lang="en-US" u="sng" dirty="0"/>
              <a:t>E</a:t>
            </a:r>
            <a:r>
              <a:rPr lang="en-US" dirty="0"/>
              <a:t>nabled by </a:t>
            </a:r>
            <a:r>
              <a:rPr lang="en-US" u="sng" dirty="0"/>
              <a:t>R</a:t>
            </a:r>
            <a:r>
              <a:rPr lang="en-US" dirty="0"/>
              <a:t>ewired </a:t>
            </a:r>
            <a:r>
              <a:rPr lang="en-US" u="sng" dirty="0"/>
              <a:t>O</a:t>
            </a:r>
            <a:r>
              <a:rPr lang="en-US" dirty="0"/>
              <a:t>ncogenic </a:t>
            </a:r>
            <a:r>
              <a:rPr lang="en-US" u="sng" dirty="0"/>
              <a:t>N</a:t>
            </a:r>
            <a:r>
              <a:rPr lang="en-US" dirty="0"/>
              <a:t>etworks</a:t>
            </a:r>
          </a:p>
        </p:txBody>
      </p: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890560DB-F7A9-53F3-79C7-E5BA9DFBB1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326" y="941512"/>
            <a:ext cx="8791539" cy="5380676"/>
          </a:xfrm>
          <a:prstGeom prst="rect">
            <a:avLst/>
          </a:prstGeom>
        </p:spPr>
      </p:pic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089AF258-F812-D22D-4267-7837A0C3B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31637" y="6483507"/>
            <a:ext cx="365980" cy="307774"/>
          </a:xfrm>
        </p:spPr>
        <p:txBody>
          <a:bodyPr/>
          <a:lstStyle/>
          <a:p>
            <a:fld id="{C7CDA862-96DC-4F2E-B8EE-450732EFABAA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873754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AB37D-376F-1FC2-E47E-DB3B21FB6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Estimation of protein complex levels in patient samples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B71282-5C7D-F7F1-2D1B-C41B22C51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DA862-96DC-4F2E-B8EE-450732EFABAA}" type="slidenum">
              <a:rPr lang="en-GB" smtClean="0"/>
              <a:t>8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EF5D162-1D7B-84B3-DC8B-0477D56F3BA7}"/>
                  </a:ext>
                </a:extLst>
              </p:cNvPr>
              <p:cNvSpPr txBox="1"/>
              <p:nvPr/>
            </p:nvSpPr>
            <p:spPr>
              <a:xfrm>
                <a:off x="2018802" y="3089078"/>
                <a:ext cx="4433842" cy="5090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𝑃𝑃𝐼𝑠𝑐𝑜𝑟𝑒</m:t>
                      </m:r>
                      <m:r>
                        <a:rPr lang="en-US" sz="1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𝑥𝑝𝑟𝑒𝑠𝑠𝑖𝑜𝑛</m:t>
                          </m:r>
                          <m:d>
                            <m:dPr>
                              <m:ctrlP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𝐸𝑥𝑝𝑟𝑒𝑠𝑠𝑖𝑜𝑛</m:t>
                          </m:r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1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EF5D162-1D7B-84B3-DC8B-0477D56F3B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8802" y="3089078"/>
                <a:ext cx="4433842" cy="509050"/>
              </a:xfrm>
              <a:prstGeom prst="rect">
                <a:avLst/>
              </a:prstGeom>
              <a:blipFill>
                <a:blip r:embed="rId2"/>
                <a:stretch>
                  <a:fillRect b="-12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id="{FB835C38-41F2-3B2C-AED0-AB9A37C4C529}"/>
              </a:ext>
            </a:extLst>
          </p:cNvPr>
          <p:cNvGrpSpPr/>
          <p:nvPr/>
        </p:nvGrpSpPr>
        <p:grpSpPr>
          <a:xfrm>
            <a:off x="1744462" y="1692511"/>
            <a:ext cx="5222449" cy="1102937"/>
            <a:chOff x="3223966" y="1093508"/>
            <a:chExt cx="5222449" cy="110293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CA8F99A-E622-B395-5610-F9BBCF942B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30" t="25154" r="26357" b="58763"/>
            <a:stretch/>
          </p:blipFill>
          <p:spPr>
            <a:xfrm>
              <a:off x="3223966" y="1093508"/>
              <a:ext cx="5222449" cy="1102937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D323466-2374-53F0-4C11-3C436DB1A55C}"/>
                </a:ext>
              </a:extLst>
            </p:cNvPr>
            <p:cNvSpPr txBox="1"/>
            <p:nvPr/>
          </p:nvSpPr>
          <p:spPr>
            <a:xfrm>
              <a:off x="3337088" y="1491088"/>
              <a:ext cx="30489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buClr>
                  <a:schemeClr val="accent3"/>
                </a:buClr>
              </a:pPr>
              <a:r>
                <a:rPr lang="en-US" sz="1400" dirty="0"/>
                <a:t>X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E283FA4-EE32-4F26-444B-EED746522442}"/>
                </a:ext>
              </a:extLst>
            </p:cNvPr>
            <p:cNvSpPr txBox="1"/>
            <p:nvPr/>
          </p:nvSpPr>
          <p:spPr>
            <a:xfrm>
              <a:off x="4996206" y="1491088"/>
              <a:ext cx="30489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buClr>
                  <a:schemeClr val="accent3"/>
                </a:buClr>
              </a:pPr>
              <a:r>
                <a:rPr lang="en-US" sz="1400" dirty="0"/>
                <a:t>Y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73F8D0B-C1A9-0621-916E-F2959D691D28}"/>
                </a:ext>
              </a:extLst>
            </p:cNvPr>
            <p:cNvSpPr txBox="1"/>
            <p:nvPr/>
          </p:nvSpPr>
          <p:spPr>
            <a:xfrm>
              <a:off x="7079530" y="1491088"/>
              <a:ext cx="30489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buClr>
                  <a:schemeClr val="accent3"/>
                </a:buClr>
              </a:pPr>
              <a:r>
                <a:rPr lang="en-US" sz="1400" dirty="0"/>
                <a:t>X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D15C685-52FF-25B4-08C4-4B14A4C707DE}"/>
                </a:ext>
              </a:extLst>
            </p:cNvPr>
            <p:cNvSpPr txBox="1"/>
            <p:nvPr/>
          </p:nvSpPr>
          <p:spPr>
            <a:xfrm>
              <a:off x="7663991" y="1491088"/>
              <a:ext cx="30489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buClr>
                  <a:schemeClr val="accent3"/>
                </a:buClr>
              </a:pPr>
              <a:r>
                <a:rPr lang="en-US" sz="1400" dirty="0"/>
                <a:t>Y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E0CF2B93-AD49-4DE0-382A-ED17F6D3DE8F}"/>
              </a:ext>
            </a:extLst>
          </p:cNvPr>
          <p:cNvSpPr txBox="1"/>
          <p:nvPr/>
        </p:nvSpPr>
        <p:spPr>
          <a:xfrm>
            <a:off x="520442" y="956152"/>
            <a:ext cx="647946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Aft>
                <a:spcPts val="600"/>
              </a:spcAft>
              <a:buClr>
                <a:schemeClr val="accent3"/>
              </a:buClr>
            </a:pPr>
            <a:r>
              <a:rPr lang="en-US" sz="1400" b="1" u="sng" dirty="0">
                <a:solidFill>
                  <a:srgbClr val="012169"/>
                </a:solidFill>
              </a:rPr>
              <a:t>Assumption 1:</a:t>
            </a:r>
          </a:p>
          <a:p>
            <a:pPr algn="l">
              <a:spcAft>
                <a:spcPts val="600"/>
              </a:spcAft>
              <a:buClr>
                <a:schemeClr val="accent3"/>
              </a:buClr>
            </a:pPr>
            <a:r>
              <a:rPr lang="en-US" sz="1400" b="1" i="1" dirty="0"/>
              <a:t>The level of X-Y PPI correlates with averaged expression of X and Y genes</a:t>
            </a:r>
          </a:p>
        </p:txBody>
      </p:sp>
      <p:sp>
        <p:nvSpPr>
          <p:cNvPr id="33" name="Arrow: Curved Left 32">
            <a:extLst>
              <a:ext uri="{FF2B5EF4-FFF2-40B4-BE49-F238E27FC236}">
                <a16:creationId xmlns:a16="http://schemas.microsoft.com/office/drawing/2014/main" id="{6AFFB80F-CF64-286F-CD2B-860B6DCD53E5}"/>
              </a:ext>
            </a:extLst>
          </p:cNvPr>
          <p:cNvSpPr/>
          <p:nvPr/>
        </p:nvSpPr>
        <p:spPr>
          <a:xfrm>
            <a:off x="6134988" y="2838893"/>
            <a:ext cx="329609" cy="627321"/>
          </a:xfrm>
          <a:prstGeom prst="curvedLeftArrow">
            <a:avLst/>
          </a:prstGeom>
          <a:solidFill>
            <a:schemeClr val="accent3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8E8B048-A556-5CFC-5A6E-EE5A9F291E86}"/>
              </a:ext>
            </a:extLst>
          </p:cNvPr>
          <p:cNvGrpSpPr/>
          <p:nvPr/>
        </p:nvGrpSpPr>
        <p:grpSpPr>
          <a:xfrm>
            <a:off x="1850173" y="1634168"/>
            <a:ext cx="9610074" cy="3990456"/>
            <a:chOff x="1913968" y="1772391"/>
            <a:chExt cx="9610074" cy="3990456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C8F8CDB2-2CBE-9F66-A41F-E115E6D98E3F}"/>
                </a:ext>
              </a:extLst>
            </p:cNvPr>
            <p:cNvGrpSpPr/>
            <p:nvPr/>
          </p:nvGrpSpPr>
          <p:grpSpPr>
            <a:xfrm>
              <a:off x="1913968" y="3998773"/>
              <a:ext cx="6230574" cy="1764074"/>
              <a:chOff x="1913968" y="3998773"/>
              <a:chExt cx="6230574" cy="1764074"/>
            </a:xfrm>
          </p:grpSpPr>
          <p:pic>
            <p:nvPicPr>
              <p:cNvPr id="51" name="Picture 2">
                <a:extLst>
                  <a:ext uri="{FF2B5EF4-FFF2-40B4-BE49-F238E27FC236}">
                    <a16:creationId xmlns:a16="http://schemas.microsoft.com/office/drawing/2014/main" id="{8F9C1985-1D34-FB39-FD50-6371B65680E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8231"/>
              <a:stretch/>
            </p:blipFill>
            <p:spPr bwMode="auto">
              <a:xfrm>
                <a:off x="1938929" y="4880976"/>
                <a:ext cx="4100221" cy="88187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D05449D2-01F9-9C68-C08D-125CDAD589B1}"/>
                  </a:ext>
                </a:extLst>
              </p:cNvPr>
              <p:cNvSpPr txBox="1"/>
              <p:nvPr/>
            </p:nvSpPr>
            <p:spPr>
              <a:xfrm>
                <a:off x="1913968" y="3998773"/>
                <a:ext cx="6097508" cy="3231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500" i="1" dirty="0"/>
                  <a:t>Colorectal Adenocarcinoma (TCGA, </a:t>
                </a:r>
                <a:r>
                  <a:rPr lang="en-US" sz="1500" i="1" dirty="0" err="1"/>
                  <a:t>PanCancer</a:t>
                </a:r>
                <a:r>
                  <a:rPr lang="en-US" sz="1500" i="1" dirty="0"/>
                  <a:t> Atlas)</a:t>
                </a:r>
              </a:p>
            </p:txBody>
          </p:sp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99277193-84C7-011C-FEDE-17F0E3AAF1E9}"/>
                  </a:ext>
                </a:extLst>
              </p:cNvPr>
              <p:cNvGrpSpPr/>
              <p:nvPr/>
            </p:nvGrpSpPr>
            <p:grpSpPr>
              <a:xfrm>
                <a:off x="2371063" y="4444409"/>
                <a:ext cx="5773479" cy="361507"/>
                <a:chOff x="786809" y="4380614"/>
                <a:chExt cx="5773479" cy="361507"/>
              </a:xfrm>
            </p:grpSpPr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0D907D8A-C5F8-25D3-146A-81DD2D807B35}"/>
                    </a:ext>
                  </a:extLst>
                </p:cNvPr>
                <p:cNvSpPr/>
                <p:nvPr/>
              </p:nvSpPr>
              <p:spPr>
                <a:xfrm>
                  <a:off x="786809" y="4380614"/>
                  <a:ext cx="5773479" cy="361507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55" name="Group 54">
                  <a:extLst>
                    <a:ext uri="{FF2B5EF4-FFF2-40B4-BE49-F238E27FC236}">
                      <a16:creationId xmlns:a16="http://schemas.microsoft.com/office/drawing/2014/main" id="{1266EF0A-989E-A684-14F2-7551AB1DA441}"/>
                    </a:ext>
                  </a:extLst>
                </p:cNvPr>
                <p:cNvGrpSpPr/>
                <p:nvPr/>
              </p:nvGrpSpPr>
              <p:grpSpPr>
                <a:xfrm>
                  <a:off x="881573" y="4443233"/>
                  <a:ext cx="5627483" cy="240065"/>
                  <a:chOff x="881573" y="4443233"/>
                  <a:chExt cx="5627483" cy="240065"/>
                </a:xfrm>
              </p:grpSpPr>
              <p:pic>
                <p:nvPicPr>
                  <p:cNvPr id="56" name="Picture 55">
                    <a:extLst>
                      <a:ext uri="{FF2B5EF4-FFF2-40B4-BE49-F238E27FC236}">
                        <a16:creationId xmlns:a16="http://schemas.microsoft.com/office/drawing/2014/main" id="{D881FB10-E216-8EFA-0666-097A9E12C72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1" r="82875" b="53482"/>
                  <a:stretch/>
                </p:blipFill>
                <p:spPr>
                  <a:xfrm>
                    <a:off x="881573" y="4444358"/>
                    <a:ext cx="4675311" cy="237814"/>
                  </a:xfrm>
                  <a:prstGeom prst="rect">
                    <a:avLst/>
                  </a:prstGeom>
                </p:spPr>
              </p:pic>
              <p:pic>
                <p:nvPicPr>
                  <p:cNvPr id="57" name="Picture 56">
                    <a:extLst>
                      <a:ext uri="{FF2B5EF4-FFF2-40B4-BE49-F238E27FC236}">
                        <a16:creationId xmlns:a16="http://schemas.microsoft.com/office/drawing/2014/main" id="{D8FFD679-3371-2BAD-2D68-EE2758A1009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7742" t="1949" r="69272" b="51094"/>
                  <a:stretch/>
                </p:blipFill>
                <p:spPr>
                  <a:xfrm>
                    <a:off x="5693791" y="4443233"/>
                    <a:ext cx="815265" cy="240065"/>
                  </a:xfrm>
                  <a:prstGeom prst="rect">
                    <a:avLst/>
                  </a:prstGeom>
                </p:spPr>
              </p:pic>
            </p:grpSp>
          </p:grp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8EFA019D-7CE4-28C9-A01A-6CAF0C33D7A4}"/>
                </a:ext>
              </a:extLst>
            </p:cNvPr>
            <p:cNvGrpSpPr/>
            <p:nvPr/>
          </p:nvGrpSpPr>
          <p:grpSpPr>
            <a:xfrm>
              <a:off x="8820792" y="1772391"/>
              <a:ext cx="2703250" cy="3980652"/>
              <a:chOff x="102094" y="2091368"/>
              <a:chExt cx="2703250" cy="3980652"/>
            </a:xfrm>
          </p:grpSpPr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F7BF9EAE-683C-E9DC-9F99-2A720C938D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76416" y="2091368"/>
                <a:ext cx="2504641" cy="3612534"/>
              </a:xfrm>
              <a:prstGeom prst="rect">
                <a:avLst/>
              </a:prstGeom>
            </p:spPr>
          </p:pic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09E73597-10C8-12D2-BA45-9B3D223A75CA}"/>
                  </a:ext>
                </a:extLst>
              </p:cNvPr>
              <p:cNvSpPr/>
              <p:nvPr/>
            </p:nvSpPr>
            <p:spPr>
              <a:xfrm>
                <a:off x="932155" y="2814221"/>
                <a:ext cx="1083076" cy="834501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B44DDDF4-F381-8BFF-56FA-962A12434396}"/>
                  </a:ext>
                </a:extLst>
              </p:cNvPr>
              <p:cNvSpPr txBox="1"/>
              <p:nvPr/>
            </p:nvSpPr>
            <p:spPr>
              <a:xfrm>
                <a:off x="102094" y="5671910"/>
                <a:ext cx="2703250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000" dirty="0"/>
                  <a:t>Liu, R., Nat </a:t>
                </a:r>
                <a:r>
                  <a:rPr lang="en-US" sz="1000" dirty="0" err="1"/>
                  <a:t>Commun</a:t>
                </a:r>
                <a:r>
                  <a:rPr lang="en-US" sz="1000" dirty="0"/>
                  <a:t> 9, 579 (2018). https://doi.org/10.1038/s41467-018-03033-1</a:t>
                </a:r>
              </a:p>
            </p:txBody>
          </p:sp>
        </p:grp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8742D315-2546-6761-B0D3-A0D6AF10EDDE}"/>
              </a:ext>
            </a:extLst>
          </p:cNvPr>
          <p:cNvGrpSpPr/>
          <p:nvPr/>
        </p:nvGrpSpPr>
        <p:grpSpPr>
          <a:xfrm>
            <a:off x="7462283" y="1754373"/>
            <a:ext cx="4114800" cy="1902661"/>
            <a:chOff x="7462283" y="1754373"/>
            <a:chExt cx="4114800" cy="1902661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716D43E4-5DF8-557A-561A-B44137466E88}"/>
                </a:ext>
              </a:extLst>
            </p:cNvPr>
            <p:cNvGrpSpPr/>
            <p:nvPr/>
          </p:nvGrpSpPr>
          <p:grpSpPr>
            <a:xfrm>
              <a:off x="7462283" y="1754373"/>
              <a:ext cx="4114800" cy="1902661"/>
              <a:chOff x="7515446" y="1658679"/>
              <a:chExt cx="4114800" cy="1902661"/>
            </a:xfrm>
          </p:grpSpPr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55961020-A10C-E518-9B5B-BA201FCB874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t="14693" b="17653"/>
              <a:stretch/>
            </p:blipFill>
            <p:spPr>
              <a:xfrm>
                <a:off x="7515446" y="1658679"/>
                <a:ext cx="4114800" cy="1701209"/>
              </a:xfrm>
              <a:prstGeom prst="rect">
                <a:avLst/>
              </a:prstGeom>
            </p:spPr>
          </p:pic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5C69A0A6-F19F-5378-3FB5-91F569FA99FC}"/>
                  </a:ext>
                </a:extLst>
              </p:cNvPr>
              <p:cNvSpPr txBox="1"/>
              <p:nvPr/>
            </p:nvSpPr>
            <p:spPr>
              <a:xfrm>
                <a:off x="7868093" y="3242930"/>
                <a:ext cx="142859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buClr>
                    <a:schemeClr val="accent3"/>
                  </a:buClr>
                </a:pPr>
                <a:r>
                  <a:rPr lang="en-US" sz="1400" dirty="0"/>
                  <a:t>Low expression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90CD2D9-4BA5-1D7E-C08D-A56586A22D20}"/>
                  </a:ext>
                </a:extLst>
              </p:cNvPr>
              <p:cNvSpPr txBox="1"/>
              <p:nvPr/>
            </p:nvSpPr>
            <p:spPr>
              <a:xfrm>
                <a:off x="9888279" y="3253563"/>
                <a:ext cx="146867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buClr>
                    <a:schemeClr val="accent3"/>
                  </a:buClr>
                </a:pPr>
                <a:r>
                  <a:rPr lang="en-US" sz="1400" dirty="0"/>
                  <a:t>High expression</a:t>
                </a:r>
              </a:p>
            </p:txBody>
          </p:sp>
        </p:grp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2748C048-C2FD-3027-3F4A-63D71ED42C0D}"/>
                </a:ext>
              </a:extLst>
            </p:cNvPr>
            <p:cNvSpPr/>
            <p:nvPr/>
          </p:nvSpPr>
          <p:spPr>
            <a:xfrm>
              <a:off x="7857460" y="2498651"/>
              <a:ext cx="382773" cy="170121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35BED186-4CC6-59CD-3DE2-44B92922C98D}"/>
                </a:ext>
              </a:extLst>
            </p:cNvPr>
            <p:cNvSpPr/>
            <p:nvPr/>
          </p:nvSpPr>
          <p:spPr>
            <a:xfrm>
              <a:off x="9902456" y="2491563"/>
              <a:ext cx="382773" cy="170121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EB63165C-D13B-2DAA-F093-58C6D1967AFD}"/>
                </a:ext>
              </a:extLst>
            </p:cNvPr>
            <p:cNvSpPr/>
            <p:nvPr/>
          </p:nvSpPr>
          <p:spPr>
            <a:xfrm rot="20140907">
              <a:off x="10551042" y="2842439"/>
              <a:ext cx="382773" cy="170121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8A03E15C-2612-92E7-8298-87411BD78398}"/>
                </a:ext>
              </a:extLst>
            </p:cNvPr>
            <p:cNvSpPr/>
            <p:nvPr/>
          </p:nvSpPr>
          <p:spPr>
            <a:xfrm rot="6522342">
              <a:off x="10317126" y="2023729"/>
              <a:ext cx="382773" cy="170121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E80918D0-5ABB-33BB-6624-16BCFF4CA318}"/>
                </a:ext>
              </a:extLst>
            </p:cNvPr>
            <p:cNvSpPr/>
            <p:nvPr/>
          </p:nvSpPr>
          <p:spPr>
            <a:xfrm rot="17665442">
              <a:off x="10912550" y="2757377"/>
              <a:ext cx="382773" cy="170121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94350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9A27C-2365-3E59-CCEB-32B6CDDF6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Identification of </a:t>
            </a:r>
            <a:r>
              <a:rPr lang="en-US" cap="none" dirty="0" err="1"/>
              <a:t>neo</a:t>
            </a:r>
            <a:r>
              <a:rPr lang="en-US" dirty="0" err="1"/>
              <a:t>PPI</a:t>
            </a:r>
            <a:r>
              <a:rPr lang="en-US" dirty="0"/>
              <a:t>-regulated genes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27651C-5152-4EB7-240D-E8C77BA67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DA862-96DC-4F2E-B8EE-450732EFABAA}" type="slidenum">
              <a:rPr lang="en-GB" smtClean="0"/>
              <a:t>9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148662C-D4F2-660F-DEFB-1D44554839EA}"/>
                  </a:ext>
                </a:extLst>
              </p:cNvPr>
              <p:cNvSpPr txBox="1"/>
              <p:nvPr/>
            </p:nvSpPr>
            <p:spPr>
              <a:xfrm>
                <a:off x="2076095" y="2402180"/>
                <a:ext cx="4433842" cy="5283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4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𝑃𝑃𝐼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𝑠𝑐𝑜𝑟𝑒</m:t>
                          </m:r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𝑚𝑢𝑡</m:t>
                          </m:r>
                        </m:sup>
                      </m:sSubSup>
                      <m:r>
                        <a:rPr lang="en-US" sz="14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1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𝑚𝑢𝑡</m:t>
                              </m:r>
                            </m:sup>
                          </m:sSubSup>
                          <m:r>
                            <a:rPr lang="en-US" sz="1400" i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sz="1400" i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1400" i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sz="1400" i="0">
                          <a:latin typeface="Cambria Math" panose="02040503050406030204" pitchFamily="18" charset="0"/>
                        </a:rPr>
                        <m:t> ∈</m:t>
                      </m:r>
                      <m:sSub>
                        <m:sSubPr>
                          <m:ctrlPr>
                            <a:rPr lang="en-US" sz="1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𝑠𝑎𝑚𝑝𝑙𝑒</m:t>
                          </m:r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𝑚𝑢𝑡</m:t>
                          </m:r>
                        </m:sub>
                      </m:sSub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148662C-D4F2-660F-DEFB-1D44554839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6095" y="2402180"/>
                <a:ext cx="4433842" cy="52835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2">
            <a:extLst>
              <a:ext uri="{FF2B5EF4-FFF2-40B4-BE49-F238E27FC236}">
                <a16:creationId xmlns:a16="http://schemas.microsoft.com/office/drawing/2014/main" id="{778AADAD-2D79-175C-E82D-0A1FBDC1D1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177" y="4070025"/>
            <a:ext cx="2371994" cy="2286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64CDE2D-4290-7A5F-699A-736A84EF21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1054" y="2957616"/>
            <a:ext cx="2790825" cy="90487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13DDF83-E7F8-F9A4-C267-4B40DEFB82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5527" y="4043227"/>
            <a:ext cx="2379160" cy="2286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E0615A0-E307-9442-DDE1-F261729E24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99132" y="4070024"/>
            <a:ext cx="2379160" cy="228600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923E34A-B66D-D4C7-15A7-CFA10A8BAB08}"/>
              </a:ext>
            </a:extLst>
          </p:cNvPr>
          <p:cNvSpPr txBox="1"/>
          <p:nvPr/>
        </p:nvSpPr>
        <p:spPr>
          <a:xfrm>
            <a:off x="3657179" y="1687715"/>
            <a:ext cx="457242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 dirty="0"/>
              <a:t>Colorectal Adenocarcinoma (TCGA, </a:t>
            </a:r>
            <a:r>
              <a:rPr lang="en-US" sz="1400" i="1" dirty="0" err="1"/>
              <a:t>PanCancer</a:t>
            </a:r>
            <a:r>
              <a:rPr lang="en-US" sz="1400" i="1" dirty="0"/>
              <a:t> Atlas)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77159E9-33D5-E436-5004-D87C065E8A1D}"/>
              </a:ext>
            </a:extLst>
          </p:cNvPr>
          <p:cNvGrpSpPr/>
          <p:nvPr/>
        </p:nvGrpSpPr>
        <p:grpSpPr>
          <a:xfrm>
            <a:off x="2658142" y="1967023"/>
            <a:ext cx="5773479" cy="361507"/>
            <a:chOff x="786809" y="4380614"/>
            <a:chExt cx="5773479" cy="361507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26EA069B-67F6-F11F-6FCF-077A433D61F6}"/>
                </a:ext>
              </a:extLst>
            </p:cNvPr>
            <p:cNvSpPr/>
            <p:nvPr/>
          </p:nvSpPr>
          <p:spPr>
            <a:xfrm>
              <a:off x="786809" y="4380614"/>
              <a:ext cx="5773479" cy="361507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F16AC0FE-820C-C5F5-962E-FFA4A3C7DCDE}"/>
                </a:ext>
              </a:extLst>
            </p:cNvPr>
            <p:cNvGrpSpPr/>
            <p:nvPr/>
          </p:nvGrpSpPr>
          <p:grpSpPr>
            <a:xfrm>
              <a:off x="881573" y="4443233"/>
              <a:ext cx="5627483" cy="240065"/>
              <a:chOff x="881573" y="4443233"/>
              <a:chExt cx="5627483" cy="240065"/>
            </a:xfrm>
          </p:grpSpPr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4F70E57B-B817-A675-D870-812344FB6AD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" r="82875" b="53482"/>
              <a:stretch/>
            </p:blipFill>
            <p:spPr>
              <a:xfrm>
                <a:off x="881573" y="4444358"/>
                <a:ext cx="4675311" cy="237814"/>
              </a:xfrm>
              <a:prstGeom prst="rect">
                <a:avLst/>
              </a:prstGeom>
            </p:spPr>
          </p:pic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FEA3EB0B-A34E-9EFB-8B4B-E4C33D3D1F7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742" t="1949" r="69272" b="51094"/>
              <a:stretch/>
            </p:blipFill>
            <p:spPr>
              <a:xfrm>
                <a:off x="5693791" y="4443233"/>
                <a:ext cx="815265" cy="240065"/>
              </a:xfrm>
              <a:prstGeom prst="rect">
                <a:avLst/>
              </a:prstGeom>
            </p:spPr>
          </p:pic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1756356-CA80-CE0A-2E2F-EA1C03624987}"/>
              </a:ext>
            </a:extLst>
          </p:cNvPr>
          <p:cNvGrpSpPr/>
          <p:nvPr/>
        </p:nvGrpSpPr>
        <p:grpSpPr>
          <a:xfrm>
            <a:off x="1065319" y="2947388"/>
            <a:ext cx="1056443" cy="1022411"/>
            <a:chOff x="852257" y="2814221"/>
            <a:chExt cx="1056443" cy="1022411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0DB9270-BC62-7524-A5D5-882F484DDB4D}"/>
                </a:ext>
              </a:extLst>
            </p:cNvPr>
            <p:cNvSpPr/>
            <p:nvPr/>
          </p:nvSpPr>
          <p:spPr>
            <a:xfrm>
              <a:off x="852257" y="2814221"/>
              <a:ext cx="1056443" cy="337351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0B19B0E-A724-EF45-E8A3-63B0FCEB5ACE}"/>
                </a:ext>
              </a:extLst>
            </p:cNvPr>
            <p:cNvSpPr txBox="1"/>
            <p:nvPr/>
          </p:nvSpPr>
          <p:spPr>
            <a:xfrm>
              <a:off x="867357" y="2829008"/>
              <a:ext cx="102624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buClr>
                  <a:schemeClr val="accent3"/>
                </a:buClr>
              </a:pPr>
              <a:r>
                <a:rPr lang="en-US" sz="1400" dirty="0"/>
                <a:t>BRAF</a:t>
              </a:r>
              <a:r>
                <a:rPr lang="en-US" sz="1400" baseline="30000" dirty="0"/>
                <a:t>V600E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7AF9E86-A283-3958-94A9-06C54044DE1C}"/>
                </a:ext>
              </a:extLst>
            </p:cNvPr>
            <p:cNvSpPr/>
            <p:nvPr/>
          </p:nvSpPr>
          <p:spPr>
            <a:xfrm>
              <a:off x="1012795" y="3499281"/>
              <a:ext cx="735367" cy="337351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E21FC7D-CBC0-E919-20C6-34D8D2E867F6}"/>
                </a:ext>
              </a:extLst>
            </p:cNvPr>
            <p:cNvSpPr txBox="1"/>
            <p:nvPr/>
          </p:nvSpPr>
          <p:spPr>
            <a:xfrm>
              <a:off x="1043687" y="3514068"/>
              <a:ext cx="67358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buClr>
                  <a:schemeClr val="accent3"/>
                </a:buClr>
              </a:pPr>
              <a:r>
                <a:rPr lang="en-US" sz="1400" dirty="0"/>
                <a:t>MEK1</a:t>
              </a:r>
              <a:endParaRPr lang="en-US" sz="1400" baseline="30000" dirty="0"/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D74FDB8-08BE-8B21-01F1-0954D15FCE0B}"/>
                </a:ext>
              </a:extLst>
            </p:cNvPr>
            <p:cNvCxnSpPr>
              <a:cxnSpLocks/>
            </p:cNvCxnSpPr>
            <p:nvPr/>
          </p:nvCxnSpPr>
          <p:spPr>
            <a:xfrm>
              <a:off x="1380478" y="3151572"/>
              <a:ext cx="0" cy="347709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A51A031A-9BB9-CD53-5087-42E8057F0ACB}"/>
              </a:ext>
            </a:extLst>
          </p:cNvPr>
          <p:cNvSpPr txBox="1"/>
          <p:nvPr/>
        </p:nvSpPr>
        <p:spPr>
          <a:xfrm>
            <a:off x="520442" y="956152"/>
            <a:ext cx="705340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Aft>
                <a:spcPts val="600"/>
              </a:spcAft>
              <a:buClr>
                <a:schemeClr val="accent3"/>
              </a:buClr>
            </a:pPr>
            <a:r>
              <a:rPr lang="en-US" sz="1400" b="1" u="sng" dirty="0">
                <a:solidFill>
                  <a:srgbClr val="012169"/>
                </a:solidFill>
              </a:rPr>
              <a:t>Assumption 2:</a:t>
            </a:r>
          </a:p>
          <a:p>
            <a:pPr algn="l">
              <a:spcAft>
                <a:spcPts val="600"/>
              </a:spcAft>
              <a:buClr>
                <a:schemeClr val="accent3"/>
              </a:buClr>
            </a:pPr>
            <a:r>
              <a:rPr lang="en-US" sz="1400" b="1" i="1" dirty="0"/>
              <a:t>Expression of genes which are regulated by X-Y PPI correlates with X-Y PPI level</a:t>
            </a:r>
          </a:p>
        </p:txBody>
      </p:sp>
    </p:spTree>
    <p:extLst>
      <p:ext uri="{BB962C8B-B14F-4D97-AF65-F5344CB8AC3E}">
        <p14:creationId xmlns:p14="http://schemas.microsoft.com/office/powerpoint/2010/main" val="3986390962"/>
      </p:ext>
    </p:extLst>
  </p:cSld>
  <p:clrMapOvr>
    <a:masterClrMapping/>
  </p:clrMapOvr>
</p:sld>
</file>

<file path=ppt/theme/theme1.xml><?xml version="1.0" encoding="utf-8"?>
<a:theme xmlns:a="http://schemas.openxmlformats.org/drawingml/2006/main" name="Emory Healthcare Title Slides, Section Headers and Mission Statement 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12169"/>
      </a:accent1>
      <a:accent2>
        <a:srgbClr val="0033A0"/>
      </a:accent2>
      <a:accent3>
        <a:srgbClr val="007DBA"/>
      </a:accent3>
      <a:accent4>
        <a:srgbClr val="F2A900"/>
      </a:accent4>
      <a:accent5>
        <a:srgbClr val="B58500"/>
      </a:accent5>
      <a:accent6>
        <a:srgbClr val="00AEEF"/>
      </a:accent6>
      <a:hlink>
        <a:srgbClr val="0563C1"/>
      </a:hlink>
      <a:folHlink>
        <a:srgbClr val="954F72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3"/>
        </a:solidFill>
        <a:ln w="19050"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buClr>
            <a:schemeClr val="accent3"/>
          </a:buClr>
          <a:defRPr sz="14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mory Healthcare 1 - Helix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12169"/>
      </a:accent1>
      <a:accent2>
        <a:srgbClr val="0033A0"/>
      </a:accent2>
      <a:accent3>
        <a:srgbClr val="007DBA"/>
      </a:accent3>
      <a:accent4>
        <a:srgbClr val="F2A900"/>
      </a:accent4>
      <a:accent5>
        <a:srgbClr val="B58500"/>
      </a:accent5>
      <a:accent6>
        <a:srgbClr val="00AEEF"/>
      </a:accent6>
      <a:hlink>
        <a:srgbClr val="0563C1"/>
      </a:hlink>
      <a:folHlink>
        <a:srgbClr val="954F72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3"/>
        </a:solidFill>
        <a:ln w="19050"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buClr>
            <a:schemeClr val="accent3"/>
          </a:buClr>
          <a:defRPr sz="14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5F10A6F5C7C8F4C91C1BC2BA202CB47" ma:contentTypeVersion="2" ma:contentTypeDescription="Create a new document." ma:contentTypeScope="" ma:versionID="bf93bc06878859a0112bb54a728423b0">
  <xsd:schema xmlns:xsd="http://www.w3.org/2001/XMLSchema" xmlns:xs="http://www.w3.org/2001/XMLSchema" xmlns:p="http://schemas.microsoft.com/office/2006/metadata/properties" xmlns:ns2="86a67e7f-fa8c-45ae-ab39-5e78a61f1421" targetNamespace="http://schemas.microsoft.com/office/2006/metadata/properties" ma:root="true" ma:fieldsID="2254d33375b1dc8afc35c63d06012fbf" ns2:_="">
    <xsd:import namespace="86a67e7f-fa8c-45ae-ab39-5e78a61f142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a67e7f-fa8c-45ae-ab39-5e78a61f142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1E50168-69AE-469D-8CA5-561E89BA1FC4}"/>
</file>

<file path=customXml/itemProps2.xml><?xml version="1.0" encoding="utf-8"?>
<ds:datastoreItem xmlns:ds="http://schemas.openxmlformats.org/officeDocument/2006/customXml" ds:itemID="{744B2979-EE3A-4752-8CCB-9A001DF3F1A5}"/>
</file>

<file path=customXml/itemProps3.xml><?xml version="1.0" encoding="utf-8"?>
<ds:datastoreItem xmlns:ds="http://schemas.openxmlformats.org/officeDocument/2006/customXml" ds:itemID="{1C88F628-3104-4C22-AC98-3559BB8E3C54}"/>
</file>

<file path=docProps/app.xml><?xml version="1.0" encoding="utf-8"?>
<Properties xmlns="http://schemas.openxmlformats.org/officeDocument/2006/extended-properties" xmlns:vt="http://schemas.openxmlformats.org/officeDocument/2006/docPropsVTypes">
  <TotalTime>10690</TotalTime>
  <Words>814</Words>
  <Application>Microsoft Office PowerPoint</Application>
  <PresentationFormat>Widescreen</PresentationFormat>
  <Paragraphs>161</Paragraphs>
  <Slides>16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Malgun Gothic</vt:lpstr>
      <vt:lpstr>ＭＳ Ｐゴシック</vt:lpstr>
      <vt:lpstr>AdvPSHN-M</vt:lpstr>
      <vt:lpstr>-apple-system</vt:lpstr>
      <vt:lpstr>Arial</vt:lpstr>
      <vt:lpstr>Arial Black</vt:lpstr>
      <vt:lpstr>Calibri</vt:lpstr>
      <vt:lpstr>Cambria Math</vt:lpstr>
      <vt:lpstr>Roboto</vt:lpstr>
      <vt:lpstr>Times New Roman</vt:lpstr>
      <vt:lpstr>Emory Healthcare Title Slides, Section Headers and Mission Statement </vt:lpstr>
      <vt:lpstr>Emory Healthcare 1 - Helix</vt:lpstr>
      <vt:lpstr>Predicting actionable cancer vulnerabilities enabled by mutant-directed protein-protein interactions </vt:lpstr>
      <vt:lpstr>Genomic alterations promote tumorigenesis through rewired protein-protein interaction networks</vt:lpstr>
      <vt:lpstr>PowerPoint Presentation</vt:lpstr>
      <vt:lpstr>Neoppis can be mediated by point mutations in both oncogene and tumor suppressor genes</vt:lpstr>
      <vt:lpstr>Widespread prevalence of neoPPI</vt:lpstr>
      <vt:lpstr>ITCR R21: Predicting actionable cancer vulnerabilities enabled by mutant-directed protein-protein interactions</vt:lpstr>
      <vt:lpstr>PowerPoint Presentation</vt:lpstr>
      <vt:lpstr>Estimation of protein complex levels in patient samples</vt:lpstr>
      <vt:lpstr>Identification of neoPPI-regulated genes</vt:lpstr>
      <vt:lpstr>Identification of neoPPI-regulated genes</vt:lpstr>
      <vt:lpstr>AVERON recapitulates myc activation by brafv600/mek1 ppi</vt:lpstr>
      <vt:lpstr>THE signature genes are NEOPPI specific</vt:lpstr>
      <vt:lpstr>PowerPoint Presentation</vt:lpstr>
      <vt:lpstr>BRAFV600E-KEAP1 neoPPI can activate nrf2</vt:lpstr>
      <vt:lpstr>SUMMARY</vt:lpstr>
      <vt:lpstr>Acknowledgements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Discovery of new therapeutic options for lung cancer patients  with lost tumor suppressor genes</dc:title>
  <dc:creator>Andrey Ivanov</dc:creator>
  <cp:lastModifiedBy>Ivanov, Andrey Andreyevich</cp:lastModifiedBy>
  <cp:revision>48</cp:revision>
  <dcterms:created xsi:type="dcterms:W3CDTF">2022-10-20T17:22:02Z</dcterms:created>
  <dcterms:modified xsi:type="dcterms:W3CDTF">2022-11-04T14:15:19Z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0x01010005F10A6F5C7C8F4C91C1BC2BA202CB47</vt:lpwstr>
  </property>
</Properties>
</file>