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Lato" panose="020F0502020204030203" pitchFamily="34" charset="77"/>
      <p:regular r:id="rId21"/>
      <p:bold r:id="rId22"/>
      <p:italic r:id="rId23"/>
      <p:boldItalic r:id="rId24"/>
    </p:embeddedFont>
    <p:embeddedFont>
      <p:font typeface="Roboto" panose="02000000000000000000" pitchFamily="2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61" d="100"/>
          <a:sy n="161" d="100"/>
        </p:scale>
        <p:origin x="784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8f1365d8f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g8f1365d8f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8ea4cc51fa_0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g8ea4cc51fa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8ea4cc51fa_0_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g8ea4cc51fa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ea4cc51fa_0_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g8ea4cc51fa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8f1365d8f8_0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g8f1365d8f8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8ea4cc51f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8ea4cc51f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8cff58eed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g8cff58eed8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8cff58eed8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1" name="Google Shape;91;g8cff58eed8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8cff58eed8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g8cff58eed8_0_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g8cff58eed8_0_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531a86e28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g531a86e28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531a86e28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g531a86e28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531a86e288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g531a86e288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8ea4cc51fa_0_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g8ea4cc51fa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1pPr>
            <a:lvl2pPr marL="914400" lvl="1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marL="1371600" lvl="2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marL="1828800" lvl="3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marL="2286000" lvl="4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marL="2743200" lvl="5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marL="3200400" lvl="6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marL="3657600" lvl="7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marL="4114800" lvl="8" indent="-3175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/>
            </a:lvl1pPr>
            <a:lvl2pPr marL="0" lvl="1" indent="0" algn="r">
              <a:spcBef>
                <a:spcPts val="0"/>
              </a:spcBef>
              <a:buNone/>
              <a:defRPr sz="1100"/>
            </a:lvl2pPr>
            <a:lvl3pPr marL="0" lvl="2" indent="0" algn="r">
              <a:spcBef>
                <a:spcPts val="0"/>
              </a:spcBef>
              <a:buNone/>
              <a:defRPr sz="1100"/>
            </a:lvl3pPr>
            <a:lvl4pPr marL="0" lvl="3" indent="0" algn="r">
              <a:spcBef>
                <a:spcPts val="0"/>
              </a:spcBef>
              <a:buNone/>
              <a:defRPr sz="1100"/>
            </a:lvl4pPr>
            <a:lvl5pPr marL="0" lvl="4" indent="0" algn="r">
              <a:spcBef>
                <a:spcPts val="0"/>
              </a:spcBef>
              <a:buNone/>
              <a:defRPr sz="1100"/>
            </a:lvl5pPr>
            <a:lvl6pPr marL="0" lvl="5" indent="0" algn="r">
              <a:spcBef>
                <a:spcPts val="0"/>
              </a:spcBef>
              <a:buNone/>
              <a:defRPr sz="1100"/>
            </a:lvl6pPr>
            <a:lvl7pPr marL="0" lvl="6" indent="0" algn="r">
              <a:spcBef>
                <a:spcPts val="0"/>
              </a:spcBef>
              <a:buNone/>
              <a:defRPr sz="1100"/>
            </a:lvl7pPr>
            <a:lvl8pPr marL="0" lvl="7" indent="0" algn="r">
              <a:spcBef>
                <a:spcPts val="0"/>
              </a:spcBef>
              <a:buNone/>
              <a:defRPr sz="1100"/>
            </a:lvl8pPr>
            <a:lvl9pPr marL="0" lvl="8" indent="0" algn="r">
              <a:spcBef>
                <a:spcPts val="0"/>
              </a:spcBef>
              <a:buNone/>
              <a:defRPr sz="11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_HEADER_1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/>
            </a:lvl1pPr>
            <a:lvl2pPr marL="0" lvl="1" indent="0" algn="r">
              <a:spcBef>
                <a:spcPts val="0"/>
              </a:spcBef>
              <a:buNone/>
              <a:defRPr sz="1100"/>
            </a:lvl2pPr>
            <a:lvl3pPr marL="0" lvl="2" indent="0" algn="r">
              <a:spcBef>
                <a:spcPts val="0"/>
              </a:spcBef>
              <a:buNone/>
              <a:defRPr sz="1100"/>
            </a:lvl3pPr>
            <a:lvl4pPr marL="0" lvl="3" indent="0" algn="r">
              <a:spcBef>
                <a:spcPts val="0"/>
              </a:spcBef>
              <a:buNone/>
              <a:defRPr sz="1100"/>
            </a:lvl4pPr>
            <a:lvl5pPr marL="0" lvl="4" indent="0" algn="r">
              <a:spcBef>
                <a:spcPts val="0"/>
              </a:spcBef>
              <a:buNone/>
              <a:defRPr sz="1100"/>
            </a:lvl5pPr>
            <a:lvl6pPr marL="0" lvl="5" indent="0" algn="r">
              <a:spcBef>
                <a:spcPts val="0"/>
              </a:spcBef>
              <a:buNone/>
              <a:defRPr sz="1100"/>
            </a:lvl6pPr>
            <a:lvl7pPr marL="0" lvl="6" indent="0" algn="r">
              <a:spcBef>
                <a:spcPts val="0"/>
              </a:spcBef>
              <a:buNone/>
              <a:defRPr sz="1100"/>
            </a:lvl7pPr>
            <a:lvl8pPr marL="0" lvl="7" indent="0" algn="r">
              <a:spcBef>
                <a:spcPts val="0"/>
              </a:spcBef>
              <a:buNone/>
              <a:defRPr sz="1100"/>
            </a:lvl8pPr>
            <a:lvl9pPr marL="0" lvl="8" indent="0" algn="r">
              <a:spcBef>
                <a:spcPts val="0"/>
              </a:spcBef>
              <a:buNone/>
              <a:defRPr sz="11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image" Target="../media/image45.png"/><Relationship Id="rId21" Type="http://schemas.openxmlformats.org/officeDocument/2006/relationships/image" Target="../media/image27.png"/><Relationship Id="rId34" Type="http://schemas.openxmlformats.org/officeDocument/2006/relationships/image" Target="../media/image40.png"/><Relationship Id="rId42" Type="http://schemas.openxmlformats.org/officeDocument/2006/relationships/image" Target="../media/image48.png"/><Relationship Id="rId47" Type="http://schemas.openxmlformats.org/officeDocument/2006/relationships/image" Target="../media/image53.png"/><Relationship Id="rId50" Type="http://schemas.openxmlformats.org/officeDocument/2006/relationships/image" Target="../media/image56.png"/><Relationship Id="rId55" Type="http://schemas.openxmlformats.org/officeDocument/2006/relationships/image" Target="../media/image6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2.png"/><Relationship Id="rId29" Type="http://schemas.openxmlformats.org/officeDocument/2006/relationships/image" Target="../media/image35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38.png"/><Relationship Id="rId37" Type="http://schemas.openxmlformats.org/officeDocument/2006/relationships/image" Target="../media/image43.png"/><Relationship Id="rId40" Type="http://schemas.openxmlformats.org/officeDocument/2006/relationships/image" Target="../media/image46.png"/><Relationship Id="rId45" Type="http://schemas.openxmlformats.org/officeDocument/2006/relationships/image" Target="../media/image51.png"/><Relationship Id="rId53" Type="http://schemas.openxmlformats.org/officeDocument/2006/relationships/image" Target="../media/image59.png"/><Relationship Id="rId5" Type="http://schemas.openxmlformats.org/officeDocument/2006/relationships/image" Target="../media/image11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41.png"/><Relationship Id="rId43" Type="http://schemas.openxmlformats.org/officeDocument/2006/relationships/image" Target="../media/image49.png"/><Relationship Id="rId48" Type="http://schemas.openxmlformats.org/officeDocument/2006/relationships/image" Target="../media/image54.png"/><Relationship Id="rId56" Type="http://schemas.openxmlformats.org/officeDocument/2006/relationships/image" Target="../media/image62.png"/><Relationship Id="rId8" Type="http://schemas.openxmlformats.org/officeDocument/2006/relationships/image" Target="../media/image14.png"/><Relationship Id="rId51" Type="http://schemas.openxmlformats.org/officeDocument/2006/relationships/image" Target="../media/image57.png"/><Relationship Id="rId3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39.png"/><Relationship Id="rId38" Type="http://schemas.openxmlformats.org/officeDocument/2006/relationships/image" Target="../media/image44.png"/><Relationship Id="rId46" Type="http://schemas.openxmlformats.org/officeDocument/2006/relationships/image" Target="../media/image52.png"/><Relationship Id="rId20" Type="http://schemas.openxmlformats.org/officeDocument/2006/relationships/image" Target="../media/image26.png"/><Relationship Id="rId41" Type="http://schemas.openxmlformats.org/officeDocument/2006/relationships/image" Target="../media/image47.png"/><Relationship Id="rId54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42.png"/><Relationship Id="rId49" Type="http://schemas.openxmlformats.org/officeDocument/2006/relationships/image" Target="../media/image55.png"/><Relationship Id="rId57" Type="http://schemas.openxmlformats.org/officeDocument/2006/relationships/image" Target="../media/image63.png"/><Relationship Id="rId10" Type="http://schemas.openxmlformats.org/officeDocument/2006/relationships/image" Target="../media/image16.png"/><Relationship Id="rId31" Type="http://schemas.openxmlformats.org/officeDocument/2006/relationships/image" Target="../media/image37.png"/><Relationship Id="rId44" Type="http://schemas.openxmlformats.org/officeDocument/2006/relationships/image" Target="../media/image50.png"/><Relationship Id="rId52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ctrTitle"/>
          </p:nvPr>
        </p:nvSpPr>
        <p:spPr>
          <a:xfrm>
            <a:off x="311708" y="26260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263238"/>
                </a:solidFill>
                <a:latin typeface="Roboto"/>
                <a:ea typeface="Roboto"/>
                <a:cs typeface="Roboto"/>
                <a:sym typeface="Roboto"/>
              </a:rPr>
              <a:t>Advancing cancer benchmarking and data sharing through crowd-sourced challenges</a:t>
            </a:r>
            <a:endParaRPr sz="6800"/>
          </a:p>
        </p:txBody>
      </p:sp>
      <p:sp>
        <p:nvSpPr>
          <p:cNvPr id="67" name="Google Shape;67;p15"/>
          <p:cNvSpPr txBox="1">
            <a:spLocks noGrp="1"/>
          </p:cNvSpPr>
          <p:nvPr>
            <p:ph type="subTitle" idx="1"/>
          </p:nvPr>
        </p:nvSpPr>
        <p:spPr>
          <a:xfrm>
            <a:off x="235500" y="26817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ITCR PI Meeting</a:t>
            </a:r>
            <a:endParaRPr sz="2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Aug 7 2020</a:t>
            </a:r>
            <a:endParaRPr sz="2400"/>
          </a:p>
        </p:txBody>
      </p:sp>
      <p:pic>
        <p:nvPicPr>
          <p:cNvPr id="68" name="Google Shape;68;p15"/>
          <p:cNvPicPr preferRelativeResize="0"/>
          <p:nvPr/>
        </p:nvPicPr>
        <p:blipFill rotWithShape="1">
          <a:blip r:embed="rId3">
            <a:alphaModFix/>
          </a:blip>
          <a:srcRect l="5680" r="-5680"/>
          <a:stretch/>
        </p:blipFill>
        <p:spPr>
          <a:xfrm>
            <a:off x="674300" y="3898025"/>
            <a:ext cx="2474449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20175" y="4022863"/>
            <a:ext cx="2857500" cy="54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46025" y="3946663"/>
            <a:ext cx="1357312" cy="54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4"/>
          <p:cNvSpPr txBox="1"/>
          <p:nvPr/>
        </p:nvSpPr>
        <p:spPr>
          <a:xfrm>
            <a:off x="0" y="-206"/>
            <a:ext cx="9144000" cy="8517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3F3F3"/>
                </a:solidFill>
                <a:latin typeface="Lato"/>
                <a:ea typeface="Lato"/>
                <a:cs typeface="Lato"/>
                <a:sym typeface="Lato"/>
              </a:rPr>
              <a:t>Overview</a:t>
            </a:r>
            <a:endParaRPr sz="2400" b="1">
              <a:solidFill>
                <a:srgbClr val="F3F3F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9" name="Google Shape;20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9549" y="937475"/>
            <a:ext cx="6562825" cy="402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5"/>
          <p:cNvSpPr txBox="1"/>
          <p:nvPr/>
        </p:nvSpPr>
        <p:spPr>
          <a:xfrm>
            <a:off x="0" y="-206"/>
            <a:ext cx="9144000" cy="8517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3F3F3"/>
                </a:solidFill>
                <a:latin typeface="Lato"/>
                <a:ea typeface="Lato"/>
                <a:cs typeface="Lato"/>
                <a:sym typeface="Lato"/>
              </a:rPr>
              <a:t>AIM 1</a:t>
            </a:r>
            <a:endParaRPr sz="2400" b="1">
              <a:solidFill>
                <a:srgbClr val="F3F3F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5" name="Google Shape;215;p25"/>
          <p:cNvSpPr txBox="1"/>
          <p:nvPr/>
        </p:nvSpPr>
        <p:spPr>
          <a:xfrm>
            <a:off x="111550" y="929550"/>
            <a:ext cx="9246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900">
                <a:solidFill>
                  <a:schemeClr val="dk1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Develop a community hub and benchmarking toolkit for biomedical Challenges. </a:t>
            </a:r>
            <a:endParaRPr/>
          </a:p>
        </p:txBody>
      </p:sp>
      <p:sp>
        <p:nvSpPr>
          <p:cNvPr id="216" name="Google Shape;216;p25"/>
          <p:cNvSpPr txBox="1"/>
          <p:nvPr/>
        </p:nvSpPr>
        <p:spPr>
          <a:xfrm>
            <a:off x="645925" y="1770300"/>
            <a:ext cx="7691400" cy="25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 sz="1800">
                <a:solidFill>
                  <a:schemeClr val="dk1"/>
                </a:solidFill>
                <a:highlight>
                  <a:srgbClr val="FFFFFF"/>
                </a:highlight>
              </a:rPr>
              <a:t>Develop schema, registry, and portal to enable discoverability and boost participation across the biomedical challenge community</a:t>
            </a:r>
            <a:endParaRPr sz="18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 sz="1800">
                <a:solidFill>
                  <a:schemeClr val="dk1"/>
                </a:solidFill>
                <a:highlight>
                  <a:srgbClr val="FFFFFF"/>
                </a:highlight>
              </a:rPr>
              <a:t>Benchmarking toolkit</a:t>
            </a:r>
            <a:endParaRPr sz="18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lphaLcPeriod"/>
            </a:pP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</a:rPr>
              <a:t>Metric and scoring toolbox</a:t>
            </a:r>
            <a:endParaRPr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lphaLcPeriod"/>
            </a:pP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</a:rPr>
              <a:t>Automated ensemble generation &amp; optimization</a:t>
            </a:r>
            <a:endParaRPr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lphaLcPeriod"/>
            </a:pP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</a:rPr>
              <a:t>Leaderboards resilient to over-fitting</a:t>
            </a:r>
            <a:endParaRPr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lphaLcPeriod"/>
            </a:pP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</a:rPr>
              <a:t>Algorithm-specific error profile analysis</a:t>
            </a:r>
            <a:endParaRPr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6"/>
          <p:cNvSpPr txBox="1"/>
          <p:nvPr/>
        </p:nvSpPr>
        <p:spPr>
          <a:xfrm>
            <a:off x="0" y="-206"/>
            <a:ext cx="9144000" cy="8517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3F3F3"/>
                </a:solidFill>
                <a:latin typeface="Lato"/>
                <a:ea typeface="Lato"/>
                <a:cs typeface="Lato"/>
                <a:sym typeface="Lato"/>
              </a:rPr>
              <a:t>AIM 2</a:t>
            </a:r>
            <a:endParaRPr sz="2400" b="1">
              <a:solidFill>
                <a:srgbClr val="F3F3F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2" name="Google Shape;222;p26"/>
          <p:cNvSpPr txBox="1"/>
          <p:nvPr/>
        </p:nvSpPr>
        <p:spPr>
          <a:xfrm>
            <a:off x="0" y="851500"/>
            <a:ext cx="92088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900">
                <a:solidFill>
                  <a:schemeClr val="dk1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Develop portable software and services for distributed benchmarking on sensitive and protected data. </a:t>
            </a:r>
            <a:endParaRPr/>
          </a:p>
        </p:txBody>
      </p:sp>
      <p:pic>
        <p:nvPicPr>
          <p:cNvPr id="223" name="Google Shape;22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975" y="2190553"/>
            <a:ext cx="3222926" cy="166095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6"/>
          <p:cNvSpPr txBox="1"/>
          <p:nvPr/>
        </p:nvSpPr>
        <p:spPr>
          <a:xfrm>
            <a:off x="666050" y="3699100"/>
            <a:ext cx="20541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Nat Biotech, 2018</a:t>
            </a:r>
            <a:endParaRPr sz="1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Genome Biol, 2019</a:t>
            </a:r>
            <a:endParaRPr sz="1200"/>
          </a:p>
        </p:txBody>
      </p:sp>
      <p:pic>
        <p:nvPicPr>
          <p:cNvPr id="225" name="Google Shape;225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37125" y="1621225"/>
            <a:ext cx="5126524" cy="102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37125" y="3265271"/>
            <a:ext cx="5286402" cy="112772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6"/>
          <p:cNvSpPr/>
          <p:nvPr/>
        </p:nvSpPr>
        <p:spPr>
          <a:xfrm rot="-1778688">
            <a:off x="2942749" y="2172338"/>
            <a:ext cx="681733" cy="3583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6"/>
          <p:cNvSpPr/>
          <p:nvPr/>
        </p:nvSpPr>
        <p:spPr>
          <a:xfrm rot="1749596">
            <a:off x="3011325" y="3263435"/>
            <a:ext cx="681582" cy="35831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7"/>
          <p:cNvSpPr txBox="1"/>
          <p:nvPr/>
        </p:nvSpPr>
        <p:spPr>
          <a:xfrm>
            <a:off x="0" y="-206"/>
            <a:ext cx="9144000" cy="8517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3F3F3"/>
                </a:solidFill>
                <a:latin typeface="Lato"/>
                <a:ea typeface="Lato"/>
                <a:cs typeface="Lato"/>
                <a:sym typeface="Lato"/>
              </a:rPr>
              <a:t>AIM 3</a:t>
            </a:r>
            <a:endParaRPr sz="2400" b="1">
              <a:solidFill>
                <a:srgbClr val="F3F3F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4" name="Google Shape;234;p27"/>
          <p:cNvSpPr txBox="1"/>
          <p:nvPr/>
        </p:nvSpPr>
        <p:spPr>
          <a:xfrm>
            <a:off x="0" y="851500"/>
            <a:ext cx="9144000" cy="8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900">
                <a:solidFill>
                  <a:schemeClr val="dk1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Expand</a:t>
            </a:r>
            <a:r>
              <a:rPr lang="en" sz="1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the Challenge &amp; benchmarking community through improvements in education, outreach, and empowering the organization of independent challenges. </a:t>
            </a:r>
            <a:endParaRPr/>
          </a:p>
        </p:txBody>
      </p:sp>
      <p:pic>
        <p:nvPicPr>
          <p:cNvPr id="235" name="Google Shape;23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7450" y="1615650"/>
            <a:ext cx="1617058" cy="589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7"/>
          <p:cNvSpPr txBox="1"/>
          <p:nvPr/>
        </p:nvSpPr>
        <p:spPr>
          <a:xfrm>
            <a:off x="1399625" y="1726375"/>
            <a:ext cx="2643600" cy="8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Biomedical imaging</a:t>
            </a:r>
            <a:endParaRPr/>
          </a:p>
        </p:txBody>
      </p:sp>
      <p:pic>
        <p:nvPicPr>
          <p:cNvPr id="237" name="Google Shape;23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0100" y="2283050"/>
            <a:ext cx="1077726" cy="71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77850" y="3162625"/>
            <a:ext cx="1838450" cy="466323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7"/>
          <p:cNvSpPr/>
          <p:nvPr/>
        </p:nvSpPr>
        <p:spPr>
          <a:xfrm>
            <a:off x="3576625" y="1726375"/>
            <a:ext cx="873300" cy="39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7"/>
          <p:cNvSpPr txBox="1"/>
          <p:nvPr/>
        </p:nvSpPr>
        <p:spPr>
          <a:xfrm>
            <a:off x="1404050" y="2489363"/>
            <a:ext cx="2643600" cy="8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Clinical algorithms</a:t>
            </a:r>
            <a:endParaRPr/>
          </a:p>
        </p:txBody>
      </p:sp>
      <p:sp>
        <p:nvSpPr>
          <p:cNvPr id="241" name="Google Shape;241;p27"/>
          <p:cNvSpPr/>
          <p:nvPr/>
        </p:nvSpPr>
        <p:spPr>
          <a:xfrm>
            <a:off x="3569100" y="2483050"/>
            <a:ext cx="873300" cy="39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7"/>
          <p:cNvSpPr txBox="1"/>
          <p:nvPr/>
        </p:nvSpPr>
        <p:spPr>
          <a:xfrm>
            <a:off x="1308350" y="3272380"/>
            <a:ext cx="2643600" cy="8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EHR &amp; Real-world data</a:t>
            </a:r>
            <a:endParaRPr/>
          </a:p>
        </p:txBody>
      </p:sp>
      <p:sp>
        <p:nvSpPr>
          <p:cNvPr id="243" name="Google Shape;243;p27"/>
          <p:cNvSpPr/>
          <p:nvPr/>
        </p:nvSpPr>
        <p:spPr>
          <a:xfrm>
            <a:off x="3570223" y="3228428"/>
            <a:ext cx="873300" cy="39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7"/>
          <p:cNvSpPr txBox="1"/>
          <p:nvPr/>
        </p:nvSpPr>
        <p:spPr>
          <a:xfrm>
            <a:off x="1399625" y="3938743"/>
            <a:ext cx="2643600" cy="8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Precision oncology</a:t>
            </a:r>
            <a:endParaRPr/>
          </a:p>
        </p:txBody>
      </p:sp>
      <p:sp>
        <p:nvSpPr>
          <p:cNvPr id="245" name="Google Shape;245;p27"/>
          <p:cNvSpPr/>
          <p:nvPr/>
        </p:nvSpPr>
        <p:spPr>
          <a:xfrm>
            <a:off x="3558262" y="3959565"/>
            <a:ext cx="873300" cy="39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6" name="Google Shape;246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37395" y="3800450"/>
            <a:ext cx="2739126" cy="5898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7"/>
          <p:cNvSpPr txBox="1"/>
          <p:nvPr/>
        </p:nvSpPr>
        <p:spPr>
          <a:xfrm>
            <a:off x="1404050" y="4669743"/>
            <a:ext cx="2643600" cy="8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Cancer informatics</a:t>
            </a:r>
            <a:endParaRPr/>
          </a:p>
        </p:txBody>
      </p:sp>
      <p:sp>
        <p:nvSpPr>
          <p:cNvPr id="248" name="Google Shape;248;p27"/>
          <p:cNvSpPr/>
          <p:nvPr/>
        </p:nvSpPr>
        <p:spPr>
          <a:xfrm>
            <a:off x="3558262" y="4645365"/>
            <a:ext cx="873300" cy="39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9" name="Google Shape;249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24067" y="4537965"/>
            <a:ext cx="2914561" cy="46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8"/>
          <p:cNvSpPr txBox="1"/>
          <p:nvPr/>
        </p:nvSpPr>
        <p:spPr>
          <a:xfrm>
            <a:off x="0" y="-206"/>
            <a:ext cx="9144000" cy="8517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3F3F3"/>
                </a:solidFill>
                <a:latin typeface="Lato"/>
                <a:ea typeface="Lato"/>
                <a:cs typeface="Lato"/>
                <a:sym typeface="Lato"/>
              </a:rPr>
              <a:t>Summary</a:t>
            </a:r>
            <a:endParaRPr sz="2400" b="1">
              <a:solidFill>
                <a:srgbClr val="F3F3F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5" name="Google Shape;255;p28"/>
          <p:cNvSpPr txBox="1"/>
          <p:nvPr/>
        </p:nvSpPr>
        <p:spPr>
          <a:xfrm>
            <a:off x="0" y="1914725"/>
            <a:ext cx="9144000" cy="29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just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… provide platform &amp; services to assist the community in benchmarking biomedical tools and methods</a:t>
            </a:r>
            <a:endParaRPr sz="2000"/>
          </a:p>
          <a:p>
            <a:pPr marL="45720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endParaRPr sz="2000"/>
          </a:p>
          <a:p>
            <a:pPr marL="457200" lvl="0" indent="-355600" algn="just" rtl="0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… host crowd-sourced challenges to address impactful questions in cancer</a:t>
            </a:r>
            <a:endParaRPr sz="2000"/>
          </a:p>
          <a:p>
            <a:pPr marL="45720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endParaRPr sz="2000"/>
          </a:p>
          <a:p>
            <a:pPr marL="457200" lvl="0" indent="-355600" algn="just" rtl="0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… </a:t>
            </a:r>
            <a:r>
              <a:rPr lang="en" sz="2000" b="1"/>
              <a:t>collaborate with ITCR and cancer researchers to develop and support communities of interest</a:t>
            </a:r>
            <a:endParaRPr sz="2000" b="1"/>
          </a:p>
        </p:txBody>
      </p:sp>
      <p:sp>
        <p:nvSpPr>
          <p:cNvPr id="256" name="Google Shape;256;p28"/>
          <p:cNvSpPr txBox="1"/>
          <p:nvPr/>
        </p:nvSpPr>
        <p:spPr>
          <a:xfrm>
            <a:off x="319200" y="1303350"/>
            <a:ext cx="7336500" cy="4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Through our ITCR U24, we will ...</a:t>
            </a:r>
            <a:endParaRPr sz="2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/>
        </p:nvSpPr>
        <p:spPr>
          <a:xfrm>
            <a:off x="0" y="-206"/>
            <a:ext cx="9144000" cy="8517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3F3F3"/>
                </a:solidFill>
                <a:latin typeface="Lato"/>
                <a:ea typeface="Lato"/>
                <a:cs typeface="Lato"/>
                <a:sym typeface="Lato"/>
              </a:rPr>
              <a:t>Leadership Team</a:t>
            </a:r>
            <a:endParaRPr sz="2400" b="1">
              <a:solidFill>
                <a:srgbClr val="F3F3F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4300" y="2503375"/>
            <a:ext cx="718000" cy="100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7450" y="1439949"/>
            <a:ext cx="851700" cy="8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6500" y="3813947"/>
            <a:ext cx="813600" cy="87956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6"/>
          <p:cNvSpPr txBox="1"/>
          <p:nvPr/>
        </p:nvSpPr>
        <p:spPr>
          <a:xfrm>
            <a:off x="2088725" y="1439950"/>
            <a:ext cx="4100400" cy="8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Justin Guinney, PhD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VP Computational Oncology, Sage Bionetworks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Affiliate Associate Professor, University of WA</a:t>
            </a:r>
            <a:endParaRPr/>
          </a:p>
        </p:txBody>
      </p:sp>
      <p:sp>
        <p:nvSpPr>
          <p:cNvPr id="80" name="Google Shape;80;p16"/>
          <p:cNvSpPr txBox="1"/>
          <p:nvPr/>
        </p:nvSpPr>
        <p:spPr>
          <a:xfrm>
            <a:off x="2132358" y="2503375"/>
            <a:ext cx="4100400" cy="8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Paul C. Boutros, PhD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Director, Cancer Data Science, UCLA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Professor, Human Genetics, UCLA</a:t>
            </a:r>
            <a:endParaRPr/>
          </a:p>
        </p:txBody>
      </p:sp>
      <p:sp>
        <p:nvSpPr>
          <p:cNvPr id="81" name="Google Shape;81;p16"/>
          <p:cNvSpPr txBox="1"/>
          <p:nvPr/>
        </p:nvSpPr>
        <p:spPr>
          <a:xfrm>
            <a:off x="2132358" y="3786070"/>
            <a:ext cx="4100400" cy="8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Gustavo Stolovitzky, PhD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Director, Translational Systems Biology, IBM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Founder, DREAM Challenges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44546A"/>
              </a:buClr>
              <a:buSzPts val="1800"/>
              <a:buFont typeface="Lato"/>
              <a:buAutoNum type="arabicPeriod"/>
            </a:pPr>
            <a:r>
              <a:rPr lang="en" sz="180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“Self-assessment” has impeded the validation and dissemination of bioinformatics tools and methods.</a:t>
            </a:r>
            <a:endParaRPr sz="1800">
              <a:solidFill>
                <a:srgbClr val="44546A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800">
              <a:solidFill>
                <a:srgbClr val="44546A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44546A"/>
              </a:buClr>
              <a:buSzPts val="1800"/>
              <a:buFont typeface="Lato"/>
              <a:buAutoNum type="arabicPeriod"/>
            </a:pPr>
            <a:r>
              <a:rPr lang="en" sz="180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New paradigms for data sharing and community engagement are needed to unlock critical datasets.</a:t>
            </a:r>
            <a:endParaRPr sz="1800">
              <a:solidFill>
                <a:srgbClr val="44546A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800">
              <a:solidFill>
                <a:srgbClr val="44546A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44546A"/>
              </a:buClr>
              <a:buSzPts val="1800"/>
              <a:buFont typeface="Lato"/>
              <a:buAutoNum type="arabicPeriod"/>
            </a:pPr>
            <a:r>
              <a:rPr lang="en" sz="180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Translational and clinical tools require robust assessments of performance and generalizability on diverse patient cohorts.</a:t>
            </a:r>
            <a:endParaRPr sz="1800">
              <a:solidFill>
                <a:srgbClr val="44546A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7" name="Google Shape;87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/>
              <a:t>3</a:t>
            </a:fld>
            <a:endParaRPr sz="1100"/>
          </a:p>
        </p:txBody>
      </p:sp>
      <p:sp>
        <p:nvSpPr>
          <p:cNvPr id="88" name="Google Shape;88;p17"/>
          <p:cNvSpPr txBox="1"/>
          <p:nvPr/>
        </p:nvSpPr>
        <p:spPr>
          <a:xfrm>
            <a:off x="0" y="-206"/>
            <a:ext cx="9144000" cy="8517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3F3F3"/>
                </a:solidFill>
                <a:latin typeface="Lato"/>
                <a:ea typeface="Lato"/>
                <a:cs typeface="Lato"/>
                <a:sym typeface="Lato"/>
              </a:rPr>
              <a:t>Problem Statements</a:t>
            </a:r>
            <a:endParaRPr sz="2400" b="1">
              <a:solidFill>
                <a:srgbClr val="F3F3F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>
            <a:spLocks noGrp="1"/>
          </p:cNvSpPr>
          <p:nvPr>
            <p:ph type="body" idx="4294967295"/>
          </p:nvPr>
        </p:nvSpPr>
        <p:spPr>
          <a:xfrm>
            <a:off x="80751" y="1349950"/>
            <a:ext cx="5701200" cy="28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4546A"/>
              </a:buClr>
              <a:buSzPts val="1400"/>
              <a:buFont typeface="Lato"/>
              <a:buChar char="●"/>
            </a:pPr>
            <a:r>
              <a:rPr lang="en" sz="180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Pioneer of biomedical challenges since 2006</a:t>
            </a:r>
            <a:endParaRPr sz="1800">
              <a:solidFill>
                <a:srgbClr val="44546A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400"/>
              <a:buFont typeface="Lato"/>
              <a:buChar char="●"/>
            </a:pPr>
            <a:r>
              <a:rPr lang="en" sz="180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Foster dialogue &amp; collaboration </a:t>
            </a:r>
            <a:r>
              <a:rPr lang="en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amongst </a:t>
            </a:r>
            <a:r>
              <a:rPr lang="en" sz="180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groups</a:t>
            </a:r>
            <a:endParaRPr sz="1800">
              <a:solidFill>
                <a:srgbClr val="44546A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400"/>
              <a:buFont typeface="Lato"/>
              <a:buChar char="●"/>
            </a:pPr>
            <a:r>
              <a:rPr lang="en" sz="180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Accelerate research</a:t>
            </a:r>
            <a:endParaRPr sz="1800">
              <a:solidFill>
                <a:srgbClr val="44546A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400"/>
              <a:buFont typeface="Lato"/>
              <a:buChar char="●"/>
            </a:pPr>
            <a:r>
              <a:rPr lang="en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Provide o</a:t>
            </a:r>
            <a:r>
              <a:rPr lang="en" sz="180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bjective assessment of methods &amp; tools</a:t>
            </a:r>
            <a:endParaRPr>
              <a:solidFill>
                <a:srgbClr val="44546A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400"/>
              <a:buFont typeface="Lato"/>
              <a:buChar char="●"/>
            </a:pPr>
            <a:r>
              <a:rPr lang="en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60</a:t>
            </a:r>
            <a:r>
              <a:rPr lang="en" sz="180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+ </a:t>
            </a:r>
            <a:r>
              <a:rPr lang="en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c</a:t>
            </a:r>
            <a:r>
              <a:rPr lang="en" sz="180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hallenges</a:t>
            </a:r>
            <a:endParaRPr sz="1100"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400"/>
              <a:buFont typeface="Lato"/>
              <a:buChar char="●"/>
            </a:pPr>
            <a:r>
              <a:rPr lang="en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70</a:t>
            </a:r>
            <a:r>
              <a:rPr lang="en" sz="180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+ papers</a:t>
            </a:r>
            <a:endParaRPr sz="1100"/>
          </a:p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44546A"/>
              </a:buClr>
              <a:buSzPts val="1400"/>
              <a:buFont typeface="Lato"/>
              <a:buNone/>
            </a:pPr>
            <a:endParaRPr sz="1800">
              <a:solidFill>
                <a:srgbClr val="44546A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4" name="Google Shape;94;p1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rgbClr val="D6ECFF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100">
              <a:solidFill>
                <a:srgbClr val="D6EC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74055" y="3043563"/>
            <a:ext cx="2925585" cy="93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39398" y="1349951"/>
            <a:ext cx="3182150" cy="135502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8"/>
          <p:cNvSpPr txBox="1"/>
          <p:nvPr/>
        </p:nvSpPr>
        <p:spPr>
          <a:xfrm>
            <a:off x="0" y="-206"/>
            <a:ext cx="9144000" cy="8517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3F3F3"/>
                </a:solidFill>
                <a:latin typeface="Lato"/>
                <a:ea typeface="Lato"/>
                <a:cs typeface="Lato"/>
                <a:sym typeface="Lato"/>
              </a:rPr>
              <a:t>DREAM Challenges</a:t>
            </a:r>
            <a:endParaRPr sz="2400" b="1">
              <a:solidFill>
                <a:srgbClr val="F3F3F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54091" y="379330"/>
            <a:ext cx="914400" cy="673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68491" y="383746"/>
            <a:ext cx="914400" cy="669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82891" y="380638"/>
            <a:ext cx="866775" cy="65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49666" y="376953"/>
            <a:ext cx="866775" cy="685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05529" y="379330"/>
            <a:ext cx="867601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8516" y="383853"/>
            <a:ext cx="914400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739691" y="379330"/>
            <a:ext cx="914400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872917" y="381133"/>
            <a:ext cx="866775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0686" y="1042558"/>
            <a:ext cx="866775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867461" y="1040240"/>
            <a:ext cx="866775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728779" y="1033568"/>
            <a:ext cx="950110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659546" y="1033568"/>
            <a:ext cx="879950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9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535579" y="1031534"/>
            <a:ext cx="932483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464259" y="1040240"/>
            <a:ext cx="883144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355122" y="1027073"/>
            <a:ext cx="866775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9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7221897" y="1024583"/>
            <a:ext cx="866775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9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984595" y="1684181"/>
            <a:ext cx="866775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1848640" y="1693006"/>
            <a:ext cx="930956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9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2747138" y="1678691"/>
            <a:ext cx="888322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3639500" y="1664100"/>
            <a:ext cx="886203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9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4513704" y="1661140"/>
            <a:ext cx="951076" cy="689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9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5468063" y="1657771"/>
            <a:ext cx="886022" cy="693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9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6375715" y="1678594"/>
            <a:ext cx="866775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9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7237526" y="1662097"/>
            <a:ext cx="866775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9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1005034" y="2314934"/>
            <a:ext cx="866775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9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1859191" y="2325103"/>
            <a:ext cx="896975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9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2752341" y="2324885"/>
            <a:ext cx="907858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9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3642237" y="2318192"/>
            <a:ext cx="877574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9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4518272" y="2326193"/>
            <a:ext cx="916571" cy="593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9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5455497" y="2318192"/>
            <a:ext cx="866775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9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6384022" y="2278114"/>
            <a:ext cx="866775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9"/>
          <p:cNvPicPr preferRelativeResize="0"/>
          <p:nvPr/>
        </p:nvPicPr>
        <p:blipFill rotWithShape="1">
          <a:blip r:embed="rId34">
            <a:alphaModFix/>
          </a:blip>
          <a:srcRect/>
          <a:stretch/>
        </p:blipFill>
        <p:spPr>
          <a:xfrm>
            <a:off x="7206356" y="2309229"/>
            <a:ext cx="866775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9"/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1022728" y="2943584"/>
            <a:ext cx="866775" cy="638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9"/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1889849" y="2943584"/>
            <a:ext cx="866775" cy="644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9"/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2728349" y="2919130"/>
            <a:ext cx="895050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9"/>
          <p:cNvPicPr preferRelativeResize="0"/>
          <p:nvPr/>
        </p:nvPicPr>
        <p:blipFill rotWithShape="1">
          <a:blip r:embed="rId38">
            <a:alphaModFix/>
          </a:blip>
          <a:srcRect/>
          <a:stretch/>
        </p:blipFill>
        <p:spPr>
          <a:xfrm>
            <a:off x="3617169" y="2919130"/>
            <a:ext cx="901102" cy="654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9"/>
          <p:cNvPicPr preferRelativeResize="0"/>
          <p:nvPr/>
        </p:nvPicPr>
        <p:blipFill rotWithShape="1">
          <a:blip r:embed="rId39">
            <a:alphaModFix/>
          </a:blip>
          <a:srcRect/>
          <a:stretch/>
        </p:blipFill>
        <p:spPr>
          <a:xfrm>
            <a:off x="4522839" y="2919130"/>
            <a:ext cx="912002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9"/>
          <p:cNvPicPr preferRelativeResize="0"/>
          <p:nvPr/>
        </p:nvPicPr>
        <p:blipFill rotWithShape="1">
          <a:blip r:embed="rId40">
            <a:alphaModFix/>
          </a:blip>
          <a:srcRect/>
          <a:stretch/>
        </p:blipFill>
        <p:spPr>
          <a:xfrm>
            <a:off x="5442272" y="2932641"/>
            <a:ext cx="866775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9"/>
          <p:cNvPicPr preferRelativeResize="0"/>
          <p:nvPr/>
        </p:nvPicPr>
        <p:blipFill rotWithShape="1">
          <a:blip r:embed="rId41">
            <a:alphaModFix/>
          </a:blip>
          <a:srcRect/>
          <a:stretch/>
        </p:blipFill>
        <p:spPr>
          <a:xfrm>
            <a:off x="6348489" y="2932641"/>
            <a:ext cx="866775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9"/>
          <p:cNvPicPr preferRelativeResize="0"/>
          <p:nvPr/>
        </p:nvPicPr>
        <p:blipFill rotWithShape="1">
          <a:blip r:embed="rId42">
            <a:alphaModFix/>
          </a:blip>
          <a:srcRect/>
          <a:stretch/>
        </p:blipFill>
        <p:spPr>
          <a:xfrm>
            <a:off x="7176418" y="2904145"/>
            <a:ext cx="866775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9"/>
          <p:cNvPicPr preferRelativeResize="0"/>
          <p:nvPr/>
        </p:nvPicPr>
        <p:blipFill rotWithShape="1">
          <a:blip r:embed="rId43">
            <a:alphaModFix/>
          </a:blip>
          <a:srcRect/>
          <a:stretch/>
        </p:blipFill>
        <p:spPr>
          <a:xfrm>
            <a:off x="1023074" y="3576688"/>
            <a:ext cx="873065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9"/>
          <p:cNvPicPr preferRelativeResize="0"/>
          <p:nvPr/>
        </p:nvPicPr>
        <p:blipFill rotWithShape="1">
          <a:blip r:embed="rId44">
            <a:alphaModFix/>
          </a:blip>
          <a:srcRect/>
          <a:stretch/>
        </p:blipFill>
        <p:spPr>
          <a:xfrm>
            <a:off x="1901909" y="3575434"/>
            <a:ext cx="866775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9"/>
          <p:cNvPicPr preferRelativeResize="0"/>
          <p:nvPr/>
        </p:nvPicPr>
        <p:blipFill rotWithShape="1">
          <a:blip r:embed="rId45">
            <a:alphaModFix/>
          </a:blip>
          <a:srcRect/>
          <a:stretch/>
        </p:blipFill>
        <p:spPr>
          <a:xfrm>
            <a:off x="2739691" y="3588564"/>
            <a:ext cx="866775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9"/>
          <p:cNvPicPr preferRelativeResize="0"/>
          <p:nvPr/>
        </p:nvPicPr>
        <p:blipFill rotWithShape="1">
          <a:blip r:embed="rId46">
            <a:alphaModFix/>
          </a:blip>
          <a:srcRect/>
          <a:stretch/>
        </p:blipFill>
        <p:spPr>
          <a:xfrm>
            <a:off x="3605964" y="3567185"/>
            <a:ext cx="914606" cy="663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9"/>
          <p:cNvPicPr preferRelativeResize="0"/>
          <p:nvPr/>
        </p:nvPicPr>
        <p:blipFill rotWithShape="1">
          <a:blip r:embed="rId47">
            <a:alphaModFix/>
          </a:blip>
          <a:srcRect/>
          <a:stretch/>
        </p:blipFill>
        <p:spPr>
          <a:xfrm>
            <a:off x="4520629" y="3561291"/>
            <a:ext cx="921643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9"/>
          <p:cNvPicPr preferRelativeResize="0"/>
          <p:nvPr/>
        </p:nvPicPr>
        <p:blipFill rotWithShape="1">
          <a:blip r:embed="rId48">
            <a:alphaModFix/>
          </a:blip>
          <a:srcRect/>
          <a:stretch/>
        </p:blipFill>
        <p:spPr>
          <a:xfrm>
            <a:off x="5429152" y="3602066"/>
            <a:ext cx="866775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9"/>
          <p:cNvPicPr preferRelativeResize="0"/>
          <p:nvPr/>
        </p:nvPicPr>
        <p:blipFill rotWithShape="1">
          <a:blip r:embed="rId49">
            <a:alphaModFix/>
          </a:blip>
          <a:srcRect/>
          <a:stretch/>
        </p:blipFill>
        <p:spPr>
          <a:xfrm>
            <a:off x="6334838" y="3574305"/>
            <a:ext cx="866775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9"/>
          <p:cNvPicPr preferRelativeResize="0"/>
          <p:nvPr/>
        </p:nvPicPr>
        <p:blipFill rotWithShape="1">
          <a:blip r:embed="rId50">
            <a:alphaModFix/>
          </a:blip>
          <a:srcRect/>
          <a:stretch/>
        </p:blipFill>
        <p:spPr>
          <a:xfrm>
            <a:off x="7195841" y="3545809"/>
            <a:ext cx="866775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9"/>
          <p:cNvPicPr preferRelativeResize="0"/>
          <p:nvPr/>
        </p:nvPicPr>
        <p:blipFill rotWithShape="1">
          <a:blip r:embed="rId51">
            <a:alphaModFix/>
          </a:blip>
          <a:srcRect/>
          <a:stretch/>
        </p:blipFill>
        <p:spPr>
          <a:xfrm>
            <a:off x="1006141" y="4203853"/>
            <a:ext cx="866775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9"/>
          <p:cNvPicPr preferRelativeResize="0"/>
          <p:nvPr/>
        </p:nvPicPr>
        <p:blipFill rotWithShape="1">
          <a:blip r:embed="rId52">
            <a:alphaModFix/>
          </a:blip>
          <a:srcRect/>
          <a:stretch/>
        </p:blipFill>
        <p:spPr>
          <a:xfrm>
            <a:off x="1881382" y="4202214"/>
            <a:ext cx="866775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9"/>
          <p:cNvPicPr preferRelativeResize="0"/>
          <p:nvPr/>
        </p:nvPicPr>
        <p:blipFill rotWithShape="1">
          <a:blip r:embed="rId53">
            <a:alphaModFix/>
          </a:blip>
          <a:srcRect/>
          <a:stretch/>
        </p:blipFill>
        <p:spPr>
          <a:xfrm>
            <a:off x="2739691" y="4202214"/>
            <a:ext cx="866775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9"/>
          <p:cNvPicPr preferRelativeResize="0"/>
          <p:nvPr/>
        </p:nvPicPr>
        <p:blipFill rotWithShape="1">
          <a:blip r:embed="rId49">
            <a:alphaModFix/>
          </a:blip>
          <a:srcRect/>
          <a:stretch/>
        </p:blipFill>
        <p:spPr>
          <a:xfrm>
            <a:off x="3618478" y="4216370"/>
            <a:ext cx="866775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9"/>
          <p:cNvPicPr preferRelativeResize="0"/>
          <p:nvPr/>
        </p:nvPicPr>
        <p:blipFill rotWithShape="1">
          <a:blip r:embed="rId54">
            <a:alphaModFix/>
          </a:blip>
          <a:srcRect/>
          <a:stretch/>
        </p:blipFill>
        <p:spPr>
          <a:xfrm>
            <a:off x="4506274" y="4202214"/>
            <a:ext cx="866775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9"/>
          <p:cNvPicPr preferRelativeResize="0"/>
          <p:nvPr/>
        </p:nvPicPr>
        <p:blipFill rotWithShape="1">
          <a:blip r:embed="rId55">
            <a:alphaModFix/>
          </a:blip>
          <a:srcRect/>
          <a:stretch/>
        </p:blipFill>
        <p:spPr>
          <a:xfrm>
            <a:off x="5399968" y="4202214"/>
            <a:ext cx="934868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9"/>
          <p:cNvPicPr preferRelativeResize="0"/>
          <p:nvPr/>
        </p:nvPicPr>
        <p:blipFill rotWithShape="1">
          <a:blip r:embed="rId56">
            <a:alphaModFix/>
          </a:blip>
          <a:srcRect/>
          <a:stretch/>
        </p:blipFill>
        <p:spPr>
          <a:xfrm>
            <a:off x="6279309" y="4202214"/>
            <a:ext cx="922303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9"/>
          <p:cNvPicPr preferRelativeResize="0"/>
          <p:nvPr/>
        </p:nvPicPr>
        <p:blipFill rotWithShape="1">
          <a:blip r:embed="rId57">
            <a:alphaModFix/>
          </a:blip>
          <a:srcRect/>
          <a:stretch/>
        </p:blipFill>
        <p:spPr>
          <a:xfrm>
            <a:off x="7176418" y="4194233"/>
            <a:ext cx="866775" cy="62865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/>
              <a:t>5</a:t>
            </a:fld>
            <a:endParaRPr sz="11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0"/>
          <p:cNvSpPr txBox="1">
            <a:spLocks noGrp="1"/>
          </p:cNvSpPr>
          <p:nvPr>
            <p:ph type="body" idx="1"/>
          </p:nvPr>
        </p:nvSpPr>
        <p:spPr>
          <a:xfrm>
            <a:off x="93600" y="795125"/>
            <a:ext cx="8956800" cy="9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“</a:t>
            </a:r>
            <a:r>
              <a:rPr lang="en" sz="180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Self-assessment” has impeded validation and dissemination of computational methods.</a:t>
            </a:r>
            <a:endParaRPr sz="1800">
              <a:solidFill>
                <a:srgbClr val="44546A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Answer</a:t>
            </a:r>
            <a:r>
              <a:rPr lang="en" sz="180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: </a:t>
            </a:r>
            <a:r>
              <a:rPr lang="en" sz="1600" b="1">
                <a:solidFill>
                  <a:srgbClr val="0000FF"/>
                </a:solidFill>
                <a:latin typeface="Lato"/>
                <a:ea typeface="Lato"/>
                <a:cs typeface="Lato"/>
                <a:sym typeface="Lato"/>
              </a:rPr>
              <a:t>challenges provide a rigorous framework for benchmarking tools</a:t>
            </a:r>
            <a:endParaRPr sz="1800">
              <a:solidFill>
                <a:srgbClr val="44546A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5" name="Google Shape;165;p20"/>
          <p:cNvSpPr txBox="1"/>
          <p:nvPr/>
        </p:nvSpPr>
        <p:spPr>
          <a:xfrm>
            <a:off x="0" y="-206"/>
            <a:ext cx="9144000" cy="8517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3F3F3"/>
                </a:solidFill>
                <a:latin typeface="Lato"/>
                <a:ea typeface="Lato"/>
                <a:cs typeface="Lato"/>
                <a:sym typeface="Lato"/>
              </a:rPr>
              <a:t>Problem #1: Fix the Self-Assessment Trap</a:t>
            </a:r>
            <a:endParaRPr sz="2400" b="1">
              <a:solidFill>
                <a:srgbClr val="F3F3F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6" name="Google Shape;16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660" y="1686100"/>
            <a:ext cx="4363041" cy="93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5429" y="1748361"/>
            <a:ext cx="4376794" cy="93227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0"/>
          <p:cNvSpPr txBox="1"/>
          <p:nvPr/>
        </p:nvSpPr>
        <p:spPr>
          <a:xfrm>
            <a:off x="625225" y="4657025"/>
            <a:ext cx="29751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Nat Genetics, 2014; Nat Methods, 2015; Genome Bio, 2018</a:t>
            </a:r>
            <a:endParaRPr sz="1100"/>
          </a:p>
        </p:txBody>
      </p:sp>
      <p:sp>
        <p:nvSpPr>
          <p:cNvPr id="169" name="Google Shape;169;p20"/>
          <p:cNvSpPr txBox="1"/>
          <p:nvPr/>
        </p:nvSpPr>
        <p:spPr>
          <a:xfrm>
            <a:off x="5585550" y="4745225"/>
            <a:ext cx="2764200" cy="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Nat Biotech, 2020; Nat Methods, in press</a:t>
            </a:r>
            <a:endParaRPr sz="1100"/>
          </a:p>
        </p:txBody>
      </p:sp>
      <p:pic>
        <p:nvPicPr>
          <p:cNvPr id="170" name="Google Shape;170;p20"/>
          <p:cNvPicPr preferRelativeResize="0"/>
          <p:nvPr/>
        </p:nvPicPr>
        <p:blipFill rotWithShape="1">
          <a:blip r:embed="rId5">
            <a:alphaModFix/>
          </a:blip>
          <a:srcRect t="49551" b="23278"/>
          <a:stretch/>
        </p:blipFill>
        <p:spPr>
          <a:xfrm>
            <a:off x="0" y="2838935"/>
            <a:ext cx="4597026" cy="1597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0"/>
          <p:cNvPicPr preferRelativeResize="0"/>
          <p:nvPr/>
        </p:nvPicPr>
        <p:blipFill rotWithShape="1">
          <a:blip r:embed="rId6">
            <a:alphaModFix/>
          </a:blip>
          <a:srcRect t="56516"/>
          <a:stretch/>
        </p:blipFill>
        <p:spPr>
          <a:xfrm>
            <a:off x="4775536" y="2835975"/>
            <a:ext cx="4384240" cy="1753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1"/>
          <p:cNvSpPr txBox="1">
            <a:spLocks noGrp="1"/>
          </p:cNvSpPr>
          <p:nvPr>
            <p:ph type="body" idx="1"/>
          </p:nvPr>
        </p:nvSpPr>
        <p:spPr>
          <a:xfrm>
            <a:off x="227375" y="874500"/>
            <a:ext cx="8777400" cy="11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New paradigms for data sharing and community engagement are needed to unlock understanding around critical datasets.</a:t>
            </a:r>
            <a:endParaRPr sz="1800">
              <a:solidFill>
                <a:srgbClr val="44546A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Answer</a:t>
            </a:r>
            <a:r>
              <a:rPr lang="en" sz="180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: </a:t>
            </a:r>
            <a:r>
              <a:rPr lang="en" sz="1600" b="1">
                <a:solidFill>
                  <a:srgbClr val="0000FF"/>
                </a:solidFill>
                <a:latin typeface="Lato"/>
                <a:ea typeface="Lato"/>
                <a:cs typeface="Lato"/>
                <a:sym typeface="Lato"/>
              </a:rPr>
              <a:t>challenges provide innovative mechanism for data access &amp; community participation </a:t>
            </a:r>
            <a:endParaRPr sz="1800">
              <a:solidFill>
                <a:srgbClr val="44546A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7" name="Google Shape;177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/>
              <a:t>7</a:t>
            </a:fld>
            <a:endParaRPr sz="1100"/>
          </a:p>
        </p:txBody>
      </p:sp>
      <p:sp>
        <p:nvSpPr>
          <p:cNvPr id="178" name="Google Shape;178;p21"/>
          <p:cNvSpPr txBox="1"/>
          <p:nvPr/>
        </p:nvSpPr>
        <p:spPr>
          <a:xfrm>
            <a:off x="0" y="-206"/>
            <a:ext cx="9144000" cy="8517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3F3F3"/>
                </a:solidFill>
                <a:latin typeface="Lato"/>
                <a:ea typeface="Lato"/>
                <a:cs typeface="Lato"/>
                <a:sym typeface="Lato"/>
              </a:rPr>
              <a:t>Problem #2: Unlock Hidden Data &amp; Create Communities</a:t>
            </a:r>
            <a:endParaRPr sz="2400" b="1">
              <a:solidFill>
                <a:srgbClr val="F3F3F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9" name="Google Shape;17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4400" y="3268711"/>
            <a:ext cx="4109150" cy="134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1999" y="2135299"/>
            <a:ext cx="4331151" cy="93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1"/>
          <p:cNvSpPr txBox="1"/>
          <p:nvPr/>
        </p:nvSpPr>
        <p:spPr>
          <a:xfrm>
            <a:off x="5677225" y="4649925"/>
            <a:ext cx="24255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Leukemia, 2020</a:t>
            </a:r>
            <a:endParaRPr sz="1100"/>
          </a:p>
        </p:txBody>
      </p:sp>
      <p:pic>
        <p:nvPicPr>
          <p:cNvPr id="182" name="Google Shape;18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725" y="2141826"/>
            <a:ext cx="4331150" cy="925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1485" y="3067275"/>
            <a:ext cx="2925790" cy="17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1"/>
          <p:cNvSpPr txBox="1"/>
          <p:nvPr/>
        </p:nvSpPr>
        <p:spPr>
          <a:xfrm>
            <a:off x="1276650" y="4688025"/>
            <a:ext cx="24255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Nat Comm, 2019</a:t>
            </a:r>
            <a:endParaRPr sz="11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2"/>
          <p:cNvSpPr txBox="1">
            <a:spLocks noGrp="1"/>
          </p:cNvSpPr>
          <p:nvPr>
            <p:ph type="body" idx="1"/>
          </p:nvPr>
        </p:nvSpPr>
        <p:spPr>
          <a:xfrm>
            <a:off x="457200" y="874500"/>
            <a:ext cx="8574000" cy="16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Translational and clinical tools will require robust assessments of performance and generalizability on diverse patient cohorts.</a:t>
            </a:r>
            <a:endParaRPr sz="1900">
              <a:solidFill>
                <a:srgbClr val="44546A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Answer</a:t>
            </a:r>
            <a:r>
              <a:rPr lang="en" sz="190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: </a:t>
            </a:r>
            <a:r>
              <a:rPr lang="en" sz="1700" b="1">
                <a:solidFill>
                  <a:srgbClr val="0000FF"/>
                </a:solidFill>
                <a:latin typeface="Lato"/>
                <a:ea typeface="Lato"/>
                <a:cs typeface="Lato"/>
                <a:sym typeface="Lato"/>
              </a:rPr>
              <a:t>challenges can define and assess clinical benchmarks</a:t>
            </a:r>
            <a:endParaRPr sz="1900">
              <a:solidFill>
                <a:srgbClr val="44546A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0" name="Google Shape;190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/>
              <a:t>8</a:t>
            </a:fld>
            <a:endParaRPr sz="1100"/>
          </a:p>
        </p:txBody>
      </p:sp>
      <p:sp>
        <p:nvSpPr>
          <p:cNvPr id="191" name="Google Shape;191;p22"/>
          <p:cNvSpPr txBox="1"/>
          <p:nvPr/>
        </p:nvSpPr>
        <p:spPr>
          <a:xfrm>
            <a:off x="0" y="-206"/>
            <a:ext cx="9144000" cy="8517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3F3F3"/>
                </a:solidFill>
                <a:latin typeface="Lato"/>
                <a:ea typeface="Lato"/>
                <a:cs typeface="Lato"/>
                <a:sym typeface="Lato"/>
              </a:rPr>
              <a:t>Problem #3: Robust Performance Assessment</a:t>
            </a:r>
            <a:endParaRPr sz="2400" b="1">
              <a:solidFill>
                <a:srgbClr val="F3F3F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92" name="Google Shape;19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559" y="2070175"/>
            <a:ext cx="4001918" cy="8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3199" y="2921875"/>
            <a:ext cx="3438968" cy="1712725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2"/>
          <p:cNvSpPr txBox="1"/>
          <p:nvPr/>
        </p:nvSpPr>
        <p:spPr>
          <a:xfrm>
            <a:off x="1024725" y="4649100"/>
            <a:ext cx="27408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Lancet Oncology, 2017</a:t>
            </a:r>
            <a:endParaRPr sz="11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JCO-Clinical Cancer Informatics 2017</a:t>
            </a:r>
            <a:endParaRPr sz="1100"/>
          </a:p>
        </p:txBody>
      </p:sp>
      <p:pic>
        <p:nvPicPr>
          <p:cNvPr id="195" name="Google Shape;195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1988" y="2069350"/>
            <a:ext cx="4252570" cy="851700"/>
          </a:xfrm>
          <a:prstGeom prst="rect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6" name="Google Shape;196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05000" y="3107524"/>
            <a:ext cx="3943349" cy="146537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2"/>
          <p:cNvSpPr txBox="1"/>
          <p:nvPr/>
        </p:nvSpPr>
        <p:spPr>
          <a:xfrm>
            <a:off x="5549950" y="4649100"/>
            <a:ext cx="24255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JAMA Oncology, 2017</a:t>
            </a:r>
            <a:endParaRPr sz="11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JAMA Network Open, 2020</a:t>
            </a:r>
            <a:endParaRPr sz="11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3"/>
          <p:cNvSpPr txBox="1"/>
          <p:nvPr/>
        </p:nvSpPr>
        <p:spPr>
          <a:xfrm>
            <a:off x="0" y="-206"/>
            <a:ext cx="9144000" cy="8517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3F3F3"/>
                </a:solidFill>
                <a:latin typeface="Lato"/>
                <a:ea typeface="Lato"/>
                <a:cs typeface="Lato"/>
                <a:sym typeface="Lato"/>
              </a:rPr>
              <a:t> Proposal Overview</a:t>
            </a:r>
            <a:endParaRPr sz="2400" b="1">
              <a:solidFill>
                <a:srgbClr val="F3F3F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3" name="Google Shape;203;p23"/>
          <p:cNvSpPr txBox="1"/>
          <p:nvPr/>
        </p:nvSpPr>
        <p:spPr>
          <a:xfrm>
            <a:off x="322250" y="1115475"/>
            <a:ext cx="7920000" cy="42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Lato"/>
              <a:buChar char="●"/>
            </a:pPr>
            <a:r>
              <a:rPr lang="en" sz="1900" u="sng">
                <a:solidFill>
                  <a:schemeClr val="dk1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Aim 1</a:t>
            </a:r>
            <a:r>
              <a:rPr lang="en" sz="1900">
                <a:solidFill>
                  <a:schemeClr val="dk1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: Develop a community hub and benchmarking toolkit for biomedical Challenges. </a:t>
            </a:r>
            <a:endParaRPr sz="1900">
              <a:solidFill>
                <a:schemeClr val="dk1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marL="45720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marL="457200" lvl="0" indent="-349250" algn="just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Lato"/>
              <a:buChar char="●"/>
            </a:pPr>
            <a:r>
              <a:rPr lang="en" sz="1900" u="sng">
                <a:solidFill>
                  <a:schemeClr val="dk1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Aim 2</a:t>
            </a:r>
            <a:r>
              <a:rPr lang="en" sz="1900">
                <a:solidFill>
                  <a:schemeClr val="dk1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: Develop portable software and services for distributed benchmarking on sensitive and protected data. </a:t>
            </a:r>
            <a:endParaRPr sz="1900">
              <a:solidFill>
                <a:schemeClr val="dk1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marL="45720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marL="457200" lvl="0" indent="-349250" algn="just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Lato"/>
              <a:buChar char="●"/>
            </a:pPr>
            <a:r>
              <a:rPr lang="en" sz="1900" u="sng">
                <a:solidFill>
                  <a:schemeClr val="dk1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Aim 3:</a:t>
            </a:r>
            <a:r>
              <a:rPr lang="en" sz="1900">
                <a:solidFill>
                  <a:schemeClr val="dk1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 Expand</a:t>
            </a:r>
            <a:r>
              <a:rPr lang="en" sz="1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the Challenge community through improvements in education, outreach, and empowering the organization of independent challenges. </a:t>
            </a:r>
            <a:endParaRPr sz="19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515</Words>
  <Application>Microsoft Macintosh PowerPoint</Application>
  <PresentationFormat>On-screen Show (16:9)</PresentationFormat>
  <Paragraphs>83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Lato</vt:lpstr>
      <vt:lpstr>Roboto</vt:lpstr>
      <vt:lpstr>Calibri</vt:lpstr>
      <vt:lpstr>Simple Light</vt:lpstr>
      <vt:lpstr>Advancing cancer benchmarking and data sharing through crowd-sourced challenges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Advancing cancer benchmarking and data sharing through crowd-sourced challenges</dc:title>
  <cp:lastModifiedBy>Klemm, Juli (NIH/NCI) [E]</cp:lastModifiedBy>
  <cp:revision>1</cp:revision>
  <dcterms:modified xsi:type="dcterms:W3CDTF">2020-08-07T17:23:45Z</dcterms:modified>
</cp:coreProperties>
</file>